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embeddedFontLst>
    <p:embeddedFont>
      <p:font typeface="Ubuntu"/>
      <p:regular r:id="rId38"/>
      <p:bold r:id="rId39"/>
      <p:italic r:id="rId40"/>
      <p:boldItalic r:id="rId41"/>
    </p:embeddedFont>
    <p:embeddedFont>
      <p:font typeface="Roboto"/>
      <p:regular r:id="rId42"/>
      <p:bold r:id="rId43"/>
      <p:italic r:id="rId44"/>
      <p:boldItalic r:id="rId45"/>
    </p:embeddedFont>
    <p:embeddedFont>
      <p:font typeface="Nunito"/>
      <p:regular r:id="rId46"/>
      <p:bold r:id="rId47"/>
      <p:italic r:id="rId48"/>
      <p:boldItalic r:id="rId49"/>
    </p:embeddedFont>
    <p:embeddedFont>
      <p:font typeface="Barlow Condensed"/>
      <p:regular r:id="rId50"/>
      <p:bold r:id="rId51"/>
      <p:italic r:id="rId52"/>
      <p:boldItalic r:id="rId53"/>
    </p:embeddedFont>
    <p:embeddedFont>
      <p:font typeface="Press Start 2P"/>
      <p:regular r:id="rId54"/>
    </p:embeddedFont>
    <p:embeddedFont>
      <p:font typeface="Viga"/>
      <p:regular r:id="rId55"/>
    </p:embeddedFont>
    <p:embeddedFont>
      <p:font typeface="Rubik"/>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1FDF324-79CB-47C3-AAB6-DD2F66F400A1}">
  <a:tblStyle styleId="{81FDF324-79CB-47C3-AAB6-DD2F66F400A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italic.fntdata"/><Relationship Id="rId42" Type="http://schemas.openxmlformats.org/officeDocument/2006/relationships/font" Target="fonts/Roboto-regular.fntdata"/><Relationship Id="rId41" Type="http://schemas.openxmlformats.org/officeDocument/2006/relationships/font" Target="fonts/Ubuntu-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Nunito-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Nunito-italic.fntdata"/><Relationship Id="rId47" Type="http://schemas.openxmlformats.org/officeDocument/2006/relationships/font" Target="fonts/Nunito-bold.fntdata"/><Relationship Id="rId49" Type="http://schemas.openxmlformats.org/officeDocument/2006/relationships/font" Target="fonts/Nuni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Ubuntu-bold.fntdata"/><Relationship Id="rId38" Type="http://schemas.openxmlformats.org/officeDocument/2006/relationships/font" Target="fonts/Ubuntu-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arlowCondensed-bold.fntdata"/><Relationship Id="rId50" Type="http://schemas.openxmlformats.org/officeDocument/2006/relationships/font" Target="fonts/BarlowCondensed-regular.fntdata"/><Relationship Id="rId53" Type="http://schemas.openxmlformats.org/officeDocument/2006/relationships/font" Target="fonts/BarlowCondensed-boldItalic.fntdata"/><Relationship Id="rId52" Type="http://schemas.openxmlformats.org/officeDocument/2006/relationships/font" Target="fonts/BarlowCondensed-italic.fntdata"/><Relationship Id="rId11" Type="http://schemas.openxmlformats.org/officeDocument/2006/relationships/slide" Target="slides/slide5.xml"/><Relationship Id="rId55" Type="http://schemas.openxmlformats.org/officeDocument/2006/relationships/font" Target="fonts/Viga-regular.fntdata"/><Relationship Id="rId10" Type="http://schemas.openxmlformats.org/officeDocument/2006/relationships/slide" Target="slides/slide4.xml"/><Relationship Id="rId54" Type="http://schemas.openxmlformats.org/officeDocument/2006/relationships/font" Target="fonts/PressStart2P-regular.fntdata"/><Relationship Id="rId13" Type="http://schemas.openxmlformats.org/officeDocument/2006/relationships/slide" Target="slides/slide7.xml"/><Relationship Id="rId57" Type="http://schemas.openxmlformats.org/officeDocument/2006/relationships/font" Target="fonts/Rubik-bold.fntdata"/><Relationship Id="rId12" Type="http://schemas.openxmlformats.org/officeDocument/2006/relationships/slide" Target="slides/slide6.xml"/><Relationship Id="rId56" Type="http://schemas.openxmlformats.org/officeDocument/2006/relationships/font" Target="fonts/Rubik-regular.fntdata"/><Relationship Id="rId15" Type="http://schemas.openxmlformats.org/officeDocument/2006/relationships/slide" Target="slides/slide9.xml"/><Relationship Id="rId59" Type="http://schemas.openxmlformats.org/officeDocument/2006/relationships/font" Target="fonts/Rubik-boldItalic.fntdata"/><Relationship Id="rId14" Type="http://schemas.openxmlformats.org/officeDocument/2006/relationships/slide" Target="slides/slide8.xml"/><Relationship Id="rId58" Type="http://schemas.openxmlformats.org/officeDocument/2006/relationships/font" Target="fonts/Rubik-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a341ef57a3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a341ef57a3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4859c56182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4859c56182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4859c56182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4859c56182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4859c56182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4859c5618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4859c56182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4859c5618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234" name="Google Shape;234;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65" name="Google Shape;265;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95" name="Google Shape;295;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25" name="Google Shape;325;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06cb65fc8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solidFill>
                  <a:schemeClr val="dk1"/>
                </a:solidFill>
              </a:rPr>
              <a:t>Mathieu</a:t>
            </a:r>
            <a:endParaRPr>
              <a:solidFill>
                <a:schemeClr val="dk1"/>
              </a:solidFill>
            </a:endParaRPr>
          </a:p>
        </p:txBody>
      </p:sp>
      <p:sp>
        <p:nvSpPr>
          <p:cNvPr id="361" name="Google Shape;361;g306cb65fc85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 et Stéphanie</a:t>
            </a:r>
            <a:endParaRPr/>
          </a:p>
        </p:txBody>
      </p:sp>
      <p:sp>
        <p:nvSpPr>
          <p:cNvPr id="119" name="Google Shape;119;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06cb65fc8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392" name="Google Shape;392;g306cb65fc85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06cb65fc8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22" name="Google Shape;422;g306cb65fc85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06cb65fc85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55" name="Google Shape;455;g306cb65fc85_0_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0deaba0ce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486" name="Google Shape;486;g20deaba0ceb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e386746cf9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495" name="Google Shape;495;g2e386746cf9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d42c7d0400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06" name="Google Shape;506;g2d42c7d0400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551291466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523" name="Google Shape;523;g3551291466a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539" name="Google Shape;539;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a341ef57a3_1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a341ef57a3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dff1a659c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566" name="Google Shape;566;g2dff1a659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40" name="Google Shape;140;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9ea5d1aee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Total 75 min (Présentation)</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plan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Qu’est-ce que Minecraft?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Initiation aux bases, avec À la campagne (25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(25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(2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Ressources et questions (8 min.)</a:t>
            </a:r>
            <a:endParaRPr>
              <a:solidFill>
                <a:schemeClr val="dk1"/>
              </a:solidFill>
            </a:endParaRPr>
          </a:p>
        </p:txBody>
      </p:sp>
      <p:sp>
        <p:nvSpPr>
          <p:cNvPr id="152" name="Google Shape;152;g39ea5d1aee2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64" name="Google Shape;164;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4859c561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4859c561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4859c56182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4859c5618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9f1d9912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9f1d9912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4859c56182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4859c5618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32.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50.png"/><Relationship Id="rId12"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5.xml"/><Relationship Id="rId4" Type="http://schemas.openxmlformats.org/officeDocument/2006/relationships/slide" Target="/ppt/slides/slide17.xml"/><Relationship Id="rId9" Type="http://schemas.openxmlformats.org/officeDocument/2006/relationships/image" Target="../media/image48.png"/><Relationship Id="rId5" Type="http://schemas.openxmlformats.org/officeDocument/2006/relationships/slide" Target="/ppt/slides/slide16.xml"/><Relationship Id="rId6" Type="http://schemas.openxmlformats.org/officeDocument/2006/relationships/image" Target="../media/image31.png"/><Relationship Id="rId7" Type="http://schemas.openxmlformats.org/officeDocument/2006/relationships/image" Target="../media/image4.png"/><Relationship Id="rId8"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4.xml"/><Relationship Id="rId4" Type="http://schemas.openxmlformats.org/officeDocument/2006/relationships/slide" Target="/ppt/slides/slide17.xml"/><Relationship Id="rId9" Type="http://schemas.openxmlformats.org/officeDocument/2006/relationships/image" Target="../media/image33.png"/><Relationship Id="rId5" Type="http://schemas.openxmlformats.org/officeDocument/2006/relationships/slide" Target="/ppt/slides/slide16.xml"/><Relationship Id="rId6" Type="http://schemas.openxmlformats.org/officeDocument/2006/relationships/image" Target="../media/image37.png"/><Relationship Id="rId7" Type="http://schemas.openxmlformats.org/officeDocument/2006/relationships/image" Target="../media/image4.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5.xml"/><Relationship Id="rId4" Type="http://schemas.openxmlformats.org/officeDocument/2006/relationships/slide" Target="/ppt/slides/slide14.xml"/><Relationship Id="rId9" Type="http://schemas.openxmlformats.org/officeDocument/2006/relationships/image" Target="../media/image54.png"/><Relationship Id="rId5" Type="http://schemas.openxmlformats.org/officeDocument/2006/relationships/slide" Target="/ppt/slides/slide17.xml"/><Relationship Id="rId6" Type="http://schemas.openxmlformats.org/officeDocument/2006/relationships/image" Target="../media/image40.png"/><Relationship Id="rId7" Type="http://schemas.openxmlformats.org/officeDocument/2006/relationships/image" Target="../media/image4.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6.xml"/><Relationship Id="rId4" Type="http://schemas.openxmlformats.org/officeDocument/2006/relationships/slide" Target="/ppt/slides/slide15.xml"/><Relationship Id="rId9" Type="http://schemas.openxmlformats.org/officeDocument/2006/relationships/image" Target="../media/image29.png"/><Relationship Id="rId5" Type="http://schemas.openxmlformats.org/officeDocument/2006/relationships/slide" Target="/ppt/slides/slide14.xml"/><Relationship Id="rId6" Type="http://schemas.openxmlformats.org/officeDocument/2006/relationships/image" Target="../media/image33.png"/><Relationship Id="rId7" Type="http://schemas.openxmlformats.org/officeDocument/2006/relationships/image" Target="../media/image53.png"/><Relationship Id="rId8"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47.png"/></Relationships>
</file>

<file path=ppt/slides/_rels/slide19.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5.png"/><Relationship Id="rId13" Type="http://schemas.openxmlformats.org/officeDocument/2006/relationships/image" Target="../media/image55.png"/><Relationship Id="rId12"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20.xml"/><Relationship Id="rId4" Type="http://schemas.openxmlformats.org/officeDocument/2006/relationships/slide" Target="/ppt/slides/slide22.xml"/><Relationship Id="rId9" Type="http://schemas.openxmlformats.org/officeDocument/2006/relationships/image" Target="../media/image51.png"/><Relationship Id="rId14" Type="http://schemas.openxmlformats.org/officeDocument/2006/relationships/image" Target="../media/image60.png"/><Relationship Id="rId5" Type="http://schemas.openxmlformats.org/officeDocument/2006/relationships/slide" Target="/ppt/slides/slide21.xml"/><Relationship Id="rId6" Type="http://schemas.openxmlformats.org/officeDocument/2006/relationships/image" Target="../media/image4.png"/><Relationship Id="rId7" Type="http://schemas.openxmlformats.org/officeDocument/2006/relationships/slide" Target="/ppt/slides/slide19.xml"/><Relationship Id="rId8" Type="http://schemas.openxmlformats.org/officeDocument/2006/relationships/slide" Target="/ppt/slides/slide19.xml"/></Relationships>
</file>

<file path=ppt/slides/_rels/slide2.xml.rels><?xml version="1.0" encoding="UTF-8" standalone="yes"?><Relationships xmlns="http://schemas.openxmlformats.org/package/2006/relationships"><Relationship Id="rId11" Type="http://schemas.openxmlformats.org/officeDocument/2006/relationships/hyperlink" Target="https://education.minecraft.net/get-started/download" TargetMode="External"/><Relationship Id="rId10" Type="http://schemas.openxmlformats.org/officeDocument/2006/relationships/hyperlink" Target="https://docs.google.com/document/d/14fQNej9GqXx9R7D5oeh0rDkFro-sHjVCy0ruzmSdSlc/edit?usp=sharing" TargetMode="External"/><Relationship Id="rId13" Type="http://schemas.openxmlformats.org/officeDocument/2006/relationships/image" Target="../media/image16.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hyperlink" Target="http://recitmst.qc.ca/minecraft28112025" TargetMode="External"/><Relationship Id="rId14" Type="http://schemas.openxmlformats.org/officeDocument/2006/relationships/image" Target="../media/image8.png"/><Relationship Id="rId5" Type="http://schemas.openxmlformats.org/officeDocument/2006/relationships/image" Target="../media/image78.png"/><Relationship Id="rId6" Type="http://schemas.openxmlformats.org/officeDocument/2006/relationships/image" Target="../media/image12.png"/><Relationship Id="rId7" Type="http://schemas.openxmlformats.org/officeDocument/2006/relationships/image" Target="../media/image7.png"/><Relationship Id="rId8" Type="http://schemas.openxmlformats.org/officeDocument/2006/relationships/hyperlink" Target="http://recitmst.qc.ca/minecraft28112025" TargetMode="External"/></Relationships>
</file>

<file path=ppt/slides/_rels/slide20.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2.xml"/><Relationship Id="rId4" Type="http://schemas.openxmlformats.org/officeDocument/2006/relationships/slide" Target="/ppt/slides/slide21.xml"/><Relationship Id="rId9"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2.png"/><Relationship Id="rId7" Type="http://schemas.openxmlformats.org/officeDocument/2006/relationships/image" Target="../media/image57.png"/><Relationship Id="rId8" Type="http://schemas.openxmlformats.org/officeDocument/2006/relationships/image" Target="../media/image56.png"/></Relationships>
</file>

<file path=ppt/slides/_rels/slide21.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65.png"/><Relationship Id="rId13" Type="http://schemas.openxmlformats.org/officeDocument/2006/relationships/image" Target="../media/image79.png"/><Relationship Id="rId12"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22.xml"/><Relationship Id="rId9" Type="http://schemas.openxmlformats.org/officeDocument/2006/relationships/image" Target="../media/image66.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63.png"/><Relationship Id="rId6" Type="http://schemas.openxmlformats.org/officeDocument/2006/relationships/image" Target="../media/image4.png"/><Relationship Id="rId7" Type="http://schemas.openxmlformats.org/officeDocument/2006/relationships/image" Target="../media/image61.png"/><Relationship Id="rId8"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1.xml"/><Relationship Id="rId4" Type="http://schemas.openxmlformats.org/officeDocument/2006/relationships/slide" Target="/ppt/slides/slide20.xml"/><Relationship Id="rId5" Type="http://schemas.openxmlformats.org/officeDocument/2006/relationships/image" Target="../media/image4.png"/><Relationship Id="rId6" Type="http://schemas.openxmlformats.org/officeDocument/2006/relationships/image" Target="../media/image33.png"/><Relationship Id="rId7" Type="http://schemas.openxmlformats.org/officeDocument/2006/relationships/image" Target="../media/image76.png"/><Relationship Id="rId8" Type="http://schemas.openxmlformats.org/officeDocument/2006/relationships/image" Target="../media/image7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hyperlink" Target="https://campus.recit.qc.ca/mod/page/view.php?id=2460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hyperlink" Target="https://campus.recit.qc.ca/mod/page/view.php?id=24605" TargetMode="External"/><Relationship Id="rId5"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hyperlink" Target="https://campus.recit.qc.ca/course/view.php?id=329#section-3" TargetMode="External"/><Relationship Id="rId5" Type="http://schemas.openxmlformats.org/officeDocument/2006/relationships/hyperlink" Target="https://campus.recit.qc.ca/mod/page/view.php?id=15095" TargetMode="External"/><Relationship Id="rId6" Type="http://schemas.openxmlformats.org/officeDocument/2006/relationships/hyperlink" Target="https://campus.recit.qc.ca/mod/page/view.php?id=24605" TargetMode="External"/><Relationship Id="rId7" Type="http://schemas.openxmlformats.org/officeDocument/2006/relationships/hyperlink" Target="https://campus.recit.qc.ca/course/view.php?id=329#section-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61.png"/><Relationship Id="rId5" Type="http://schemas.openxmlformats.org/officeDocument/2006/relationships/image" Target="../media/image69.png"/><Relationship Id="rId6" Type="http://schemas.openxmlformats.org/officeDocument/2006/relationships/image" Target="../media/image79.png"/><Relationship Id="rId7" Type="http://schemas.openxmlformats.org/officeDocument/2006/relationships/image" Target="../media/image33.png"/></Relationships>
</file>

<file path=ppt/slides/_rels/slide27.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hyperlink" Target="mailto:mathieu.thibault@uqo.ca" TargetMode="External"/><Relationship Id="rId13" Type="http://schemas.openxmlformats.org/officeDocument/2006/relationships/hyperlink" Target="http://recitmst.qc.ca/minecraft28112025" TargetMode="External"/><Relationship Id="rId12" Type="http://schemas.openxmlformats.org/officeDocument/2006/relationships/hyperlink" Target="http://recitmst.qc.ca/minecraft28112025" TargetMode="External"/><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hyperlink" Target="mailto:stephanie.rioux@recit.gouv.qc.ca" TargetMode="External"/><Relationship Id="rId14" Type="http://schemas.openxmlformats.org/officeDocument/2006/relationships/hyperlink" Target="mailto:michot.sandrine@courrier.uqam.ca" TargetMode="External"/><Relationship Id="rId5" Type="http://schemas.openxmlformats.org/officeDocument/2006/relationships/image" Target="../media/image79.png"/><Relationship Id="rId6" Type="http://schemas.openxmlformats.org/officeDocument/2006/relationships/image" Target="../media/image10.png"/><Relationship Id="rId7" Type="http://schemas.openxmlformats.org/officeDocument/2006/relationships/image" Target="../media/image78.png"/><Relationship Id="rId8"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8.png"/><Relationship Id="rId4" Type="http://schemas.openxmlformats.org/officeDocument/2006/relationships/hyperlink" Target="http://recitmst.qc.ca/minecraft28112025" TargetMode="External"/><Relationship Id="rId9" Type="http://schemas.openxmlformats.org/officeDocument/2006/relationships/hyperlink" Target="https://creativecommons.org/licenses/by-nc-sa/4.0/deed.fr" TargetMode="External"/><Relationship Id="rId5" Type="http://schemas.openxmlformats.org/officeDocument/2006/relationships/hyperlink" Target="http://recitmst.qc.ca/minecraft28112025" TargetMode="External"/><Relationship Id="rId6" Type="http://schemas.openxmlformats.org/officeDocument/2006/relationships/hyperlink" Target="mailto:equipe@recitmst.qc.ca" TargetMode="External"/><Relationship Id="rId7" Type="http://schemas.openxmlformats.org/officeDocument/2006/relationships/hyperlink" Target="mailto:mathieu.thibault@uqo.ca" TargetMode="External"/><Relationship Id="rId8" Type="http://schemas.openxmlformats.org/officeDocument/2006/relationships/hyperlink" Target="https://creativecommons.org/licenses/by-nc-sa/4.0/deed.f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hyperlink" Target="http://www.youtube.com/watch?v=OTEUQcRRQhw" TargetMode="External"/><Relationship Id="rId5"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hyperlink" Target="https://drive.google.com/file/d/1FhszQ0EQ5MLkne0-TEZKG4E8a6HEAs4I/view?usp=drive_link" TargetMode="External"/><Relationship Id="rId4" Type="http://schemas.openxmlformats.org/officeDocument/2006/relationships/image" Target="../media/image11.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15" name="Google Shape;115;p18"/>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16" name="Google Shape;116;p1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03"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205" name="Google Shape;205;p27"/>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206" name="Google Shape;206;p27"/>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 name="Google Shape;207;p27"/>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 name="Google Shape;208;p27"/>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9" name="Google Shape;209;p27"/>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210" name="Google Shape;210;p27"/>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4" name="Shape 214"/>
        <p:cNvGrpSpPr/>
        <p:nvPr/>
      </p:nvGrpSpPr>
      <p:grpSpPr>
        <a:xfrm>
          <a:off x="0" y="0"/>
          <a:ext cx="0" cy="0"/>
          <a:chOff x="0" y="0"/>
          <a:chExt cx="0" cy="0"/>
        </a:xfrm>
      </p:grpSpPr>
      <p:pic>
        <p:nvPicPr>
          <p:cNvPr id="215" name="Google Shape;215;p28"/>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216" name="Google Shape;216;p28"/>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17" name="Google Shape;217;p28"/>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1" name="Shape 221"/>
        <p:cNvGrpSpPr/>
        <p:nvPr/>
      </p:nvGrpSpPr>
      <p:grpSpPr>
        <a:xfrm>
          <a:off x="0" y="0"/>
          <a:ext cx="0" cy="0"/>
          <a:chOff x="0" y="0"/>
          <a:chExt cx="0" cy="0"/>
        </a:xfrm>
      </p:grpSpPr>
      <p:pic>
        <p:nvPicPr>
          <p:cNvPr id="222" name="Google Shape;222;p29"/>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223" name="Google Shape;223;p29"/>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7" name="Shape 227"/>
        <p:cNvGrpSpPr/>
        <p:nvPr/>
      </p:nvGrpSpPr>
      <p:grpSpPr>
        <a:xfrm>
          <a:off x="0" y="0"/>
          <a:ext cx="0" cy="0"/>
          <a:chOff x="0" y="0"/>
          <a:chExt cx="0" cy="0"/>
        </a:xfrm>
      </p:grpSpPr>
      <p:pic>
        <p:nvPicPr>
          <p:cNvPr id="228" name="Google Shape;228;p30"/>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229" name="Google Shape;229;p30"/>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 name="Google Shape;230;p30"/>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31" name="Google Shape;231;p30"/>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35" name="Shape 235"/>
        <p:cNvGrpSpPr/>
        <p:nvPr/>
      </p:nvGrpSpPr>
      <p:grpSpPr>
        <a:xfrm>
          <a:off x="0" y="0"/>
          <a:ext cx="0" cy="0"/>
          <a:chOff x="0" y="0"/>
          <a:chExt cx="0" cy="0"/>
        </a:xfrm>
      </p:grpSpPr>
      <p:grpSp>
        <p:nvGrpSpPr>
          <p:cNvPr id="236" name="Google Shape;236;p31"/>
          <p:cNvGrpSpPr/>
          <p:nvPr/>
        </p:nvGrpSpPr>
        <p:grpSpPr>
          <a:xfrm>
            <a:off x="3951968" y="2079356"/>
            <a:ext cx="2084100" cy="733500"/>
            <a:chOff x="3951968" y="2079356"/>
            <a:chExt cx="2084100" cy="733500"/>
          </a:xfrm>
        </p:grpSpPr>
        <p:sp>
          <p:nvSpPr>
            <p:cNvPr id="237" name="Google Shape;237;p31">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3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239" name="Google Shape;239;p3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3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3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31"/>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3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244" name="Google Shape;244;p3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245" name="Google Shape;245;p3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246" name="Google Shape;246;p31"/>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247" name="Google Shape;247;p3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3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3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3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3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3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3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254" name="Google Shape;254;p31"/>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55" name="Google Shape;255;p31"/>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56" name="Google Shape;256;p3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57" name="Google Shape;257;p3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58" name="Google Shape;258;p31"/>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259" name="Google Shape;259;p31"/>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260" name="Google Shape;260;p31"/>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261" name="Google Shape;261;p31"/>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262" name="Google Shape;262;p31"/>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250"/>
                                        <p:tgtEl>
                                          <p:spTgt spid="246"/>
                                        </p:tgtEl>
                                      </p:cBhvr>
                                    </p:animEffect>
                                  </p:childTnLst>
                                </p:cTn>
                              </p:par>
                              <p:par>
                                <p:cTn fill="hold" nodeType="withEffect" presetClass="entr" presetID="2" presetSubtype="4">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1000"/>
                                        <p:tgtEl>
                                          <p:spTgt spid="2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000"/>
                                        <p:tgtEl>
                                          <p:spTgt spid="2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1000"/>
                                        <p:tgtEl>
                                          <p:spTgt spid="2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1000"/>
                                        <p:tgtEl>
                                          <p:spTgt spid="2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6" name="Shape 266"/>
        <p:cNvGrpSpPr/>
        <p:nvPr/>
      </p:nvGrpSpPr>
      <p:grpSpPr>
        <a:xfrm>
          <a:off x="0" y="0"/>
          <a:ext cx="0" cy="0"/>
          <a:chOff x="0" y="0"/>
          <a:chExt cx="0" cy="0"/>
        </a:xfrm>
      </p:grpSpPr>
      <p:sp>
        <p:nvSpPr>
          <p:cNvPr id="267" name="Google Shape;267;p32">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3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3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3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32"/>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272" name="Google Shape;272;p3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3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3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3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3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32"/>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3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3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280" name="Google Shape;280;p3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281" name="Google Shape;281;p3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282" name="Google Shape;282;p3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283" name="Google Shape;283;p3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284" name="Google Shape;284;p32"/>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85" name="Google Shape;285;p32"/>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86" name="Google Shape;286;p32"/>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87" name="Google Shape;287;p32"/>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88" name="Google Shape;288;p32"/>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289" name="Google Shape;289;p32"/>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290" name="Google Shape;290;p32"/>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291" name="Google Shape;291;p32"/>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292" name="Google Shape;292;p32"/>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250"/>
                                        <p:tgtEl>
                                          <p:spTgt spid="271"/>
                                        </p:tgtEl>
                                      </p:cBhvr>
                                    </p:animEffect>
                                  </p:childTnLst>
                                </p:cTn>
                              </p:par>
                              <p:par>
                                <p:cTn fill="hold" nodeType="withEffect" presetClass="entr" presetID="2" presetSubtype="4">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1000"/>
                                        <p:tgtEl>
                                          <p:spTgt spid="2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1000"/>
                                        <p:tgtEl>
                                          <p:spTgt spid="2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1000"/>
                                        <p:tgtEl>
                                          <p:spTgt spid="2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6" name="Shape 296"/>
        <p:cNvGrpSpPr/>
        <p:nvPr/>
      </p:nvGrpSpPr>
      <p:grpSpPr>
        <a:xfrm>
          <a:off x="0" y="0"/>
          <a:ext cx="0" cy="0"/>
          <a:chOff x="0" y="0"/>
          <a:chExt cx="0" cy="0"/>
        </a:xfrm>
      </p:grpSpPr>
      <p:sp>
        <p:nvSpPr>
          <p:cNvPr id="297" name="Google Shape;297;p33">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33">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33">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3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33"/>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302" name="Google Shape;302;p3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3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3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3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3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33"/>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3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3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310" name="Google Shape;310;p3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311" name="Google Shape;311;p33"/>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12" name="Google Shape;312;p3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13" name="Google Shape;313;p3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314" name="Google Shape;314;p33"/>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15" name="Google Shape;315;p33"/>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316" name="Google Shape;316;p33"/>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17" name="Google Shape;317;p33"/>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318" name="Google Shape;318;p33"/>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319" name="Google Shape;319;p33"/>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320" name="Google Shape;320;p33"/>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321" name="Google Shape;321;p33"/>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322" name="Google Shape;322;p33"/>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250"/>
                                        <p:tgtEl>
                                          <p:spTgt spid="301"/>
                                        </p:tgtEl>
                                      </p:cBhvr>
                                    </p:animEffect>
                                  </p:childTnLst>
                                </p:cTn>
                              </p:par>
                              <p:par>
                                <p:cTn fill="hold" nodeType="withEffect" presetClass="entr" presetID="2" presetSubtype="4">
                                  <p:stCondLst>
                                    <p:cond delay="0"/>
                                  </p:stCondLst>
                                  <p:childTnLst>
                                    <p:set>
                                      <p:cBhvr>
                                        <p:cTn dur="1" fill="hold">
                                          <p:stCondLst>
                                            <p:cond delay="0"/>
                                          </p:stCondLst>
                                        </p:cTn>
                                        <p:tgtEl>
                                          <p:spTgt spid="314"/>
                                        </p:tgtEl>
                                        <p:attrNameLst>
                                          <p:attrName>style.visibility</p:attrName>
                                        </p:attrNameLst>
                                      </p:cBhvr>
                                      <p:to>
                                        <p:strVal val="visible"/>
                                      </p:to>
                                    </p:set>
                                    <p:anim calcmode="lin" valueType="num">
                                      <p:cBhvr additive="base">
                                        <p:cTn dur="1000"/>
                                        <p:tgtEl>
                                          <p:spTgt spid="3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1000"/>
                                        <p:tgtEl>
                                          <p:spTgt spid="3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000"/>
                                        <p:tgtEl>
                                          <p:spTgt spid="3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1000"/>
                                        <p:tgtEl>
                                          <p:spTgt spid="3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6" name="Shape 326"/>
        <p:cNvGrpSpPr/>
        <p:nvPr/>
      </p:nvGrpSpPr>
      <p:grpSpPr>
        <a:xfrm>
          <a:off x="0" y="0"/>
          <a:ext cx="0" cy="0"/>
          <a:chOff x="0" y="0"/>
          <a:chExt cx="0" cy="0"/>
        </a:xfrm>
      </p:grpSpPr>
      <p:sp>
        <p:nvSpPr>
          <p:cNvPr id="327" name="Google Shape;327;p34">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34">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34">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3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34"/>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332" name="Google Shape;332;p3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3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3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3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34"/>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338" name="Google Shape;338;p34"/>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339" name="Google Shape;339;p34"/>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340" name="Google Shape;340;p34"/>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341" name="Google Shape;341;p3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34"/>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343" name="Google Shape;343;p34"/>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44" name="Google Shape;344;p34"/>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45" name="Google Shape;345;p34"/>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346" name="Google Shape;346;p34"/>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347" name="Google Shape;347;p34"/>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348" name="Google Shape;348;p34"/>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49" name="Google Shape;349;p34"/>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50" name="Google Shape;350;p34"/>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351" name="Google Shape;351;p34"/>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352" name="Google Shape;352;p34"/>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250"/>
                                        <p:tgtEl>
                                          <p:spTgt spid="331"/>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2" presetSubtype="4">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000"/>
                                        <p:tgtEl>
                                          <p:spTgt spid="3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6" name="Shape 356"/>
        <p:cNvGrpSpPr/>
        <p:nvPr/>
      </p:nvGrpSpPr>
      <p:grpSpPr>
        <a:xfrm>
          <a:off x="0" y="0"/>
          <a:ext cx="0" cy="0"/>
          <a:chOff x="0" y="0"/>
          <a:chExt cx="0" cy="0"/>
        </a:xfrm>
      </p:grpSpPr>
      <p:sp>
        <p:nvSpPr>
          <p:cNvPr id="357" name="Google Shape;357;p35"/>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358" name="Google Shape;358;p35"/>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62" name="Shape 362"/>
        <p:cNvGrpSpPr/>
        <p:nvPr/>
      </p:nvGrpSpPr>
      <p:grpSpPr>
        <a:xfrm>
          <a:off x="0" y="0"/>
          <a:ext cx="0" cy="0"/>
          <a:chOff x="0" y="0"/>
          <a:chExt cx="0" cy="0"/>
        </a:xfrm>
      </p:grpSpPr>
      <p:grpSp>
        <p:nvGrpSpPr>
          <p:cNvPr id="363" name="Google Shape;363;p36"/>
          <p:cNvGrpSpPr/>
          <p:nvPr/>
        </p:nvGrpSpPr>
        <p:grpSpPr>
          <a:xfrm>
            <a:off x="3951968" y="2079356"/>
            <a:ext cx="2084100" cy="733500"/>
            <a:chOff x="3951968" y="2079356"/>
            <a:chExt cx="2084100" cy="733500"/>
          </a:xfrm>
        </p:grpSpPr>
        <p:sp>
          <p:nvSpPr>
            <p:cNvPr id="364" name="Google Shape;364;p36">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36"/>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366" name="Google Shape;366;p36">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36">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3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369" name="Google Shape;369;p36"/>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370" name="Google Shape;370;p3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36"/>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372" name="Google Shape;372;p36">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36">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374" name="Google Shape;374;p3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375" name="Google Shape;375;p36"/>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376" name="Google Shape;376;p36"/>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377" name="Google Shape;377;p3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3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3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3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3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82" name="Google Shape;382;p36"/>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383" name="Google Shape;383;p36"/>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384" name="Google Shape;384;p36"/>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85" name="Google Shape;385;p36"/>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386" name="Google Shape;386;p36"/>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387" name="Google Shape;387;p36"/>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388" name="Google Shape;388;p36"/>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389" name="Google Shape;389;p36"/>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250"/>
                                        <p:tgtEl>
                                          <p:spTgt spid="376"/>
                                        </p:tgtEl>
                                      </p:cBhvr>
                                    </p:animEffect>
                                  </p:childTnLst>
                                </p:cTn>
                              </p:par>
                              <p:par>
                                <p:cTn fill="hold" nodeType="with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1000"/>
                                        <p:tgtEl>
                                          <p:spTgt spid="3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1000"/>
                                        <p:tgtEl>
                                          <p:spTgt spid="38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9"/>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22" name="Google Shape;122;p19"/>
          <p:cNvPicPr preferRelativeResize="0"/>
          <p:nvPr/>
        </p:nvPicPr>
        <p:blipFill rotWithShape="1">
          <a:blip r:embed="rId4">
            <a:alphaModFix/>
          </a:blip>
          <a:srcRect b="0" l="0" r="0" t="0"/>
          <a:stretch/>
        </p:blipFill>
        <p:spPr>
          <a:xfrm>
            <a:off x="76091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23" name="Google Shape;123;p19">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24" name="Google Shape;124;p19"/>
          <p:cNvSpPr txBox="1"/>
          <p:nvPr/>
        </p:nvSpPr>
        <p:spPr>
          <a:xfrm>
            <a:off x="1266808" y="2369250"/>
            <a:ext cx="9502200" cy="791100"/>
          </a:xfrm>
          <a:prstGeom prst="rect">
            <a:avLst/>
          </a:prstGeom>
          <a:noFill/>
          <a:ln>
            <a:noFill/>
          </a:ln>
        </p:spPr>
        <p:txBody>
          <a:bodyPr anchorCtr="0" anchor="t" bIns="45700" lIns="91425" spcFirstLastPara="1" rIns="91425" wrap="square" tIns="45700">
            <a:spAutoFit/>
          </a:bodyPr>
          <a:lstStyle/>
          <a:p>
            <a:pPr indent="0" lvl="0" marL="0" rtl="0" algn="ctr">
              <a:lnSpc>
                <a:spcPct val="167000"/>
              </a:lnSpc>
              <a:spcBef>
                <a:spcPts val="0"/>
              </a:spcBef>
              <a:spcAft>
                <a:spcPts val="0"/>
              </a:spcAft>
              <a:buSzPts val="1100"/>
              <a:buNone/>
            </a:pPr>
            <a:r>
              <a:rPr lang="en-US" sz="1700">
                <a:solidFill>
                  <a:schemeClr val="lt1"/>
                </a:solidFill>
                <a:latin typeface="Press Start 2P"/>
                <a:ea typeface="Press Start 2P"/>
                <a:cs typeface="Press Start 2P"/>
                <a:sym typeface="Press Start 2P"/>
              </a:rPr>
              <a:t>Mathématiques et Minecraft Education : </a:t>
            </a:r>
            <a:br>
              <a:rPr lang="en-US" sz="1700">
                <a:solidFill>
                  <a:schemeClr val="lt1"/>
                </a:solidFill>
                <a:latin typeface="Press Start 2P"/>
                <a:ea typeface="Press Start 2P"/>
                <a:cs typeface="Press Start 2P"/>
                <a:sym typeface="Press Start 2P"/>
              </a:rPr>
            </a:br>
            <a:r>
              <a:rPr lang="en-US" sz="1700">
                <a:solidFill>
                  <a:schemeClr val="lt1"/>
                </a:solidFill>
                <a:latin typeface="Press Start 2P"/>
                <a:ea typeface="Press Start 2P"/>
                <a:cs typeface="Press Start 2P"/>
                <a:sym typeface="Press Start 2P"/>
              </a:rPr>
              <a:t>Un duo gagnant ! </a:t>
            </a:r>
            <a:endParaRPr sz="1700">
              <a:solidFill>
                <a:srgbClr val="D8D8D8"/>
              </a:solidFill>
              <a:latin typeface="Press Start 2P"/>
              <a:ea typeface="Press Start 2P"/>
              <a:cs typeface="Press Start 2P"/>
              <a:sym typeface="Press Start 2P"/>
            </a:endParaRPr>
          </a:p>
        </p:txBody>
      </p:sp>
      <p:sp>
        <p:nvSpPr>
          <p:cNvPr id="125" name="Google Shape;125;p19"/>
          <p:cNvSpPr/>
          <p:nvPr/>
        </p:nvSpPr>
        <p:spPr>
          <a:xfrm>
            <a:off x="3910450" y="36893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6" name="Google Shape;126;p19"/>
          <p:cNvSpPr txBox="1"/>
          <p:nvPr/>
        </p:nvSpPr>
        <p:spPr>
          <a:xfrm>
            <a:off x="3987575" y="4031425"/>
            <a:ext cx="4151100" cy="877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800">
                <a:solidFill>
                  <a:srgbClr val="D8D8D8"/>
                </a:solidFill>
                <a:latin typeface="Press Start 2P"/>
                <a:ea typeface="Press Start 2P"/>
                <a:cs typeface="Press Start 2P"/>
                <a:sym typeface="Press Start 2P"/>
              </a:rPr>
              <a:t>Mathieu Thibault</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Stéphanie Rioux</a:t>
            </a:r>
            <a:endParaRPr sz="1800">
              <a:solidFill>
                <a:srgbClr val="D8D8D8"/>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sz="1500">
                <a:solidFill>
                  <a:srgbClr val="D8D8D8"/>
                </a:solidFill>
                <a:latin typeface="Press Start 2P"/>
                <a:ea typeface="Press Start 2P"/>
                <a:cs typeface="Press Start 2P"/>
                <a:sym typeface="Press Start 2P"/>
              </a:rPr>
              <a:t>Sandrine Michot</a:t>
            </a:r>
            <a:endParaRPr sz="1800">
              <a:solidFill>
                <a:srgbClr val="D8D8D8"/>
              </a:solidFill>
              <a:latin typeface="Press Start 2P"/>
              <a:ea typeface="Press Start 2P"/>
              <a:cs typeface="Press Start 2P"/>
              <a:sym typeface="Press Start 2P"/>
            </a:endParaRPr>
          </a:p>
        </p:txBody>
      </p:sp>
      <p:pic>
        <p:nvPicPr>
          <p:cNvPr id="127" name="Google Shape;127;p19"/>
          <p:cNvPicPr preferRelativeResize="0"/>
          <p:nvPr/>
        </p:nvPicPr>
        <p:blipFill>
          <a:blip r:embed="rId5">
            <a:alphaModFix/>
          </a:blip>
          <a:stretch>
            <a:fillRect/>
          </a:stretch>
        </p:blipFill>
        <p:spPr>
          <a:xfrm>
            <a:off x="3301725" y="787846"/>
            <a:ext cx="5588550" cy="1353299"/>
          </a:xfrm>
          <a:prstGeom prst="rect">
            <a:avLst/>
          </a:prstGeom>
          <a:noFill/>
          <a:ln>
            <a:noFill/>
          </a:ln>
        </p:spPr>
      </p:pic>
      <p:pic>
        <p:nvPicPr>
          <p:cNvPr descr="A picture containing LEGO, toy&#10;&#10;Description automatically generated" id="128" name="Google Shape;128;p19"/>
          <p:cNvPicPr preferRelativeResize="0"/>
          <p:nvPr/>
        </p:nvPicPr>
        <p:blipFill rotWithShape="1">
          <a:blip r:embed="rId6">
            <a:alphaModFix/>
          </a:blip>
          <a:srcRect b="0" l="0" r="0" t="0"/>
          <a:stretch/>
        </p:blipFill>
        <p:spPr>
          <a:xfrm flipH="1">
            <a:off x="11688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9" name="Google Shape;129;p19"/>
          <p:cNvSpPr txBox="1"/>
          <p:nvPr/>
        </p:nvSpPr>
        <p:spPr>
          <a:xfrm>
            <a:off x="3640500" y="6403825"/>
            <a:ext cx="4589100" cy="39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200">
                <a:solidFill>
                  <a:srgbClr val="D8D8D8"/>
                </a:solidFill>
                <a:latin typeface="Press Start 2P"/>
                <a:ea typeface="Press Start 2P"/>
                <a:cs typeface="Press Start 2P"/>
                <a:sym typeface="Press Start 2P"/>
              </a:rPr>
              <a:t>Ce</a:t>
            </a:r>
            <a:r>
              <a:rPr lang="en-US" sz="1000">
                <a:solidFill>
                  <a:srgbClr val="D8D8D8"/>
                </a:solidFill>
                <a:latin typeface="Press Start 2P"/>
                <a:ea typeface="Press Start 2P"/>
                <a:cs typeface="Press Start 2P"/>
                <a:sym typeface="Press Start 2P"/>
              </a:rPr>
              <a:t>tte recherche est financée par le FRQSC - Engagement</a:t>
            </a:r>
            <a:endParaRPr sz="1000">
              <a:solidFill>
                <a:srgbClr val="D8D8D8"/>
              </a:solidFill>
              <a:latin typeface="Press Start 2P"/>
              <a:ea typeface="Press Start 2P"/>
              <a:cs typeface="Press Start 2P"/>
              <a:sym typeface="Press Start 2P"/>
            </a:endParaRPr>
          </a:p>
        </p:txBody>
      </p:sp>
      <p:pic>
        <p:nvPicPr>
          <p:cNvPr id="130" name="Google Shape;130;p19"/>
          <p:cNvPicPr preferRelativeResize="0"/>
          <p:nvPr/>
        </p:nvPicPr>
        <p:blipFill>
          <a:blip r:embed="rId7">
            <a:alphaModFix/>
          </a:blip>
          <a:stretch>
            <a:fillRect/>
          </a:stretch>
        </p:blipFill>
        <p:spPr>
          <a:xfrm>
            <a:off x="5065050" y="5673267"/>
            <a:ext cx="1757100" cy="794377"/>
          </a:xfrm>
          <a:prstGeom prst="rect">
            <a:avLst/>
          </a:prstGeom>
          <a:noFill/>
          <a:ln>
            <a:noFill/>
          </a:ln>
        </p:spPr>
      </p:pic>
      <p:sp>
        <p:nvSpPr>
          <p:cNvPr id="131" name="Google Shape;131;p19"/>
          <p:cNvSpPr txBox="1"/>
          <p:nvPr/>
        </p:nvSpPr>
        <p:spPr>
          <a:xfrm>
            <a:off x="1670275" y="5252700"/>
            <a:ext cx="8670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u="sng">
                <a:solidFill>
                  <a:srgbClr val="FFFF00"/>
                </a:solidFill>
                <a:latin typeface="Press Start 2P"/>
                <a:ea typeface="Press Start 2P"/>
                <a:cs typeface="Press Start 2P"/>
                <a:sym typeface="Press Start 2P"/>
                <a:hlinkClick r:id="rId8">
                  <a:extLst>
                    <a:ext uri="{A12FA001-AC4F-418D-AE19-62706E023703}">
                      <ahyp:hlinkClr val="tx"/>
                    </a:ext>
                  </a:extLst>
                </a:hlinkClick>
              </a:rPr>
              <a:t>recitmst.qc.ca/minecraft</a:t>
            </a:r>
            <a:r>
              <a:rPr lang="en-US" sz="1500" u="sng">
                <a:solidFill>
                  <a:srgbClr val="FFFF00"/>
                </a:solidFill>
                <a:latin typeface="Press Start 2P"/>
                <a:ea typeface="Press Start 2P"/>
                <a:cs typeface="Press Start 2P"/>
                <a:sym typeface="Press Start 2P"/>
                <a:hlinkClick r:id="rId9">
                  <a:extLst>
                    <a:ext uri="{A12FA001-AC4F-418D-AE19-62706E023703}">
                      <ahyp:hlinkClr val="tx"/>
                    </a:ext>
                  </a:extLst>
                </a:hlinkClick>
              </a:rPr>
              <a:t>28112025</a:t>
            </a:r>
            <a:endParaRPr sz="1500">
              <a:solidFill>
                <a:srgbClr val="FFFF00"/>
              </a:solidFill>
              <a:latin typeface="Press Start 2P"/>
              <a:ea typeface="Press Start 2P"/>
              <a:cs typeface="Press Start 2P"/>
              <a:sym typeface="Press Start 2P"/>
            </a:endParaRPr>
          </a:p>
        </p:txBody>
      </p:sp>
      <p:sp>
        <p:nvSpPr>
          <p:cNvPr id="132" name="Google Shape;132;p19"/>
          <p:cNvSpPr/>
          <p:nvPr/>
        </p:nvSpPr>
        <p:spPr>
          <a:xfrm>
            <a:off x="228600" y="4155175"/>
            <a:ext cx="2508900" cy="794400"/>
          </a:xfrm>
          <a:prstGeom prst="wedgeRoundRectCallout">
            <a:avLst>
              <a:gd fmla="val -280" name="adj1"/>
              <a:gd fmla="val 134587"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chemeClr val="hlink"/>
                </a:solidFill>
                <a:latin typeface="Press Start 2P"/>
                <a:ea typeface="Press Start 2P"/>
                <a:cs typeface="Press Start 2P"/>
                <a:sym typeface="Press Start 2P"/>
                <a:hlinkClick r:id="rId10"/>
              </a:rPr>
              <a:t>Aide-mémoire</a:t>
            </a:r>
            <a:r>
              <a:rPr lang="en-US" sz="1200">
                <a:latin typeface="Press Start 2P"/>
                <a:ea typeface="Press Start 2P"/>
                <a:cs typeface="Press Start 2P"/>
                <a:sym typeface="Press Start 2P"/>
              </a:rPr>
              <a:t> pour débuter avec Minecraft</a:t>
            </a:r>
            <a:endParaRPr sz="1200">
              <a:latin typeface="Press Start 2P"/>
              <a:ea typeface="Press Start 2P"/>
              <a:cs typeface="Press Start 2P"/>
              <a:sym typeface="Press Start 2P"/>
            </a:endParaRPr>
          </a:p>
        </p:txBody>
      </p:sp>
      <p:sp>
        <p:nvSpPr>
          <p:cNvPr id="133" name="Google Shape;133;p19"/>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563C1"/>
                </a:solidFill>
                <a:latin typeface="Press Start 2P"/>
                <a:ea typeface="Press Start 2P"/>
                <a:cs typeface="Press Start 2P"/>
                <a:sym typeface="Press Start 2P"/>
                <a:hlinkClick r:id="rId11">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pic>
        <p:nvPicPr>
          <p:cNvPr id="134" name="Google Shape;134;p19"/>
          <p:cNvPicPr preferRelativeResize="0"/>
          <p:nvPr/>
        </p:nvPicPr>
        <p:blipFill>
          <a:blip r:embed="rId12">
            <a:alphaModFix/>
          </a:blip>
          <a:stretch>
            <a:fillRect/>
          </a:stretch>
        </p:blipFill>
        <p:spPr>
          <a:xfrm>
            <a:off x="255127" y="-228200"/>
            <a:ext cx="871925" cy="1407200"/>
          </a:xfrm>
          <a:prstGeom prst="rect">
            <a:avLst/>
          </a:prstGeom>
          <a:noFill/>
          <a:ln>
            <a:noFill/>
          </a:ln>
        </p:spPr>
      </p:pic>
      <p:pic>
        <p:nvPicPr>
          <p:cNvPr id="135" name="Google Shape;135;p19"/>
          <p:cNvPicPr preferRelativeResize="0"/>
          <p:nvPr/>
        </p:nvPicPr>
        <p:blipFill>
          <a:blip r:embed="rId13">
            <a:alphaModFix/>
          </a:blip>
          <a:stretch>
            <a:fillRect/>
          </a:stretch>
        </p:blipFill>
        <p:spPr>
          <a:xfrm>
            <a:off x="216350" y="990823"/>
            <a:ext cx="1967600" cy="947350"/>
          </a:xfrm>
          <a:prstGeom prst="rect">
            <a:avLst/>
          </a:prstGeom>
          <a:noFill/>
          <a:ln>
            <a:noFill/>
          </a:ln>
        </p:spPr>
      </p:pic>
      <p:sp>
        <p:nvSpPr>
          <p:cNvPr id="136" name="Google Shape;136;p19"/>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37" name="Google Shape;137;p19"/>
          <p:cNvPicPr preferRelativeResize="0"/>
          <p:nvPr/>
        </p:nvPicPr>
        <p:blipFill>
          <a:blip r:embed="rId14">
            <a:alphaModFix/>
          </a:blip>
          <a:stretch>
            <a:fillRect/>
          </a:stretch>
        </p:blipFill>
        <p:spPr>
          <a:xfrm>
            <a:off x="9832850" y="31275"/>
            <a:ext cx="1967600" cy="196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2" presetSubtype="4">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1000"/>
                                        <p:tgtEl>
                                          <p:spTgt spid="1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1000"/>
                                        <p:tgtEl>
                                          <p:spTgt spid="1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93" name="Shape 393"/>
        <p:cNvGrpSpPr/>
        <p:nvPr/>
      </p:nvGrpSpPr>
      <p:grpSpPr>
        <a:xfrm>
          <a:off x="0" y="0"/>
          <a:ext cx="0" cy="0"/>
          <a:chOff x="0" y="0"/>
          <a:chExt cx="0" cy="0"/>
        </a:xfrm>
      </p:grpSpPr>
      <p:sp>
        <p:nvSpPr>
          <p:cNvPr id="394" name="Google Shape;394;p37">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37"/>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396" name="Google Shape;396;p37">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7">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3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7"/>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400" name="Google Shape;400;p3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3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3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3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3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37"/>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6" name="Google Shape;406;p37"/>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407" name="Google Shape;407;p37"/>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408" name="Google Shape;408;p37"/>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409" name="Google Shape;409;p37"/>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410" name="Google Shape;410;p37"/>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411" name="Google Shape;411;p3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3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13" name="Google Shape;413;p37"/>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414" name="Google Shape;414;p37"/>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15" name="Google Shape;415;p37"/>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16" name="Google Shape;416;p37"/>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417" name="Google Shape;417;p37"/>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418" name="Google Shape;418;p37"/>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419" name="Google Shape;419;p37"/>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250"/>
                                        <p:tgtEl>
                                          <p:spTgt spid="399"/>
                                        </p:tgtEl>
                                      </p:cBhvr>
                                    </p:animEffect>
                                  </p:childTnLst>
                                </p:cTn>
                              </p:par>
                              <p:par>
                                <p:cTn fill="hold" nodeType="withEffect" presetClass="entr" presetID="2" presetSubtype="4">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1000"/>
                                        <p:tgtEl>
                                          <p:spTgt spid="4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1000"/>
                                        <p:tgtEl>
                                          <p:spTgt spid="4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1000"/>
                                        <p:tgtEl>
                                          <p:spTgt spid="416"/>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3" name="Shape 423"/>
        <p:cNvGrpSpPr/>
        <p:nvPr/>
      </p:nvGrpSpPr>
      <p:grpSpPr>
        <a:xfrm>
          <a:off x="0" y="0"/>
          <a:ext cx="0" cy="0"/>
          <a:chOff x="0" y="0"/>
          <a:chExt cx="0" cy="0"/>
        </a:xfrm>
      </p:grpSpPr>
      <p:sp>
        <p:nvSpPr>
          <p:cNvPr id="424" name="Google Shape;424;p38">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8">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8">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3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38"/>
          <p:cNvSpPr txBox="1"/>
          <p:nvPr/>
        </p:nvSpPr>
        <p:spPr>
          <a:xfrm>
            <a:off x="1595675" y="2903600"/>
            <a:ext cx="91392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 en prenant des décisions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429" name="Google Shape;429;p3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3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3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 name="Google Shape;432;p3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3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38"/>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35" name="Google Shape;435;p38"/>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436" name="Google Shape;436;p38"/>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437" name="Google Shape;437;p38"/>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438" name="Google Shape;438;p38"/>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439" name="Google Shape;439;p38"/>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440" name="Google Shape;440;p38"/>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441" name="Google Shape;441;p38"/>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442" name="Google Shape;442;p38"/>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443" name="Google Shape;443;p38"/>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444" name="Google Shape;444;p38"/>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445" name="Google Shape;445;p3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3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47" name="Google Shape;447;p38"/>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48" name="Google Shape;448;p38"/>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49" name="Google Shape;449;p38"/>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450" name="Google Shape;450;p38"/>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51" name="Google Shape;451;p38"/>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452" name="Google Shape;452;p38"/>
          <p:cNvSpPr txBox="1"/>
          <p:nvPr/>
        </p:nvSpPr>
        <p:spPr>
          <a:xfrm>
            <a:off x="1656050" y="5560525"/>
            <a:ext cx="56796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900">
                <a:solidFill>
                  <a:schemeClr val="dk1"/>
                </a:solidFill>
                <a:latin typeface="Press Start 2P"/>
                <a:ea typeface="Press Start 2P"/>
                <a:cs typeface="Press Start 2P"/>
                <a:sym typeface="Press Start 2P"/>
              </a:rPr>
              <a:t>Pour plus de détails, voir cette </a:t>
            </a:r>
            <a:r>
              <a:rPr lang="en-US" sz="900" u="sng">
                <a:solidFill>
                  <a:srgbClr val="0000FF"/>
                </a:solidFill>
                <a:latin typeface="Press Start 2P"/>
                <a:ea typeface="Press Start 2P"/>
                <a:cs typeface="Press Start 2P"/>
                <a:sym typeface="Press Start 2P"/>
                <a:hlinkClick r:id="rId14">
                  <a:extLst>
                    <a:ext uri="{A12FA001-AC4F-418D-AE19-62706E023703}">
                      <ahyp:hlinkClr val="tx"/>
                    </a:ext>
                  </a:extLst>
                </a:hlinkClick>
              </a:rPr>
              <a:t>section du site «Apprendre et évaluer autrement en mathématique»</a:t>
            </a:r>
            <a:endParaRPr sz="900">
              <a:solidFill>
                <a:srgbClr val="0000FF"/>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250"/>
                                        <p:tgtEl>
                                          <p:spTgt spid="428"/>
                                        </p:tgtEl>
                                      </p:cBhvr>
                                    </p:animEffect>
                                  </p:childTnLst>
                                </p:cTn>
                              </p:par>
                              <p:par>
                                <p:cTn fill="hold" nodeType="with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1000"/>
                                        <p:tgtEl>
                                          <p:spTgt spid="4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1000"/>
                                        <p:tgtEl>
                                          <p:spTgt spid="4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1000"/>
                                        <p:tgtEl>
                                          <p:spTgt spid="4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1000"/>
                                        <p:tgtEl>
                                          <p:spTgt spid="4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1000"/>
                                        <p:tgtEl>
                                          <p:spTgt spid="4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1000"/>
                                        <p:tgtEl>
                                          <p:spTgt spid="436"/>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6" name="Shape 456"/>
        <p:cNvGrpSpPr/>
        <p:nvPr/>
      </p:nvGrpSpPr>
      <p:grpSpPr>
        <a:xfrm>
          <a:off x="0" y="0"/>
          <a:ext cx="0" cy="0"/>
          <a:chOff x="0" y="0"/>
          <a:chExt cx="0" cy="0"/>
        </a:xfrm>
      </p:grpSpPr>
      <p:sp>
        <p:nvSpPr>
          <p:cNvPr id="457" name="Google Shape;457;p39">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39">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39">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39"/>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462" name="Google Shape;462;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67" name="Google Shape;467;p39"/>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468" name="Google Shape;468;p39"/>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469" name="Google Shape;469;p39"/>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470" name="Google Shape;470;p39"/>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71" name="Google Shape;471;p39"/>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72" name="Google Shape;472;p39"/>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73" name="Google Shape;473;p39"/>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74" name="Google Shape;474;p39"/>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75" name="Google Shape;475;p39"/>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76" name="Google Shape;476;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39"/>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78" name="Google Shape;478;p39"/>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79" name="Google Shape;479;p39"/>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80" name="Google Shape;480;p39"/>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81" name="Google Shape;481;p39"/>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482" name="Google Shape;482;p39"/>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483" name="Google Shape;483;p39"/>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250"/>
                                        <p:tgtEl>
                                          <p:spTgt spid="461"/>
                                        </p:tgtEl>
                                      </p:cBhvr>
                                    </p:animEffect>
                                  </p:childTnLst>
                                </p:cTn>
                              </p:par>
                              <p:par>
                                <p:cTn fill="hold" nodeType="withEffect" presetClass="entr" presetID="2" presetSubtype="4">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1000"/>
                                        <p:tgtEl>
                                          <p:spTgt spid="4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1000"/>
                                        <p:tgtEl>
                                          <p:spTgt spid="4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000"/>
                                        <p:tgtEl>
                                          <p:spTgt spid="4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2"/>
                                        </p:tgtEl>
                                        <p:attrNameLst>
                                          <p:attrName>style.visibility</p:attrName>
                                        </p:attrNameLst>
                                      </p:cBhvr>
                                      <p:to>
                                        <p:strVal val="visible"/>
                                      </p:to>
                                    </p:set>
                                    <p:anim calcmode="lin" valueType="num">
                                      <p:cBhvr additive="base">
                                        <p:cTn dur="1000"/>
                                        <p:tgtEl>
                                          <p:spTgt spid="4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3"/>
                                        </p:tgtEl>
                                        <p:attrNameLst>
                                          <p:attrName>style.visibility</p:attrName>
                                        </p:attrNameLst>
                                      </p:cBhvr>
                                      <p:to>
                                        <p:strVal val="visible"/>
                                      </p:to>
                                    </p:set>
                                    <p:anim calcmode="lin" valueType="num">
                                      <p:cBhvr additive="base">
                                        <p:cTn dur="1000"/>
                                        <p:tgtEl>
                                          <p:spTgt spid="48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10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0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7" name="Shape 487"/>
        <p:cNvGrpSpPr/>
        <p:nvPr/>
      </p:nvGrpSpPr>
      <p:grpSpPr>
        <a:xfrm>
          <a:off x="0" y="0"/>
          <a:ext cx="0" cy="0"/>
          <a:chOff x="0" y="0"/>
          <a:chExt cx="0" cy="0"/>
        </a:xfrm>
      </p:grpSpPr>
      <p:pic>
        <p:nvPicPr>
          <p:cNvPr descr="A picture containing container, square&#10;&#10;Description automatically generated" id="488" name="Google Shape;488;p40"/>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sp>
        <p:nvSpPr>
          <p:cNvPr id="489" name="Google Shape;489;p40"/>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490" name="Google Shape;490;p40"/>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Tâches co-construites </a:t>
            </a:r>
            <a:r>
              <a:rPr lang="en-US" sz="3000">
                <a:solidFill>
                  <a:srgbClr val="D8D8D8"/>
                </a:solidFill>
                <a:latin typeface="Roboto"/>
                <a:ea typeface="Roboto"/>
                <a:cs typeface="Roboto"/>
                <a:sym typeface="Roboto"/>
              </a:rPr>
              <a:t>(</a:t>
            </a:r>
            <a:r>
              <a:rPr lang="en-US" sz="3000" u="sng">
                <a:solidFill>
                  <a:srgbClr val="00FF00"/>
                </a:solidFill>
                <a:latin typeface="Roboto"/>
                <a:ea typeface="Roboto"/>
                <a:cs typeface="Roboto"/>
                <a:sym typeface="Roboto"/>
                <a:hlinkClick r:id="rId4">
                  <a:extLst>
                    <a:ext uri="{A12FA001-AC4F-418D-AE19-62706E023703}">
                      <ahyp:hlinkClr val="tx"/>
                    </a:ext>
                  </a:extLst>
                </a:hlinkClick>
              </a:rPr>
              <a:t>fiches</a:t>
            </a:r>
            <a:r>
              <a:rPr lang="en-US" sz="3000">
                <a:solidFill>
                  <a:srgbClr val="D8D8D8"/>
                </a:solidFill>
                <a:latin typeface="Roboto"/>
                <a:ea typeface="Roboto"/>
                <a:cs typeface="Roboto"/>
                <a:sym typeface="Roboto"/>
              </a:rPr>
              <a:t>)</a:t>
            </a:r>
            <a:endParaRPr sz="3000">
              <a:solidFill>
                <a:srgbClr val="D8D8D8"/>
              </a:solidFill>
              <a:latin typeface="Roboto"/>
              <a:ea typeface="Roboto"/>
              <a:cs typeface="Roboto"/>
              <a:sym typeface="Roboto"/>
            </a:endParaRPr>
          </a:p>
        </p:txBody>
      </p:sp>
      <p:graphicFrame>
        <p:nvGraphicFramePr>
          <p:cNvPr id="491" name="Google Shape;491;p40"/>
          <p:cNvGraphicFramePr/>
          <p:nvPr/>
        </p:nvGraphicFramePr>
        <p:xfrm>
          <a:off x="199000" y="1409700"/>
          <a:ext cx="3000000" cy="3000000"/>
        </p:xfrm>
        <a:graphic>
          <a:graphicData uri="http://schemas.openxmlformats.org/drawingml/2006/table">
            <a:tbl>
              <a:tblPr>
                <a:noFill/>
                <a:tableStyleId>{81FDF324-79CB-47C3-AAB6-DD2F66F400A1}</a:tableStyleId>
              </a:tblPr>
              <a:tblGrid>
                <a:gridCol w="985025"/>
                <a:gridCol w="1371875"/>
                <a:gridCol w="1298575"/>
                <a:gridCol w="8212375"/>
              </a:tblGrid>
              <a:tr h="381000">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Niveau</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Nom</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Intention(s)</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Description (et concepts ciblés)</a:t>
                      </a:r>
                      <a:endParaRPr b="1"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4</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Connais-tu les prismes?</a:t>
                      </a:r>
                      <a:endParaRPr sz="1600">
                        <a:solidFill>
                          <a:srgbClr val="00FF00"/>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construire un prisme et le décrire sur une affiche avec le bon vocabulaire (caractéristiques des solides, figures planes, périmètre et aire)</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4</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À la manière de Mondrian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créer une œuvre en utilisant les données d’un sondage et en respectant plusieurs contraintes (interprétation d’un diagramme à bandes, quadrilatères, aire et fractions)</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5</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Le dallage frisé</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 et 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observer et produire des frises et des dallages à l’aide de transformations géométriques (frises, dallages, réflexion et translation)</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5</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et 6</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Le parc des maths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créer la section de restauration du nouveau parc d’attractions en respectant l’espace disponible et d’autres contraintes (espace, surface, périmètre, aire, volume et diagrammes circulaire ou à ligne brisée)</a:t>
                      </a:r>
                      <a:endParaRPr sz="1600">
                        <a:solidFill>
                          <a:schemeClr val="lt1"/>
                        </a:solidFill>
                        <a:latin typeface="Roboto"/>
                        <a:ea typeface="Roboto"/>
                        <a:cs typeface="Roboto"/>
                        <a:sym typeface="Roboto"/>
                      </a:endParaRPr>
                    </a:p>
                  </a:txBody>
                  <a:tcPr marT="91425" marB="91425" marR="91425" marL="91425"/>
                </a:tc>
              </a:tr>
              <a:tr h="8708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6</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Jeux Olympiques d’été</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élaborer le plan des épreuves de natation et de football américain ainsi que planifier les matériaux nécessaires et leur coût, en respectant plusieurs contraintes (échelle, périmètre, aire, volume, nombres décimaux, fraction et pourcentage)</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2</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sec.</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Aire des solides</a:t>
                      </a:r>
                      <a:endParaRPr sz="1600">
                        <a:solidFill>
                          <a:schemeClr val="lt1"/>
                        </a:solidFill>
                        <a:latin typeface="Roboto"/>
                        <a:ea typeface="Roboto"/>
                        <a:cs typeface="Roboto"/>
                        <a:sym typeface="Roboto"/>
                      </a:endParaRPr>
                    </a:p>
                    <a:p>
                      <a:pPr indent="0" lvl="0" marL="0" rtl="0" algn="l">
                        <a:spcBef>
                          <a:spcPts val="0"/>
                        </a:spcBef>
                        <a:spcAft>
                          <a:spcPts val="0"/>
                        </a:spcAft>
                        <a:buNone/>
                      </a:pPr>
                      <a:r>
                        <a:rPr lang="en-US" sz="1600">
                          <a:solidFill>
                            <a:schemeClr val="lt1"/>
                          </a:solidFill>
                          <a:latin typeface="Roboto"/>
                          <a:ea typeface="Roboto"/>
                          <a:cs typeface="Roboto"/>
                          <a:sym typeface="Roboto"/>
                        </a:rPr>
                        <a:t> </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L’élève doit observer et découvrir les composantes des prismes </a:t>
                      </a:r>
                      <a:r>
                        <a:rPr lang="en-US" sz="1600">
                          <a:solidFill>
                            <a:schemeClr val="lt1"/>
                          </a:solidFill>
                          <a:latin typeface="Roboto"/>
                          <a:ea typeface="Roboto"/>
                          <a:cs typeface="Roboto"/>
                          <a:sym typeface="Roboto"/>
                        </a:rPr>
                        <a:t>afin de</a:t>
                      </a:r>
                      <a:r>
                        <a:rPr lang="en-US" sz="1600">
                          <a:solidFill>
                            <a:schemeClr val="lt1"/>
                          </a:solidFill>
                          <a:latin typeface="Roboto"/>
                          <a:ea typeface="Roboto"/>
                          <a:cs typeface="Roboto"/>
                          <a:sym typeface="Roboto"/>
                        </a:rPr>
                        <a:t> construire des relations permettant de calculer l’aire latérale et l’aire totale des solides (aire de cubes, de prismes </a:t>
                      </a:r>
                      <a:r>
                        <a:rPr lang="en-US" sz="1600">
                          <a:solidFill>
                            <a:schemeClr val="lt1"/>
                          </a:solidFill>
                          <a:latin typeface="Roboto"/>
                          <a:ea typeface="Roboto"/>
                          <a:cs typeface="Roboto"/>
                          <a:sym typeface="Roboto"/>
                        </a:rPr>
                        <a:t>à base </a:t>
                      </a:r>
                      <a:r>
                        <a:rPr lang="en-US" sz="1600">
                          <a:solidFill>
                            <a:schemeClr val="lt1"/>
                          </a:solidFill>
                          <a:latin typeface="Roboto"/>
                          <a:ea typeface="Roboto"/>
                          <a:cs typeface="Roboto"/>
                          <a:sym typeface="Roboto"/>
                        </a:rPr>
                        <a:t>rectangulaires et de solides décomposables, puis mesures manquantes)</a:t>
                      </a:r>
                      <a:endParaRPr sz="1600">
                        <a:solidFill>
                          <a:schemeClr val="lt1"/>
                        </a:solidFill>
                        <a:latin typeface="Roboto"/>
                        <a:ea typeface="Roboto"/>
                        <a:cs typeface="Roboto"/>
                        <a:sym typeface="Roboto"/>
                      </a:endParaRPr>
                    </a:p>
                  </a:txBody>
                  <a:tcPr marT="91425" marB="91425" marR="91425" marL="91425"/>
                </a:tc>
              </a:tr>
            </a:tbl>
          </a:graphicData>
        </a:graphic>
      </p:graphicFrame>
      <p:sp>
        <p:nvSpPr>
          <p:cNvPr id="492" name="Google Shape;492;p40"/>
          <p:cNvSpPr/>
          <p:nvPr/>
        </p:nvSpPr>
        <p:spPr>
          <a:xfrm>
            <a:off x="560976" y="442375"/>
            <a:ext cx="1145700" cy="749700"/>
          </a:xfrm>
          <a:prstGeom prst="wedgeRoundRectCallout">
            <a:avLst>
              <a:gd fmla="val -34086" name="adj1"/>
              <a:gd fmla="val 7619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Roboto"/>
                <a:ea typeface="Roboto"/>
                <a:cs typeface="Roboto"/>
                <a:sym typeface="Roboto"/>
              </a:rPr>
              <a:t>Niveau ajustable</a:t>
            </a:r>
            <a:endParaRPr sz="16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1000"/>
                                        <p:tgtEl>
                                          <p:spTgt spid="4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96" name="Shape 496"/>
        <p:cNvGrpSpPr/>
        <p:nvPr/>
      </p:nvGrpSpPr>
      <p:grpSpPr>
        <a:xfrm>
          <a:off x="0" y="0"/>
          <a:ext cx="0" cy="0"/>
          <a:chOff x="0" y="0"/>
          <a:chExt cx="0" cy="0"/>
        </a:xfrm>
      </p:grpSpPr>
      <p:pic>
        <p:nvPicPr>
          <p:cNvPr descr="A picture containing container, square&#10;&#10;Description automatically generated" id="497" name="Google Shape;497;p41"/>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498" name="Google Shape;498;p41"/>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499" name="Google Shape;499;p41"/>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500" name="Google Shape;500;p41"/>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u="sng">
                <a:solidFill>
                  <a:srgbClr val="00FF00"/>
                </a:solidFill>
                <a:latin typeface="Roboto"/>
                <a:ea typeface="Roboto"/>
                <a:cs typeface="Roboto"/>
                <a:sym typeface="Roboto"/>
                <a:hlinkClick r:id="rId4">
                  <a:extLst>
                    <a:ext uri="{A12FA001-AC4F-418D-AE19-62706E023703}">
                      <ahyp:hlinkClr val="tx"/>
                    </a:ext>
                  </a:extLst>
                </a:hlinkClick>
              </a:rPr>
              <a:t>Projet de recherche</a:t>
            </a:r>
            <a:r>
              <a:rPr lang="en-US" sz="3000">
                <a:solidFill>
                  <a:srgbClr val="D8D8D8"/>
                </a:solidFill>
                <a:latin typeface="Roboto"/>
                <a:ea typeface="Roboto"/>
                <a:cs typeface="Roboto"/>
                <a:sym typeface="Roboto"/>
              </a:rPr>
              <a:t> - Quelques r</a:t>
            </a:r>
            <a:r>
              <a:rPr lang="en-US" sz="3000">
                <a:solidFill>
                  <a:srgbClr val="D8D8D8"/>
                </a:solidFill>
                <a:latin typeface="Roboto"/>
                <a:ea typeface="Roboto"/>
                <a:cs typeface="Roboto"/>
                <a:sym typeface="Roboto"/>
              </a:rPr>
              <a:t>ésultats</a:t>
            </a:r>
            <a:endParaRPr sz="3000">
              <a:solidFill>
                <a:srgbClr val="D8D8D8"/>
              </a:solidFill>
              <a:latin typeface="Roboto"/>
              <a:ea typeface="Roboto"/>
              <a:cs typeface="Roboto"/>
              <a:sym typeface="Roboto"/>
            </a:endParaRPr>
          </a:p>
        </p:txBody>
      </p:sp>
      <p:sp>
        <p:nvSpPr>
          <p:cNvPr id="501" name="Google Shape;501;p41"/>
          <p:cNvSpPr txBox="1"/>
          <p:nvPr/>
        </p:nvSpPr>
        <p:spPr>
          <a:xfrm>
            <a:off x="662575" y="2052725"/>
            <a:ext cx="11165100" cy="4504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2100">
                <a:solidFill>
                  <a:schemeClr val="lt1"/>
                </a:solidFill>
                <a:latin typeface="Roboto"/>
                <a:ea typeface="Roboto"/>
                <a:cs typeface="Roboto"/>
                <a:sym typeface="Roboto"/>
              </a:rPr>
              <a:t>Analyse ciblée sur 12</a:t>
            </a:r>
            <a:r>
              <a:rPr lang="en-US" sz="2100">
                <a:solidFill>
                  <a:schemeClr val="lt1"/>
                </a:solidFill>
                <a:latin typeface="Roboto"/>
                <a:ea typeface="Roboto"/>
                <a:cs typeface="Roboto"/>
                <a:sym typeface="Roboto"/>
              </a:rPr>
              <a:t> entretien</a:t>
            </a:r>
            <a:r>
              <a:rPr lang="en-US" sz="2100">
                <a:solidFill>
                  <a:schemeClr val="lt1"/>
                </a:solidFill>
                <a:latin typeface="Roboto"/>
                <a:ea typeface="Roboto"/>
                <a:cs typeface="Roboto"/>
                <a:sym typeface="Roboto"/>
              </a:rPr>
              <a:t>s et la visite de 10 classes (n = 220) </a:t>
            </a:r>
            <a:br>
              <a:rPr lang="en-US" sz="2100">
                <a:solidFill>
                  <a:schemeClr val="lt1"/>
                </a:solidFill>
                <a:latin typeface="Roboto"/>
                <a:ea typeface="Roboto"/>
                <a:cs typeface="Roboto"/>
                <a:sym typeface="Roboto"/>
              </a:rPr>
            </a:br>
            <a:r>
              <a:rPr lang="en-US" sz="2100">
                <a:solidFill>
                  <a:schemeClr val="lt1"/>
                </a:solidFill>
                <a:latin typeface="Roboto"/>
                <a:ea typeface="Roboto"/>
                <a:cs typeface="Roboto"/>
                <a:sym typeface="Roboto"/>
              </a:rPr>
              <a:t>Q</a:t>
            </a:r>
            <a:r>
              <a:rPr lang="en-US" sz="2100">
                <a:solidFill>
                  <a:schemeClr val="lt1"/>
                </a:solidFill>
                <a:latin typeface="Roboto"/>
                <a:ea typeface="Roboto"/>
                <a:cs typeface="Roboto"/>
                <a:sym typeface="Roboto"/>
              </a:rPr>
              <a:t>uelques avantages et défis didactiques à exemplifier</a:t>
            </a:r>
            <a:endParaRPr sz="2100">
              <a:solidFill>
                <a:schemeClr val="lt1"/>
              </a:solidFill>
              <a:latin typeface="Roboto"/>
              <a:ea typeface="Roboto"/>
              <a:cs typeface="Roboto"/>
              <a:sym typeface="Roboto"/>
            </a:endParaRPr>
          </a:p>
          <a:p>
            <a:pPr indent="-361950" lvl="1" marL="914400" marR="0" rtl="0" algn="just">
              <a:lnSpc>
                <a:spcPct val="115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Avantages didactiques</a:t>
            </a:r>
            <a:endParaRPr sz="2100">
              <a:solidFill>
                <a:schemeClr val="lt1"/>
              </a:solidFill>
              <a:latin typeface="Roboto"/>
              <a:ea typeface="Roboto"/>
              <a:cs typeface="Roboto"/>
              <a:sym typeface="Roboto"/>
            </a:endParaRPr>
          </a:p>
          <a:p>
            <a:pPr indent="-361950" lvl="2" marL="1371600" marR="0" rtl="0" algn="just">
              <a:lnSpc>
                <a:spcPct val="115000"/>
              </a:lnSpc>
              <a:spcBef>
                <a:spcPts val="0"/>
              </a:spcBef>
              <a:spcAft>
                <a:spcPts val="0"/>
              </a:spcAft>
              <a:buClr>
                <a:schemeClr val="lt1"/>
              </a:buClr>
              <a:buSzPts val="2100"/>
              <a:buFont typeface="Roboto"/>
              <a:buAutoNum type="arabicPeriod"/>
            </a:pPr>
            <a:r>
              <a:rPr lang="en-US" sz="2100">
                <a:solidFill>
                  <a:schemeClr val="lt1"/>
                </a:solidFill>
                <a:latin typeface="Roboto"/>
                <a:ea typeface="Roboto"/>
                <a:cs typeface="Roboto"/>
                <a:sym typeface="Roboto"/>
              </a:rPr>
              <a:t>La vision spatiale est mobilisée</a:t>
            </a:r>
            <a:endParaRPr sz="2100">
              <a:solidFill>
                <a:srgbClr val="FF9900"/>
              </a:solidFill>
              <a:latin typeface="Roboto"/>
              <a:ea typeface="Roboto"/>
              <a:cs typeface="Roboto"/>
              <a:sym typeface="Roboto"/>
            </a:endParaRPr>
          </a:p>
          <a:p>
            <a:pPr indent="-361950" lvl="2" marL="1371600" marR="0" rtl="0" algn="just">
              <a:lnSpc>
                <a:spcPct val="115000"/>
              </a:lnSpc>
              <a:spcBef>
                <a:spcPts val="0"/>
              </a:spcBef>
              <a:spcAft>
                <a:spcPts val="0"/>
              </a:spcAft>
              <a:buClr>
                <a:schemeClr val="lt1"/>
              </a:buClr>
              <a:buSzPts val="2100"/>
              <a:buFont typeface="Roboto"/>
              <a:buAutoNum type="arabicPeriod"/>
            </a:pPr>
            <a:r>
              <a:rPr lang="en-US" sz="2100">
                <a:solidFill>
                  <a:schemeClr val="lt1"/>
                </a:solidFill>
                <a:latin typeface="Roboto"/>
                <a:ea typeface="Roboto"/>
                <a:cs typeface="Roboto"/>
                <a:sym typeface="Roboto"/>
              </a:rPr>
              <a:t>La tâche peut bénéficier d’une d</a:t>
            </a:r>
            <a:r>
              <a:rPr lang="en-US" sz="2100">
                <a:solidFill>
                  <a:schemeClr val="lt1"/>
                </a:solidFill>
                <a:latin typeface="Roboto"/>
                <a:ea typeface="Roboto"/>
                <a:cs typeface="Roboto"/>
                <a:sym typeface="Roboto"/>
              </a:rPr>
              <a:t>ifférenciation didactique</a:t>
            </a:r>
            <a:endParaRPr sz="2100">
              <a:solidFill>
                <a:schemeClr val="lt1"/>
              </a:solidFill>
              <a:latin typeface="Roboto"/>
              <a:ea typeface="Roboto"/>
              <a:cs typeface="Roboto"/>
              <a:sym typeface="Roboto"/>
            </a:endParaRPr>
          </a:p>
          <a:p>
            <a:pPr indent="-361950" lvl="2" marL="1371600" rtl="0" algn="just">
              <a:lnSpc>
                <a:spcPct val="115000"/>
              </a:lnSpc>
              <a:spcBef>
                <a:spcPts val="0"/>
              </a:spcBef>
              <a:spcAft>
                <a:spcPts val="0"/>
              </a:spcAft>
              <a:buClr>
                <a:schemeClr val="lt1"/>
              </a:buClr>
              <a:buSzPts val="2100"/>
              <a:buFont typeface="Roboto"/>
              <a:buAutoNum type="arabicPeriod"/>
            </a:pPr>
            <a:r>
              <a:rPr lang="en-US" sz="2100">
                <a:solidFill>
                  <a:schemeClr val="lt1"/>
                </a:solidFill>
                <a:latin typeface="Roboto"/>
                <a:ea typeface="Roboto"/>
                <a:cs typeface="Roboto"/>
                <a:sym typeface="Roboto"/>
              </a:rPr>
              <a:t>Le matériel de manipulation virtuel soutient l’apprentissage</a:t>
            </a:r>
            <a:endParaRPr sz="2100">
              <a:solidFill>
                <a:schemeClr val="lt1"/>
              </a:solidFill>
              <a:latin typeface="Roboto"/>
              <a:ea typeface="Roboto"/>
              <a:cs typeface="Roboto"/>
              <a:sym typeface="Roboto"/>
            </a:endParaRPr>
          </a:p>
          <a:p>
            <a:pPr indent="-361950" lvl="2" marL="1371600" rtl="0" algn="just">
              <a:lnSpc>
                <a:spcPct val="115000"/>
              </a:lnSpc>
              <a:spcBef>
                <a:spcPts val="0"/>
              </a:spcBef>
              <a:spcAft>
                <a:spcPts val="0"/>
              </a:spcAft>
              <a:buClr>
                <a:schemeClr val="lt1"/>
              </a:buClr>
              <a:buSzPts val="2100"/>
              <a:buFont typeface="Roboto"/>
              <a:buAutoNum type="arabicPeriod"/>
            </a:pPr>
            <a:r>
              <a:rPr lang="en-US" sz="2100">
                <a:solidFill>
                  <a:schemeClr val="lt1"/>
                </a:solidFill>
                <a:latin typeface="Roboto"/>
                <a:ea typeface="Roboto"/>
                <a:cs typeface="Roboto"/>
                <a:sym typeface="Roboto"/>
              </a:rPr>
              <a:t>Le statut de l’erreur est modifié</a:t>
            </a:r>
            <a:endParaRPr sz="2100">
              <a:solidFill>
                <a:schemeClr val="lt1"/>
              </a:solidFill>
              <a:latin typeface="Roboto"/>
              <a:ea typeface="Roboto"/>
              <a:cs typeface="Roboto"/>
              <a:sym typeface="Roboto"/>
            </a:endParaRPr>
          </a:p>
          <a:p>
            <a:pPr indent="-361950" lvl="1" marL="914400" marR="0" rtl="0" algn="just">
              <a:lnSpc>
                <a:spcPct val="115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Défis didactiques</a:t>
            </a:r>
            <a:endParaRPr sz="2100">
              <a:solidFill>
                <a:schemeClr val="lt1"/>
              </a:solidFill>
              <a:latin typeface="Roboto"/>
              <a:ea typeface="Roboto"/>
              <a:cs typeface="Roboto"/>
              <a:sym typeface="Roboto"/>
            </a:endParaRPr>
          </a:p>
          <a:p>
            <a:pPr indent="-361950" lvl="2" marL="1371600" rtl="0" algn="just">
              <a:lnSpc>
                <a:spcPct val="115000"/>
              </a:lnSpc>
              <a:spcBef>
                <a:spcPts val="0"/>
              </a:spcBef>
              <a:spcAft>
                <a:spcPts val="0"/>
              </a:spcAft>
              <a:buClr>
                <a:schemeClr val="lt1"/>
              </a:buClr>
              <a:buSzPts val="2100"/>
              <a:buFont typeface="Roboto"/>
              <a:buAutoNum type="arabicPeriod"/>
            </a:pPr>
            <a:r>
              <a:rPr lang="en-US" sz="2100">
                <a:solidFill>
                  <a:schemeClr val="lt1"/>
                </a:solidFill>
                <a:latin typeface="Roboto"/>
                <a:ea typeface="Roboto"/>
                <a:cs typeface="Roboto"/>
                <a:sym typeface="Roboto"/>
              </a:rPr>
              <a:t>La construction est limitée par la forme et </a:t>
            </a:r>
            <a:br>
              <a:rPr lang="en-US" sz="2100">
                <a:solidFill>
                  <a:schemeClr val="lt1"/>
                </a:solidFill>
                <a:latin typeface="Roboto"/>
                <a:ea typeface="Roboto"/>
                <a:cs typeface="Roboto"/>
                <a:sym typeface="Roboto"/>
              </a:rPr>
            </a:br>
            <a:r>
              <a:rPr lang="en-US" sz="2100">
                <a:solidFill>
                  <a:schemeClr val="lt1"/>
                </a:solidFill>
                <a:latin typeface="Roboto"/>
                <a:ea typeface="Roboto"/>
                <a:cs typeface="Roboto"/>
                <a:sym typeface="Roboto"/>
              </a:rPr>
              <a:t>la taille des blocs</a:t>
            </a:r>
            <a:endParaRPr sz="2100">
              <a:solidFill>
                <a:schemeClr val="lt1"/>
              </a:solidFill>
              <a:latin typeface="Roboto"/>
              <a:ea typeface="Roboto"/>
              <a:cs typeface="Roboto"/>
              <a:sym typeface="Roboto"/>
            </a:endParaRPr>
          </a:p>
          <a:p>
            <a:pPr indent="-361950" lvl="2" marL="1371600" rtl="0" algn="just">
              <a:lnSpc>
                <a:spcPct val="115000"/>
              </a:lnSpc>
              <a:spcBef>
                <a:spcPts val="0"/>
              </a:spcBef>
              <a:spcAft>
                <a:spcPts val="0"/>
              </a:spcAft>
              <a:buClr>
                <a:schemeClr val="lt1"/>
              </a:buClr>
              <a:buSzPts val="2100"/>
              <a:buFont typeface="Roboto"/>
              <a:buAutoNum type="arabicPeriod"/>
            </a:pPr>
            <a:r>
              <a:rPr lang="en-US" sz="2100">
                <a:solidFill>
                  <a:schemeClr val="lt1"/>
                </a:solidFill>
                <a:latin typeface="Roboto"/>
                <a:ea typeface="Roboto"/>
                <a:cs typeface="Roboto"/>
                <a:sym typeface="Roboto"/>
              </a:rPr>
              <a:t>L’artefact pour laisser des traces du </a:t>
            </a:r>
            <a:br>
              <a:rPr lang="en-US" sz="2100">
                <a:solidFill>
                  <a:schemeClr val="lt1"/>
                </a:solidFill>
                <a:latin typeface="Roboto"/>
                <a:ea typeface="Roboto"/>
                <a:cs typeface="Roboto"/>
                <a:sym typeface="Roboto"/>
              </a:rPr>
            </a:br>
            <a:r>
              <a:rPr lang="en-US" sz="2100">
                <a:solidFill>
                  <a:schemeClr val="lt1"/>
                </a:solidFill>
                <a:latin typeface="Roboto"/>
                <a:ea typeface="Roboto"/>
                <a:cs typeface="Roboto"/>
                <a:sym typeface="Roboto"/>
              </a:rPr>
              <a:t>raisonnement est limité</a:t>
            </a:r>
            <a:endParaRPr sz="2100">
              <a:solidFill>
                <a:schemeClr val="lt1"/>
              </a:solidFill>
              <a:latin typeface="Roboto"/>
              <a:ea typeface="Roboto"/>
              <a:cs typeface="Roboto"/>
              <a:sym typeface="Roboto"/>
            </a:endParaRPr>
          </a:p>
        </p:txBody>
      </p:sp>
      <p:sp>
        <p:nvSpPr>
          <p:cNvPr id="502" name="Google Shape;502;p41"/>
          <p:cNvSpPr/>
          <p:nvPr/>
        </p:nvSpPr>
        <p:spPr>
          <a:xfrm>
            <a:off x="7716425" y="3070461"/>
            <a:ext cx="6303636" cy="3606498"/>
          </a:xfrm>
          <a:prstGeom prst="irregularSeal2">
            <a:avLst/>
          </a:prstGeom>
          <a:solidFill>
            <a:srgbClr val="69BC49"/>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Roboto"/>
                <a:ea typeface="Roboto"/>
                <a:cs typeface="Roboto"/>
                <a:sym typeface="Roboto"/>
              </a:rPr>
              <a:t>« Minecraft c’est comme dans la vie. Sauf que c’est un jeu vidéo. »</a:t>
            </a:r>
            <a:endParaRPr sz="1800">
              <a:latin typeface="Roboto"/>
              <a:ea typeface="Roboto"/>
              <a:cs typeface="Roboto"/>
              <a:sym typeface="Roboto"/>
            </a:endParaRPr>
          </a:p>
          <a:p>
            <a:pPr indent="0" lvl="0" marL="0" rtl="0" algn="ctr">
              <a:spcBef>
                <a:spcPts val="0"/>
              </a:spcBef>
              <a:spcAft>
                <a:spcPts val="0"/>
              </a:spcAft>
              <a:buNone/>
            </a:pPr>
            <a:r>
              <a:rPr lang="en-US" sz="1800">
                <a:latin typeface="Roboto"/>
                <a:ea typeface="Roboto"/>
                <a:cs typeface="Roboto"/>
                <a:sym typeface="Roboto"/>
              </a:rPr>
              <a:t>(Eve, élève de 4</a:t>
            </a:r>
            <a:r>
              <a:rPr baseline="30000" lang="en-US" sz="1800">
                <a:latin typeface="Roboto"/>
                <a:ea typeface="Roboto"/>
                <a:cs typeface="Roboto"/>
                <a:sym typeface="Roboto"/>
              </a:rPr>
              <a:t>e</a:t>
            </a:r>
            <a:r>
              <a:rPr lang="en-US" sz="1800">
                <a:latin typeface="Roboto"/>
                <a:ea typeface="Roboto"/>
                <a:cs typeface="Roboto"/>
                <a:sym typeface="Roboto"/>
              </a:rPr>
              <a:t> année)</a:t>
            </a:r>
            <a:endParaRPr sz="1800">
              <a:latin typeface="Roboto"/>
              <a:ea typeface="Roboto"/>
              <a:cs typeface="Roboto"/>
              <a:sym typeface="Roboto"/>
            </a:endParaRPr>
          </a:p>
        </p:txBody>
      </p:sp>
      <p:pic>
        <p:nvPicPr>
          <p:cNvPr descr="Chart, histogram&#10;&#10;Description automatically generated" id="503" name="Google Shape;503;p41"/>
          <p:cNvPicPr preferRelativeResize="0"/>
          <p:nvPr/>
        </p:nvPicPr>
        <p:blipFill rotWithShape="1">
          <a:blip r:embed="rId5">
            <a:alphaModFix/>
          </a:blip>
          <a:srcRect b="0" l="0" r="0" t="0"/>
          <a:stretch/>
        </p:blipFill>
        <p:spPr>
          <a:xfrm>
            <a:off x="10424452" y="5527004"/>
            <a:ext cx="447450" cy="447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97"/>
                                        </p:tgtEl>
                                        <p:attrNameLst>
                                          <p:attrName>style.visibility</p:attrName>
                                        </p:attrNameLst>
                                      </p:cBhvr>
                                      <p:to>
                                        <p:strVal val="visible"/>
                                      </p:to>
                                    </p:set>
                                    <p:anim calcmode="lin" valueType="num">
                                      <p:cBhvr additive="base">
                                        <p:cTn dur="1000"/>
                                        <p:tgtEl>
                                          <p:spTgt spid="4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1000"/>
                                        <p:tgtEl>
                                          <p:spTgt spid="4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07" name="Shape 507"/>
        <p:cNvGrpSpPr/>
        <p:nvPr/>
      </p:nvGrpSpPr>
      <p:grpSpPr>
        <a:xfrm>
          <a:off x="0" y="0"/>
          <a:ext cx="0" cy="0"/>
          <a:chOff x="0" y="0"/>
          <a:chExt cx="0" cy="0"/>
        </a:xfrm>
      </p:grpSpPr>
      <p:sp>
        <p:nvSpPr>
          <p:cNvPr id="508" name="Google Shape;508;p42"/>
          <p:cNvSpPr/>
          <p:nvPr/>
        </p:nvSpPr>
        <p:spPr>
          <a:xfrm>
            <a:off x="539555" y="3567600"/>
            <a:ext cx="3892200" cy="979200"/>
          </a:xfrm>
          <a:prstGeom prst="wedgeRoundRectCallout">
            <a:avLst>
              <a:gd fmla="val -58818" name="adj1"/>
              <a:gd fmla="val 49709"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09" name="Google Shape;509;p42"/>
          <p:cNvSpPr/>
          <p:nvPr/>
        </p:nvSpPr>
        <p:spPr>
          <a:xfrm>
            <a:off x="6977486" y="4969792"/>
            <a:ext cx="4297800" cy="9792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10" name="Google Shape;510;p42"/>
          <p:cNvPicPr preferRelativeResize="0"/>
          <p:nvPr/>
        </p:nvPicPr>
        <p:blipFill rotWithShape="1">
          <a:blip r:embed="rId3">
            <a:alphaModFix/>
          </a:blip>
          <a:srcRect b="0" l="0" r="0" t="0"/>
          <a:stretch/>
        </p:blipFill>
        <p:spPr>
          <a:xfrm>
            <a:off x="10445850" y="339722"/>
            <a:ext cx="1300063" cy="1300063"/>
          </a:xfrm>
          <a:prstGeom prst="rect">
            <a:avLst/>
          </a:prstGeom>
          <a:noFill/>
          <a:ln>
            <a:noFill/>
          </a:ln>
        </p:spPr>
      </p:pic>
      <p:pic>
        <p:nvPicPr>
          <p:cNvPr descr="A picture containing container, square&#10;&#10;Description automatically generated" id="511" name="Google Shape;511;p42"/>
          <p:cNvPicPr preferRelativeResize="0"/>
          <p:nvPr/>
        </p:nvPicPr>
        <p:blipFill rotWithShape="1">
          <a:blip r:embed="rId3">
            <a:alphaModFix/>
          </a:blip>
          <a:srcRect b="0" l="0" r="0" t="0"/>
          <a:stretch/>
        </p:blipFill>
        <p:spPr>
          <a:xfrm>
            <a:off x="480233" y="450747"/>
            <a:ext cx="1300063" cy="1300063"/>
          </a:xfrm>
          <a:prstGeom prst="rect">
            <a:avLst/>
          </a:prstGeom>
          <a:noFill/>
          <a:ln>
            <a:noFill/>
          </a:ln>
        </p:spPr>
      </p:pic>
      <p:sp>
        <p:nvSpPr>
          <p:cNvPr id="512" name="Google Shape;512;p42"/>
          <p:cNvSpPr txBox="1"/>
          <p:nvPr/>
        </p:nvSpPr>
        <p:spPr>
          <a:xfrm>
            <a:off x="3760400" y="943600"/>
            <a:ext cx="4822800" cy="14007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3400">
                <a:solidFill>
                  <a:srgbClr val="69BC49"/>
                </a:solidFill>
                <a:highlight>
                  <a:schemeClr val="dk1"/>
                </a:highlight>
                <a:latin typeface="Press Start 2P"/>
                <a:ea typeface="Press Start 2P"/>
                <a:cs typeface="Press Start 2P"/>
                <a:sym typeface="Press Start 2P"/>
              </a:rPr>
              <a:t>Autres ressources</a:t>
            </a:r>
            <a:endParaRPr sz="3600">
              <a:solidFill>
                <a:srgbClr val="69BC49"/>
              </a:solidFill>
              <a:highlight>
                <a:schemeClr val="dk1"/>
              </a:highlight>
            </a:endParaRPr>
          </a:p>
        </p:txBody>
      </p:sp>
      <p:sp>
        <p:nvSpPr>
          <p:cNvPr id="513" name="Google Shape;513;p42"/>
          <p:cNvSpPr txBox="1"/>
          <p:nvPr/>
        </p:nvSpPr>
        <p:spPr>
          <a:xfrm>
            <a:off x="539550" y="3691613"/>
            <a:ext cx="37965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Pour la classe de math</a:t>
            </a:r>
            <a:endParaRPr sz="2000">
              <a:solidFill>
                <a:srgbClr val="0000FF"/>
              </a:solidFill>
            </a:endParaRPr>
          </a:p>
        </p:txBody>
      </p:sp>
      <p:sp>
        <p:nvSpPr>
          <p:cNvPr id="514" name="Google Shape;514;p42"/>
          <p:cNvSpPr txBox="1"/>
          <p:nvPr/>
        </p:nvSpPr>
        <p:spPr>
          <a:xfrm>
            <a:off x="7161354" y="5075575"/>
            <a:ext cx="40158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Tâches du groupe de développement</a:t>
            </a:r>
            <a:endParaRPr sz="2000">
              <a:solidFill>
                <a:srgbClr val="0000FF"/>
              </a:solidFill>
            </a:endParaRPr>
          </a:p>
        </p:txBody>
      </p:sp>
      <p:sp>
        <p:nvSpPr>
          <p:cNvPr id="515" name="Google Shape;515;p42"/>
          <p:cNvSpPr/>
          <p:nvPr/>
        </p:nvSpPr>
        <p:spPr>
          <a:xfrm>
            <a:off x="1194600" y="5279143"/>
            <a:ext cx="4297800" cy="979200"/>
          </a:xfrm>
          <a:prstGeom prst="wedgeRoundRectCallout">
            <a:avLst>
              <a:gd fmla="val 46868" name="adj1"/>
              <a:gd fmla="val 8432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16" name="Google Shape;516;p42"/>
          <p:cNvSpPr txBox="1"/>
          <p:nvPr/>
        </p:nvSpPr>
        <p:spPr>
          <a:xfrm>
            <a:off x="1289757" y="5403163"/>
            <a:ext cx="4053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6">
                  <a:extLst>
                    <a:ext uri="{A12FA001-AC4F-418D-AE19-62706E023703}">
                      <ahyp:hlinkClr val="tx"/>
                    </a:ext>
                  </a:extLst>
                </a:hlinkClick>
              </a:rPr>
              <a:t>Tâches du projet de recherche</a:t>
            </a:r>
            <a:endParaRPr sz="2000">
              <a:solidFill>
                <a:srgbClr val="0000FF"/>
              </a:solidFill>
            </a:endParaRPr>
          </a:p>
        </p:txBody>
      </p:sp>
      <p:pic>
        <p:nvPicPr>
          <p:cNvPr descr="A picture containing container, square&#10;&#10;Description automatically generated" id="517" name="Google Shape;517;p42"/>
          <p:cNvPicPr preferRelativeResize="0"/>
          <p:nvPr/>
        </p:nvPicPr>
        <p:blipFill rotWithShape="1">
          <a:blip r:embed="rId3">
            <a:alphaModFix/>
          </a:blip>
          <a:srcRect b="0" l="0" r="0" t="0"/>
          <a:stretch/>
        </p:blipFill>
        <p:spPr>
          <a:xfrm>
            <a:off x="1641548" y="1293601"/>
            <a:ext cx="1814053" cy="1814053"/>
          </a:xfrm>
          <a:prstGeom prst="rect">
            <a:avLst/>
          </a:prstGeom>
          <a:noFill/>
          <a:ln>
            <a:noFill/>
          </a:ln>
        </p:spPr>
      </p:pic>
      <p:sp>
        <p:nvSpPr>
          <p:cNvPr id="518" name="Google Shape;518;p42"/>
          <p:cNvSpPr/>
          <p:nvPr/>
        </p:nvSpPr>
        <p:spPr>
          <a:xfrm>
            <a:off x="5903699" y="3316175"/>
            <a:ext cx="5018400" cy="979200"/>
          </a:xfrm>
          <a:prstGeom prst="wedgeRoundRectCallout">
            <a:avLst>
              <a:gd fmla="val 60959" name="adj1"/>
              <a:gd fmla="val 38148"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19" name="Google Shape;519;p42"/>
          <p:cNvSpPr txBox="1"/>
          <p:nvPr/>
        </p:nvSpPr>
        <p:spPr>
          <a:xfrm>
            <a:off x="5968100" y="3440200"/>
            <a:ext cx="48228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7">
                  <a:extLst>
                    <a:ext uri="{A12FA001-AC4F-418D-AE19-62706E023703}">
                      <ahyp:hlinkClr val="tx"/>
                    </a:ext>
                  </a:extLst>
                </a:hlinkClick>
              </a:rPr>
              <a:t>Formation Minecraft (en français)</a:t>
            </a:r>
            <a:endParaRPr sz="2000">
              <a:solidFill>
                <a:srgbClr val="0000FF"/>
              </a:solidFill>
            </a:endParaRPr>
          </a:p>
        </p:txBody>
      </p:sp>
      <p:pic>
        <p:nvPicPr>
          <p:cNvPr descr="A picture containing container, square&#10;&#10;Description automatically generated" id="520" name="Google Shape;520;p42"/>
          <p:cNvPicPr preferRelativeResize="0"/>
          <p:nvPr/>
        </p:nvPicPr>
        <p:blipFill rotWithShape="1">
          <a:blip r:embed="rId3">
            <a:alphaModFix/>
          </a:blip>
          <a:srcRect b="0" l="0" r="0" t="0"/>
          <a:stretch/>
        </p:blipFill>
        <p:spPr>
          <a:xfrm>
            <a:off x="8929907" y="1470930"/>
            <a:ext cx="1814053" cy="18140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0"/>
                                        </p:tgtEl>
                                        <p:attrNameLst>
                                          <p:attrName>style.visibility</p:attrName>
                                        </p:attrNameLst>
                                      </p:cBhvr>
                                      <p:to>
                                        <p:strVal val="visible"/>
                                      </p:to>
                                    </p:set>
                                    <p:anim calcmode="lin" valueType="num">
                                      <p:cBhvr additive="base">
                                        <p:cTn dur="1000"/>
                                        <p:tgtEl>
                                          <p:spTgt spid="5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1000"/>
                                        <p:tgtEl>
                                          <p:spTgt spid="51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4" name="Shape 524"/>
        <p:cNvGrpSpPr/>
        <p:nvPr/>
      </p:nvGrpSpPr>
      <p:grpSpPr>
        <a:xfrm>
          <a:off x="0" y="0"/>
          <a:ext cx="0" cy="0"/>
          <a:chOff x="0" y="0"/>
          <a:chExt cx="0" cy="0"/>
        </a:xfrm>
      </p:grpSpPr>
      <p:pic>
        <p:nvPicPr>
          <p:cNvPr descr="A picture containing container, square&#10;&#10;Description automatically generated" id="525" name="Google Shape;525;p43"/>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526" name="Google Shape;526;p43"/>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527" name="Google Shape;527;p43"/>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528" name="Google Shape;528;p43"/>
          <p:cNvSpPr txBox="1"/>
          <p:nvPr/>
        </p:nvSpPr>
        <p:spPr>
          <a:xfrm>
            <a:off x="1734650" y="3438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Press Start 2P"/>
                <a:ea typeface="Press Start 2P"/>
                <a:cs typeface="Press Start 2P"/>
                <a:sym typeface="Press Start 2P"/>
              </a:rPr>
              <a:t>En résumé</a:t>
            </a:r>
            <a:endParaRPr sz="3000">
              <a:solidFill>
                <a:srgbClr val="D8D8D8"/>
              </a:solidFill>
              <a:latin typeface="Press Start 2P"/>
              <a:ea typeface="Press Start 2P"/>
              <a:cs typeface="Press Start 2P"/>
              <a:sym typeface="Press Start 2P"/>
            </a:endParaRPr>
          </a:p>
        </p:txBody>
      </p:sp>
      <p:sp>
        <p:nvSpPr>
          <p:cNvPr id="529" name="Google Shape;529;p43"/>
          <p:cNvSpPr txBox="1"/>
          <p:nvPr/>
        </p:nvSpPr>
        <p:spPr>
          <a:xfrm>
            <a:off x="662575" y="2205125"/>
            <a:ext cx="11165100" cy="3010800"/>
          </a:xfrm>
          <a:prstGeom prst="rect">
            <a:avLst/>
          </a:prstGeom>
          <a:noFill/>
          <a:ln>
            <a:noFill/>
          </a:ln>
        </p:spPr>
        <p:txBody>
          <a:bodyPr anchorCtr="0" anchor="t" bIns="45700" lIns="91425" spcFirstLastPara="1" rIns="91425" wrap="square" tIns="45700">
            <a:spAutoFit/>
          </a:bodyPr>
          <a:lstStyle/>
          <a:p>
            <a:pPr indent="-355600" lvl="0" marL="457200" rtl="0" algn="just">
              <a:lnSpc>
                <a:spcPct val="115000"/>
              </a:lnSpc>
              <a:spcBef>
                <a:spcPts val="0"/>
              </a:spcBef>
              <a:spcAft>
                <a:spcPts val="0"/>
              </a:spcAft>
              <a:buClr>
                <a:schemeClr val="lt1"/>
              </a:buClr>
              <a:buSzPts val="2000"/>
              <a:buFont typeface="Roboto"/>
              <a:buChar char="■"/>
            </a:pPr>
            <a:r>
              <a:rPr lang="en-US" sz="2400">
                <a:solidFill>
                  <a:schemeClr val="lt1"/>
                </a:solidFill>
                <a:latin typeface="Roboto"/>
                <a:ea typeface="Roboto"/>
                <a:cs typeface="Roboto"/>
                <a:sym typeface="Roboto"/>
              </a:rPr>
              <a:t>Se questionner sur les concepts mathématiques à travailler</a:t>
            </a:r>
            <a:endParaRPr sz="24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400">
                <a:solidFill>
                  <a:schemeClr val="lt1"/>
                </a:solidFill>
                <a:latin typeface="Roboto"/>
                <a:ea typeface="Roboto"/>
                <a:cs typeface="Roboto"/>
                <a:sym typeface="Roboto"/>
              </a:rPr>
              <a:t>Se questionner sur l’intention didactique (exploration, application ou création)</a:t>
            </a:r>
            <a:endParaRPr sz="24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400">
                <a:solidFill>
                  <a:schemeClr val="lt1"/>
                </a:solidFill>
                <a:latin typeface="Roboto"/>
                <a:ea typeface="Roboto"/>
                <a:cs typeface="Roboto"/>
                <a:sym typeface="Roboto"/>
              </a:rPr>
              <a:t>Tenir compte des avantages et des défis didactiques</a:t>
            </a:r>
            <a:endParaRPr sz="24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400">
                <a:solidFill>
                  <a:schemeClr val="lt1"/>
                </a:solidFill>
                <a:latin typeface="Roboto"/>
                <a:ea typeface="Roboto"/>
                <a:cs typeface="Roboto"/>
                <a:sym typeface="Roboto"/>
              </a:rPr>
              <a:t>Se familiariser avec le logiciel (formation, tutoriels, élèves-experts)</a:t>
            </a:r>
            <a:endParaRPr sz="24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400">
                <a:solidFill>
                  <a:schemeClr val="lt1"/>
                </a:solidFill>
                <a:latin typeface="Roboto"/>
                <a:ea typeface="Roboto"/>
                <a:cs typeface="Roboto"/>
                <a:sym typeface="Roboto"/>
              </a:rPr>
              <a:t>Planifier sa classe collaborative</a:t>
            </a:r>
            <a:endParaRPr sz="24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400">
                <a:solidFill>
                  <a:schemeClr val="lt1"/>
                </a:solidFill>
                <a:latin typeface="Roboto"/>
                <a:ea typeface="Roboto"/>
                <a:cs typeface="Roboto"/>
                <a:sym typeface="Roboto"/>
              </a:rPr>
              <a:t>Rendre les mathématiques vivantes, concrètes </a:t>
            </a:r>
            <a:endParaRPr sz="2400">
              <a:solidFill>
                <a:schemeClr val="lt1"/>
              </a:solidFill>
              <a:latin typeface="Roboto"/>
              <a:ea typeface="Roboto"/>
              <a:cs typeface="Roboto"/>
              <a:sym typeface="Roboto"/>
            </a:endParaRPr>
          </a:p>
          <a:p>
            <a:pPr indent="0" lvl="0" marL="457200" rtl="0" algn="just">
              <a:lnSpc>
                <a:spcPct val="115000"/>
              </a:lnSpc>
              <a:spcBef>
                <a:spcPts val="0"/>
              </a:spcBef>
              <a:spcAft>
                <a:spcPts val="0"/>
              </a:spcAft>
              <a:buNone/>
            </a:pPr>
            <a:r>
              <a:rPr lang="en-US" sz="2400">
                <a:solidFill>
                  <a:schemeClr val="lt1"/>
                </a:solidFill>
                <a:latin typeface="Roboto"/>
                <a:ea typeface="Roboto"/>
                <a:cs typeface="Roboto"/>
                <a:sym typeface="Roboto"/>
              </a:rPr>
              <a:t>et stimulantes!</a:t>
            </a:r>
            <a:endParaRPr sz="2400">
              <a:solidFill>
                <a:schemeClr val="lt1"/>
              </a:solidFill>
              <a:latin typeface="Roboto"/>
              <a:ea typeface="Roboto"/>
              <a:cs typeface="Roboto"/>
              <a:sym typeface="Roboto"/>
            </a:endParaRPr>
          </a:p>
        </p:txBody>
      </p:sp>
      <p:pic>
        <p:nvPicPr>
          <p:cNvPr descr="A picture containing container, square&#10;&#10;Description automatically generated" id="530" name="Google Shape;530;p43"/>
          <p:cNvPicPr preferRelativeResize="0"/>
          <p:nvPr/>
        </p:nvPicPr>
        <p:blipFill rotWithShape="1">
          <a:blip r:embed="rId3">
            <a:alphaModFix/>
          </a:blip>
          <a:srcRect b="0" l="0" r="0" t="0"/>
          <a:stretch/>
        </p:blipFill>
        <p:spPr>
          <a:xfrm>
            <a:off x="8523479" y="4868453"/>
            <a:ext cx="1002100" cy="873248"/>
          </a:xfrm>
          <a:prstGeom prst="rect">
            <a:avLst/>
          </a:prstGeom>
          <a:noFill/>
          <a:ln>
            <a:noFill/>
          </a:ln>
        </p:spPr>
      </p:pic>
      <p:pic>
        <p:nvPicPr>
          <p:cNvPr descr="A picture containing container, square&#10;&#10;Description automatically generated" id="531" name="Google Shape;531;p43"/>
          <p:cNvPicPr preferRelativeResize="0"/>
          <p:nvPr/>
        </p:nvPicPr>
        <p:blipFill rotWithShape="1">
          <a:blip r:embed="rId3">
            <a:alphaModFix/>
          </a:blip>
          <a:srcRect b="0" l="0" r="0" t="0"/>
          <a:stretch/>
        </p:blipFill>
        <p:spPr>
          <a:xfrm>
            <a:off x="9739585" y="4802845"/>
            <a:ext cx="2233640" cy="1946436"/>
          </a:xfrm>
          <a:prstGeom prst="rect">
            <a:avLst/>
          </a:prstGeom>
          <a:noFill/>
          <a:ln>
            <a:noFill/>
          </a:ln>
        </p:spPr>
      </p:pic>
      <p:pic>
        <p:nvPicPr>
          <p:cNvPr descr="A picture containing container, square&#10;&#10;Description automatically generated" id="532" name="Google Shape;532;p43"/>
          <p:cNvPicPr preferRelativeResize="0"/>
          <p:nvPr/>
        </p:nvPicPr>
        <p:blipFill rotWithShape="1">
          <a:blip r:embed="rId3">
            <a:alphaModFix/>
          </a:blip>
          <a:srcRect b="0" l="0" r="0" t="0"/>
          <a:stretch/>
        </p:blipFill>
        <p:spPr>
          <a:xfrm>
            <a:off x="8587167" y="5352327"/>
            <a:ext cx="1613200" cy="1405773"/>
          </a:xfrm>
          <a:prstGeom prst="rect">
            <a:avLst/>
          </a:prstGeom>
          <a:noFill/>
          <a:ln>
            <a:noFill/>
          </a:ln>
        </p:spPr>
      </p:pic>
      <p:pic>
        <p:nvPicPr>
          <p:cNvPr descr="A picture containing building material, toy, brick&#10;&#10;Description automatically generated" id="533" name="Google Shape;533;p43"/>
          <p:cNvPicPr preferRelativeResize="0"/>
          <p:nvPr/>
        </p:nvPicPr>
        <p:blipFill rotWithShape="1">
          <a:blip r:embed="rId4">
            <a:alphaModFix/>
          </a:blip>
          <a:srcRect b="0" l="0" r="0" t="0"/>
          <a:stretch/>
        </p:blipFill>
        <p:spPr>
          <a:xfrm>
            <a:off x="8955134" y="5012574"/>
            <a:ext cx="877276" cy="764475"/>
          </a:xfrm>
          <a:prstGeom prst="rect">
            <a:avLst/>
          </a:prstGeom>
          <a:noFill/>
          <a:ln>
            <a:noFill/>
          </a:ln>
        </p:spPr>
      </p:pic>
      <p:pic>
        <p:nvPicPr>
          <p:cNvPr descr="A picture containing building material, brick&#10;&#10;Description automatically generated" id="534" name="Google Shape;534;p43"/>
          <p:cNvPicPr preferRelativeResize="0"/>
          <p:nvPr/>
        </p:nvPicPr>
        <p:blipFill rotWithShape="1">
          <a:blip r:embed="rId5">
            <a:alphaModFix/>
          </a:blip>
          <a:srcRect b="0" l="0" r="0" t="0"/>
          <a:stretch/>
        </p:blipFill>
        <p:spPr>
          <a:xfrm>
            <a:off x="10046914" y="4273771"/>
            <a:ext cx="1531136" cy="1334262"/>
          </a:xfrm>
          <a:prstGeom prst="rect">
            <a:avLst/>
          </a:prstGeom>
          <a:noFill/>
          <a:ln>
            <a:noFill/>
          </a:ln>
        </p:spPr>
      </p:pic>
      <p:pic>
        <p:nvPicPr>
          <p:cNvPr id="535" name="Google Shape;535;p43"/>
          <p:cNvPicPr preferRelativeResize="0"/>
          <p:nvPr/>
        </p:nvPicPr>
        <p:blipFill>
          <a:blip r:embed="rId6">
            <a:alphaModFix/>
          </a:blip>
          <a:stretch>
            <a:fillRect/>
          </a:stretch>
        </p:blipFill>
        <p:spPr>
          <a:xfrm>
            <a:off x="8402325" y="3733800"/>
            <a:ext cx="1114401" cy="1618515"/>
          </a:xfrm>
          <a:prstGeom prst="rect">
            <a:avLst/>
          </a:prstGeom>
          <a:noFill/>
          <a:ln>
            <a:noFill/>
          </a:ln>
        </p:spPr>
      </p:pic>
      <p:pic>
        <p:nvPicPr>
          <p:cNvPr descr="Chart, histogram&#10;&#10;Description automatically generated" id="536" name="Google Shape;536;p43"/>
          <p:cNvPicPr preferRelativeResize="0"/>
          <p:nvPr/>
        </p:nvPicPr>
        <p:blipFill rotWithShape="1">
          <a:blip r:embed="rId7">
            <a:alphaModFix/>
          </a:blip>
          <a:srcRect b="0" l="0" r="0" t="0"/>
          <a:stretch/>
        </p:blipFill>
        <p:spPr>
          <a:xfrm>
            <a:off x="3378038" y="4846237"/>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25"/>
                                        </p:tgtEl>
                                        <p:attrNameLst>
                                          <p:attrName>style.visibility</p:attrName>
                                        </p:attrNameLst>
                                      </p:cBhvr>
                                      <p:to>
                                        <p:strVal val="visible"/>
                                      </p:to>
                                    </p:set>
                                    <p:anim calcmode="lin" valueType="num">
                                      <p:cBhvr additive="base">
                                        <p:cTn dur="1000"/>
                                        <p:tgtEl>
                                          <p:spTgt spid="5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6"/>
                                        </p:tgtEl>
                                        <p:attrNameLst>
                                          <p:attrName>style.visibility</p:attrName>
                                        </p:attrNameLst>
                                      </p:cBhvr>
                                      <p:to>
                                        <p:strVal val="visible"/>
                                      </p:to>
                                    </p:set>
                                    <p:anim calcmode="lin" valueType="num">
                                      <p:cBhvr additive="base">
                                        <p:cTn dur="1000"/>
                                        <p:tgtEl>
                                          <p:spTgt spid="5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44"/>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542" name="Google Shape;542;p44"/>
          <p:cNvPicPr preferRelativeResize="0"/>
          <p:nvPr/>
        </p:nvPicPr>
        <p:blipFill rotWithShape="1">
          <a:blip r:embed="rId4">
            <a:alphaModFix/>
          </a:blip>
          <a:srcRect b="0" l="0" r="0" t="0"/>
          <a:stretch/>
        </p:blipFill>
        <p:spPr>
          <a:xfrm>
            <a:off x="8294914" y="3606921"/>
            <a:ext cx="4963887" cy="3901106"/>
          </a:xfrm>
          <a:prstGeom prst="rect">
            <a:avLst/>
          </a:prstGeom>
          <a:noFill/>
          <a:ln>
            <a:noFill/>
          </a:ln>
          <a:effectLst>
            <a:outerShdw blurRad="419100" rotWithShape="0" algn="tl" dir="2700000" dist="38100">
              <a:srgbClr val="000000">
                <a:alpha val="80000"/>
              </a:srgbClr>
            </a:outerShdw>
          </a:effectLst>
        </p:spPr>
      </p:pic>
      <p:sp>
        <p:nvSpPr>
          <p:cNvPr id="543" name="Google Shape;543;p44">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4" name="Google Shape;544;p44"/>
          <p:cNvSpPr txBox="1"/>
          <p:nvPr/>
        </p:nvSpPr>
        <p:spPr>
          <a:xfrm>
            <a:off x="4158500" y="2891050"/>
            <a:ext cx="38598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Merci!</a:t>
            </a:r>
            <a:endParaRPr b="0" i="0" sz="1500" u="none" cap="none" strike="noStrike">
              <a:solidFill>
                <a:srgbClr val="D8D8D8"/>
              </a:solidFill>
              <a:latin typeface="Press Start 2P"/>
              <a:ea typeface="Press Start 2P"/>
              <a:cs typeface="Press Start 2P"/>
              <a:sym typeface="Press Start 2P"/>
            </a:endParaRPr>
          </a:p>
        </p:txBody>
      </p:sp>
      <p:pic>
        <p:nvPicPr>
          <p:cNvPr id="545" name="Google Shape;545;p44"/>
          <p:cNvPicPr preferRelativeResize="0"/>
          <p:nvPr/>
        </p:nvPicPr>
        <p:blipFill>
          <a:blip r:embed="rId5">
            <a:alphaModFix/>
          </a:blip>
          <a:stretch>
            <a:fillRect/>
          </a:stretch>
        </p:blipFill>
        <p:spPr>
          <a:xfrm flipH="1">
            <a:off x="-838200" y="2257800"/>
            <a:ext cx="3411025" cy="5685050"/>
          </a:xfrm>
          <a:prstGeom prst="rect">
            <a:avLst/>
          </a:prstGeom>
          <a:noFill/>
          <a:ln>
            <a:noFill/>
          </a:ln>
        </p:spPr>
      </p:pic>
      <p:pic>
        <p:nvPicPr>
          <p:cNvPr id="546" name="Google Shape;546;p44"/>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547" name="Google Shape;547;p44"/>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548" name="Google Shape;548;p44"/>
          <p:cNvPicPr preferRelativeResize="0"/>
          <p:nvPr/>
        </p:nvPicPr>
        <p:blipFill rotWithShape="1">
          <a:blip r:embed="rId8">
            <a:alphaModFix/>
          </a:blip>
          <a:srcRect b="0" l="0" r="0" t="0"/>
          <a:stretch/>
        </p:blipFill>
        <p:spPr>
          <a:xfrm flipH="1">
            <a:off x="1245050" y="5324523"/>
            <a:ext cx="1406950" cy="1609676"/>
          </a:xfrm>
          <a:prstGeom prst="rect">
            <a:avLst/>
          </a:prstGeom>
          <a:noFill/>
          <a:ln>
            <a:noFill/>
          </a:ln>
          <a:effectLst>
            <a:outerShdw blurRad="444500" rotWithShape="0" algn="tr" dir="8100000" dist="38100">
              <a:srgbClr val="000000">
                <a:alpha val="78820"/>
              </a:srgbClr>
            </a:outerShdw>
          </a:effectLst>
        </p:spPr>
      </p:pic>
      <p:sp>
        <p:nvSpPr>
          <p:cNvPr id="549" name="Google Shape;549;p44"/>
          <p:cNvSpPr txBox="1"/>
          <p:nvPr/>
        </p:nvSpPr>
        <p:spPr>
          <a:xfrm>
            <a:off x="3289700" y="5547775"/>
            <a:ext cx="55887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stephanie.rioux@recit.gouv.qc.ca</a:t>
            </a:r>
            <a:endParaRPr sz="1600">
              <a:solidFill>
                <a:schemeClr val="lt1"/>
              </a:solidFill>
            </a:endParaRPr>
          </a:p>
        </p:txBody>
      </p:sp>
      <p:sp>
        <p:nvSpPr>
          <p:cNvPr id="550" name="Google Shape;550;p44"/>
          <p:cNvSpPr txBox="1"/>
          <p:nvPr/>
        </p:nvSpPr>
        <p:spPr>
          <a:xfrm>
            <a:off x="3877525" y="5179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
        <p:nvSpPr>
          <p:cNvPr id="551" name="Google Shape;551;p44"/>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552" name="Google Shape;552;p44"/>
          <p:cNvPicPr preferRelativeResize="0"/>
          <p:nvPr/>
        </p:nvPicPr>
        <p:blipFill>
          <a:blip r:embed="rId11">
            <a:alphaModFix/>
          </a:blip>
          <a:stretch>
            <a:fillRect/>
          </a:stretch>
        </p:blipFill>
        <p:spPr>
          <a:xfrm>
            <a:off x="10044925" y="33423"/>
            <a:ext cx="1967600" cy="947350"/>
          </a:xfrm>
          <a:prstGeom prst="rect">
            <a:avLst/>
          </a:prstGeom>
          <a:noFill/>
          <a:ln>
            <a:noFill/>
          </a:ln>
        </p:spPr>
      </p:pic>
      <p:sp>
        <p:nvSpPr>
          <p:cNvPr id="553" name="Google Shape;553;p44"/>
          <p:cNvSpPr/>
          <p:nvPr/>
        </p:nvSpPr>
        <p:spPr>
          <a:xfrm>
            <a:off x="3910450" y="35369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4" name="Google Shape;554;p44"/>
          <p:cNvSpPr txBox="1"/>
          <p:nvPr/>
        </p:nvSpPr>
        <p:spPr>
          <a:xfrm>
            <a:off x="3987575" y="3879025"/>
            <a:ext cx="4151100" cy="892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Mathieu Thibault</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Stéphanie Rioux</a:t>
            </a:r>
            <a:endParaRPr sz="1800">
              <a:solidFill>
                <a:srgbClr val="D8D8D8"/>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sz="1600">
                <a:solidFill>
                  <a:srgbClr val="D8D8D8"/>
                </a:solidFill>
                <a:latin typeface="Press Start 2P"/>
                <a:ea typeface="Press Start 2P"/>
                <a:cs typeface="Press Start 2P"/>
                <a:sym typeface="Press Start 2P"/>
              </a:rPr>
              <a:t>Sandrine Michot</a:t>
            </a:r>
            <a:endParaRPr sz="1800">
              <a:solidFill>
                <a:srgbClr val="D8D8D8"/>
              </a:solidFill>
              <a:latin typeface="Press Start 2P"/>
              <a:ea typeface="Press Start 2P"/>
              <a:cs typeface="Press Start 2P"/>
              <a:sym typeface="Press Start 2P"/>
            </a:endParaRPr>
          </a:p>
        </p:txBody>
      </p:sp>
      <p:sp>
        <p:nvSpPr>
          <p:cNvPr id="555" name="Google Shape;555;p44"/>
          <p:cNvSpPr txBox="1"/>
          <p:nvPr/>
        </p:nvSpPr>
        <p:spPr>
          <a:xfrm>
            <a:off x="3037700" y="6548100"/>
            <a:ext cx="599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rgbClr val="FFFF00"/>
                </a:solidFill>
                <a:latin typeface="Press Start 2P"/>
                <a:ea typeface="Press Start 2P"/>
                <a:cs typeface="Press Start 2P"/>
                <a:sym typeface="Press Start 2P"/>
                <a:hlinkClick r:id="rId12">
                  <a:extLst>
                    <a:ext uri="{A12FA001-AC4F-418D-AE19-62706E023703}">
                      <ahyp:hlinkClr val="tx"/>
                    </a:ext>
                  </a:extLst>
                </a:hlinkClick>
              </a:rPr>
              <a:t>recitmst.qc.ca/minecraft</a:t>
            </a:r>
            <a:r>
              <a:rPr lang="en-US" u="sng">
                <a:solidFill>
                  <a:srgbClr val="FFFF00"/>
                </a:solidFill>
                <a:latin typeface="Press Start 2P"/>
                <a:ea typeface="Press Start 2P"/>
                <a:cs typeface="Press Start 2P"/>
                <a:sym typeface="Press Start 2P"/>
                <a:hlinkClick r:id="rId13">
                  <a:extLst>
                    <a:ext uri="{A12FA001-AC4F-418D-AE19-62706E023703}">
                      <ahyp:hlinkClr val="tx"/>
                    </a:ext>
                  </a:extLst>
                </a:hlinkClick>
              </a:rPr>
              <a:t>28112025</a:t>
            </a:r>
            <a:endParaRPr>
              <a:solidFill>
                <a:srgbClr val="FFFF00"/>
              </a:solidFill>
              <a:latin typeface="Press Start 2P"/>
              <a:ea typeface="Press Start 2P"/>
              <a:cs typeface="Press Start 2P"/>
              <a:sym typeface="Press Start 2P"/>
            </a:endParaRPr>
          </a:p>
        </p:txBody>
      </p:sp>
      <p:sp>
        <p:nvSpPr>
          <p:cNvPr id="556" name="Google Shape;556;p44"/>
          <p:cNvSpPr txBox="1"/>
          <p:nvPr/>
        </p:nvSpPr>
        <p:spPr>
          <a:xfrm>
            <a:off x="3079644" y="5964449"/>
            <a:ext cx="5993100" cy="49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rgbClr val="FFFFFF"/>
                </a:solidFill>
                <a:latin typeface="Press Start 2P"/>
                <a:ea typeface="Press Start 2P"/>
                <a:cs typeface="Press Start 2P"/>
                <a:sym typeface="Press Start 2P"/>
                <a:hlinkClick r:id="rId14">
                  <a:extLst>
                    <a:ext uri="{A12FA001-AC4F-418D-AE19-62706E023703}">
                      <ahyp:hlinkClr val="tx"/>
                    </a:ext>
                  </a:extLst>
                </a:hlinkClick>
              </a:rPr>
              <a:t>michot.sandrine@courrier.uqam.ca</a:t>
            </a:r>
            <a:endParaRPr sz="1300">
              <a:solidFill>
                <a:srgbClr val="FFFFFF"/>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300">
              <a:solidFill>
                <a:srgbClr val="FFFFFF"/>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2" presetSubtype="4">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1000"/>
                                        <p:tgtEl>
                                          <p:spTgt spid="5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1000"/>
                                        <p:tgtEl>
                                          <p:spTgt spid="5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1000"/>
                                        <p:tgtEl>
                                          <p:spTgt spid="54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5"/>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562" name="Google Shape;562;p45"/>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563" name="Google Shape;563;p4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7" name="Shape 567"/>
        <p:cNvGrpSpPr/>
        <p:nvPr/>
      </p:nvGrpSpPr>
      <p:grpSpPr>
        <a:xfrm>
          <a:off x="0" y="0"/>
          <a:ext cx="0" cy="0"/>
          <a:chOff x="0" y="0"/>
          <a:chExt cx="0" cy="0"/>
        </a:xfrm>
      </p:grpSpPr>
      <p:pic>
        <p:nvPicPr>
          <p:cNvPr descr="A picture containing container, square&#10;&#10;Description automatically generated" id="568" name="Google Shape;568;p4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569" name="Google Shape;569;p4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570" name="Google Shape;570;p4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571" name="Google Shape;571;p4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Description de l’atelier</a:t>
            </a:r>
            <a:endParaRPr sz="3000">
              <a:solidFill>
                <a:srgbClr val="D8D8D8"/>
              </a:solidFill>
              <a:latin typeface="Roboto"/>
              <a:ea typeface="Roboto"/>
              <a:cs typeface="Roboto"/>
              <a:sym typeface="Roboto"/>
            </a:endParaRPr>
          </a:p>
        </p:txBody>
      </p:sp>
      <p:sp>
        <p:nvSpPr>
          <p:cNvPr id="572" name="Google Shape;572;p46"/>
          <p:cNvSpPr txBox="1"/>
          <p:nvPr/>
        </p:nvSpPr>
        <p:spPr>
          <a:xfrm>
            <a:off x="900750" y="1579425"/>
            <a:ext cx="10627500" cy="51042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en-US" sz="2200">
                <a:solidFill>
                  <a:schemeClr val="lt1"/>
                </a:solidFill>
                <a:latin typeface="Ubuntu"/>
                <a:ea typeface="Ubuntu"/>
                <a:cs typeface="Ubuntu"/>
                <a:sym typeface="Ubuntu"/>
              </a:rPr>
              <a:t>Donnez vie aux mathématiques dans votre classe grâce à Minecraft Education, une plateforme que vos élèves connaissent déjà bien! Dans cet atelier, vous serez initié·es aux bases de l’usage de Minecraft Education et vous explorerez comment ce jeu peut bonifier l’apprentissage des mathématiques en passant, entre autres, par l’arithmétique et la géométrie. Vous découvrirez différentes intentions d’utilisation de Minecraft par des tâches d’exploration de nouveaux contenus, des tâches d’application de concepts déjà appris ou par des tâches ouvertes et créatives. Intégrer Minecraft Education en classe, c’est créer des expériences d’apprentissage ludiques, interactives et stimulantes, tout en bénéficiant du soutien de vos élèves experts!</a:t>
            </a:r>
            <a:endParaRPr sz="2200">
              <a:solidFill>
                <a:schemeClr val="lt1"/>
              </a:solidFill>
              <a:latin typeface="Ubuntu"/>
              <a:ea typeface="Ubuntu"/>
              <a:cs typeface="Ubuntu"/>
              <a:sym typeface="Ubuntu"/>
            </a:endParaRPr>
          </a:p>
          <a:p>
            <a:pPr indent="0" lvl="0" marL="0" rtl="0" algn="just">
              <a:lnSpc>
                <a:spcPct val="115000"/>
              </a:lnSpc>
              <a:spcBef>
                <a:spcPts val="0"/>
              </a:spcBef>
              <a:spcAft>
                <a:spcPts val="0"/>
              </a:spcAft>
              <a:buNone/>
            </a:pPr>
            <a:r>
              <a:rPr lang="en-US" sz="2200">
                <a:solidFill>
                  <a:schemeClr val="lt1"/>
                </a:solidFill>
                <a:latin typeface="Ubuntu"/>
                <a:ea typeface="Ubuntu"/>
                <a:cs typeface="Ubuntu"/>
                <a:sym typeface="Ubuntu"/>
              </a:rPr>
              <a:t>*En prévision de cet atelier, nous vous demandons si possible d’installer Minecraft (généralement gratuit, avec votre compte Office 365 institutionnel) sur votre ordinateur/tablette.</a:t>
            </a:r>
            <a:endParaRPr sz="2200">
              <a:solidFill>
                <a:schemeClr val="lt1"/>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1000"/>
                                        <p:tgtEl>
                                          <p:spTgt spid="5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1000"/>
                                        <p:tgtEl>
                                          <p:spTgt spid="5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41" name="Shape 141"/>
        <p:cNvGrpSpPr/>
        <p:nvPr/>
      </p:nvGrpSpPr>
      <p:grpSpPr>
        <a:xfrm>
          <a:off x="0" y="0"/>
          <a:ext cx="0" cy="0"/>
          <a:chOff x="0" y="0"/>
          <a:chExt cx="0" cy="0"/>
        </a:xfrm>
      </p:grpSpPr>
      <p:sp>
        <p:nvSpPr>
          <p:cNvPr id="142" name="Google Shape;142;p20"/>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3" name="Google Shape;143;p20"/>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4" name="Google Shape;144;p20"/>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5" name="Google Shape;145;p20"/>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6" name="Google Shape;146;p20"/>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47" name="Google Shape;147;p20">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48" name="Google Shape;148;p20"/>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rgbClr val="FFFF00"/>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rgbClr val="FFFF00"/>
                </a:solidFill>
                <a:latin typeface="Ubuntu"/>
                <a:ea typeface="Ubuntu"/>
                <a:cs typeface="Ubuntu"/>
                <a:sym typeface="Ubuntu"/>
                <a:hlinkClick r:id="rId5">
                  <a:extLst>
                    <a:ext uri="{A12FA001-AC4F-418D-AE19-62706E023703}">
                      <ahyp:hlinkClr val="tx"/>
                    </a:ext>
                  </a:extLst>
                </a:hlinkClick>
              </a:rPr>
              <a:t>28112025</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6">
                  <a:extLst>
                    <a:ext uri="{A12FA001-AC4F-418D-AE19-62706E023703}">
                      <ahyp:hlinkClr val="tx"/>
                    </a:ext>
                  </a:extLst>
                </a:hlinkClick>
              </a:rPr>
              <a:t>RÉCIT MST</a:t>
            </a:r>
            <a:r>
              <a:rPr lang="en-US" sz="1000">
                <a:solidFill>
                  <a:schemeClr val="lt1"/>
                </a:solidFill>
                <a:latin typeface="Ubuntu"/>
                <a:ea typeface="Ubuntu"/>
                <a:cs typeface="Ubuntu"/>
                <a:sym typeface="Ubuntu"/>
              </a:rPr>
              <a:t> et de l’</a:t>
            </a:r>
            <a:r>
              <a:rPr lang="en-US" sz="1000" u="sng">
                <a:solidFill>
                  <a:schemeClr val="lt1"/>
                </a:solidFill>
                <a:latin typeface="Ubuntu"/>
                <a:ea typeface="Ubuntu"/>
                <a:cs typeface="Ubuntu"/>
                <a:sym typeface="Ubuntu"/>
                <a:hlinkClick r:id="rId7">
                  <a:extLst>
                    <a:ext uri="{A12FA001-AC4F-418D-AE19-62706E023703}">
                      <ahyp:hlinkClr val="tx"/>
                    </a:ext>
                  </a:extLst>
                </a:hlinkClick>
              </a:rPr>
              <a:t>UQO</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8">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49" name="Google Shape;149;p20">
            <a:hlinkClick r:id="rId9"/>
          </p:cNvPr>
          <p:cNvPicPr preferRelativeResize="0"/>
          <p:nvPr/>
        </p:nvPicPr>
        <p:blipFill rotWithShape="1">
          <a:blip r:embed="rId10">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47"/>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578" name="Google Shape;578;p47"/>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579" name="Google Shape;579;p47"/>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580" name="Google Shape;580;p47"/>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581" name="Google Shape;581;p47"/>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582" name="Google Shape;582;p47"/>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descr="Icon&#10;&#10;Description automatically generated" id="587" name="Google Shape;587;p48"/>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588" name="Google Shape;588;p48"/>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21"/>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21"/>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21"/>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l’atelier</a:t>
            </a:r>
            <a:endParaRPr sz="3000">
              <a:latin typeface="Press Start 2P"/>
              <a:ea typeface="Press Start 2P"/>
              <a:cs typeface="Press Start 2P"/>
              <a:sym typeface="Press Start 2P"/>
            </a:endParaRPr>
          </a:p>
        </p:txBody>
      </p:sp>
      <p:pic>
        <p:nvPicPr>
          <p:cNvPr descr="A picture containing container, square&#10;&#10;Description automatically generated" id="157" name="Google Shape;157;p21"/>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58" name="Google Shape;158;p21"/>
          <p:cNvSpPr txBox="1"/>
          <p:nvPr/>
        </p:nvSpPr>
        <p:spPr>
          <a:xfrm>
            <a:off x="2207750" y="2320274"/>
            <a:ext cx="8194800" cy="2578200"/>
          </a:xfrm>
          <a:prstGeom prst="rect">
            <a:avLst/>
          </a:prstGeom>
          <a:noFill/>
          <a:ln>
            <a:noFill/>
          </a:ln>
        </p:spPr>
        <p:txBody>
          <a:bodyPr anchorCtr="0" anchor="t" bIns="45700" lIns="91425" spcFirstLastPara="1" rIns="91425" wrap="square" tIns="45700">
            <a:spAutoFit/>
          </a:bodyPr>
          <a:lstStyle/>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Qu’est-ce que Minecraft?</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Initiation aux bases</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3 intentions didactiques</a:t>
            </a:r>
            <a:r>
              <a:rPr lang="en-US" sz="1900">
                <a:solidFill>
                  <a:schemeClr val="lt2"/>
                </a:solidFill>
                <a:latin typeface="Press Start 2P"/>
                <a:ea typeface="Press Start 2P"/>
                <a:cs typeface="Press Start 2P"/>
                <a:sym typeface="Press Start 2P"/>
              </a:rPr>
              <a:t> </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Exploration de tâches</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Projet de recherche </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Ressources</a:t>
            </a:r>
            <a:endParaRPr sz="19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59" name="Google Shape;159;p21"/>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60" name="Google Shape;160;p21"/>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161" name="Google Shape;161;p21"/>
          <p:cNvSpPr/>
          <p:nvPr/>
        </p:nvSpPr>
        <p:spPr>
          <a:xfrm>
            <a:off x="9410950" y="1262150"/>
            <a:ext cx="2428200" cy="1375500"/>
          </a:xfrm>
          <a:prstGeom prst="wedgeRoundRectCallout">
            <a:avLst>
              <a:gd fmla="val -63891" name="adj1"/>
              <a:gd fmla="val -4609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en êtes-vous avec Minecraft?</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250"/>
                                        <p:tgtEl>
                                          <p:spTgt spid="158"/>
                                        </p:tgtEl>
                                      </p:cBhvr>
                                    </p:animEffect>
                                  </p:childTnLst>
                                </p:cTn>
                              </p:par>
                              <p:par>
                                <p:cTn fill="hold" nodeType="withEffect" presetClass="entr" presetID="2" presetSubtype="4">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1500"/>
                                        <p:tgtEl>
                                          <p:spTgt spid="1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1500"/>
                                        <p:tgtEl>
                                          <p:spTgt spid="1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500"/>
                                        <p:tgtEl>
                                          <p:spTgt spid="1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22"/>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22"/>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68" name="Google Shape;168;p22"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2" name="Shape 172"/>
        <p:cNvGrpSpPr/>
        <p:nvPr/>
      </p:nvGrpSpPr>
      <p:grpSpPr>
        <a:xfrm>
          <a:off x="0" y="0"/>
          <a:ext cx="0" cy="0"/>
          <a:chOff x="0" y="0"/>
          <a:chExt cx="0" cy="0"/>
        </a:xfrm>
      </p:grpSpPr>
      <p:sp>
        <p:nvSpPr>
          <p:cNvPr id="173" name="Google Shape;173;p23"/>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Ouvrir un monde existant ou c</a:t>
            </a:r>
            <a:r>
              <a:rPr lang="en-US" sz="1600">
                <a:solidFill>
                  <a:schemeClr val="lt1"/>
                </a:solidFill>
                <a:latin typeface="Press Start 2P"/>
                <a:ea typeface="Press Start 2P"/>
                <a:cs typeface="Press Start 2P"/>
                <a:sym typeface="Press Start 2P"/>
              </a:rPr>
              <a:t>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174" name="Google Shape;174;p23"/>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8" name="Shape 178"/>
        <p:cNvGrpSpPr/>
        <p:nvPr/>
      </p:nvGrpSpPr>
      <p:grpSpPr>
        <a:xfrm>
          <a:off x="0" y="0"/>
          <a:ext cx="0" cy="0"/>
          <a:chOff x="0" y="0"/>
          <a:chExt cx="0" cy="0"/>
        </a:xfrm>
      </p:grpSpPr>
      <p:sp>
        <p:nvSpPr>
          <p:cNvPr id="179" name="Google Shape;179;p24"/>
          <p:cNvSpPr txBox="1"/>
          <p:nvPr/>
        </p:nvSpPr>
        <p:spPr>
          <a:xfrm>
            <a:off x="1742775" y="2108150"/>
            <a:ext cx="8046900" cy="19428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Cliquer sur ce lien ou scanner ce code QR</a:t>
            </a:r>
            <a:endParaRPr sz="2800">
              <a:solidFill>
                <a:schemeClr val="dk1"/>
              </a:solidFill>
              <a:latin typeface="Calibri"/>
              <a:ea typeface="Calibri"/>
              <a:cs typeface="Calibri"/>
              <a:sym typeface="Calibri"/>
            </a:endParaRPr>
          </a:p>
        </p:txBody>
      </p:sp>
      <p:sp>
        <p:nvSpPr>
          <p:cNvPr id="180" name="Google Shape;180;p24"/>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0" lvl="0" marL="914400" rtl="0" algn="l">
              <a:lnSpc>
                <a:spcPct val="150000"/>
              </a:lnSpc>
              <a:spcBef>
                <a:spcPts val="1000"/>
              </a:spcBef>
              <a:spcAft>
                <a:spcPts val="0"/>
              </a:spcAft>
              <a:buNone/>
            </a:pPr>
            <a:r>
              <a:t/>
            </a:r>
            <a:endParaRPr sz="1600">
              <a:solidFill>
                <a:schemeClr val="lt1"/>
              </a:solidFill>
              <a:latin typeface="Press Start 2P"/>
              <a:ea typeface="Press Start 2P"/>
              <a:cs typeface="Press Start 2P"/>
              <a:sym typeface="Press Start 2P"/>
            </a:endParaRPr>
          </a:p>
        </p:txBody>
      </p:sp>
      <p:graphicFrame>
        <p:nvGraphicFramePr>
          <p:cNvPr id="181" name="Google Shape;181;p24"/>
          <p:cNvGraphicFramePr/>
          <p:nvPr/>
        </p:nvGraphicFramePr>
        <p:xfrm>
          <a:off x="619025" y="1697225"/>
          <a:ext cx="3000000" cy="3000000"/>
        </p:xfrm>
        <a:graphic>
          <a:graphicData uri="http://schemas.openxmlformats.org/drawingml/2006/table">
            <a:tbl>
              <a:tblPr>
                <a:noFill/>
                <a:tableStyleId>{81FDF324-79CB-47C3-AAB6-DD2F66F400A1}</a:tableStyleId>
              </a:tblPr>
              <a:tblGrid>
                <a:gridCol w="5659275"/>
                <a:gridCol w="5323675"/>
              </a:tblGrid>
              <a:tr h="737950">
                <a:tc>
                  <a:txBody>
                    <a:bodyPr/>
                    <a:lstStyle/>
                    <a:p>
                      <a:pPr indent="0" lvl="0" marL="0" rtl="0" algn="ctr">
                        <a:lnSpc>
                          <a:spcPct val="115000"/>
                        </a:lnSpc>
                        <a:spcBef>
                          <a:spcPts val="1000"/>
                        </a:spcBef>
                        <a:spcAft>
                          <a:spcPts val="1000"/>
                        </a:spcAft>
                        <a:buNone/>
                      </a:pPr>
                      <a:r>
                        <a:rPr lang="en-US" sz="1700">
                          <a:solidFill>
                            <a:schemeClr val="accent4"/>
                          </a:solidFill>
                          <a:latin typeface="Press Start 2P"/>
                          <a:ea typeface="Press Start 2P"/>
                          <a:cs typeface="Press Start 2P"/>
                          <a:sym typeface="Press Start 2P"/>
                        </a:rPr>
                        <a:t>O</a:t>
                      </a:r>
                      <a:r>
                        <a:rPr lang="en-US" sz="1700">
                          <a:solidFill>
                            <a:schemeClr val="accent4"/>
                          </a:solidFill>
                          <a:latin typeface="Press Start 2P"/>
                          <a:ea typeface="Press Start 2P"/>
                          <a:cs typeface="Press Start 2P"/>
                          <a:sym typeface="Press Start 2P"/>
                        </a:rPr>
                        <a:t>rdinateur/Chromebook</a:t>
                      </a:r>
                      <a:endParaRPr sz="1700">
                        <a:solidFill>
                          <a:schemeClr val="accent4"/>
                        </a:solidFill>
                        <a:latin typeface="Press Start 2P"/>
                        <a:ea typeface="Press Start 2P"/>
                        <a:cs typeface="Press Start 2P"/>
                        <a:sym typeface="Press Start 2P"/>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457200" rtl="0" algn="l">
                        <a:lnSpc>
                          <a:spcPct val="115000"/>
                        </a:lnSpc>
                        <a:spcBef>
                          <a:spcPts val="1000"/>
                        </a:spcBef>
                        <a:spcAft>
                          <a:spcPts val="1000"/>
                        </a:spcAft>
                        <a:buNone/>
                      </a:pPr>
                      <a:r>
                        <a:rPr lang="en-US" sz="1700">
                          <a:solidFill>
                            <a:schemeClr val="accent4"/>
                          </a:solidFill>
                          <a:latin typeface="Press Start 2P"/>
                          <a:ea typeface="Press Start 2P"/>
                          <a:cs typeface="Press Start 2P"/>
                          <a:sym typeface="Press Start 2P"/>
                        </a:rPr>
                        <a:t>      T</a:t>
                      </a:r>
                      <a:r>
                        <a:rPr lang="en-US" sz="1700">
                          <a:solidFill>
                            <a:schemeClr val="accent4"/>
                          </a:solidFill>
                          <a:latin typeface="Press Start 2P"/>
                          <a:ea typeface="Press Start 2P"/>
                          <a:cs typeface="Press Start 2P"/>
                          <a:sym typeface="Press Start 2P"/>
                        </a:rPr>
                        <a:t>ablette</a:t>
                      </a:r>
                      <a:endParaRPr>
                        <a:solidFill>
                          <a:schemeClr val="accent4"/>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643925">
                <a:tc>
                  <a:txBody>
                    <a:bodyPr/>
                    <a:lstStyle/>
                    <a:p>
                      <a:pPr indent="-317500" lvl="0" marL="457200" rtl="0" algn="l">
                        <a:lnSpc>
                          <a:spcPct val="100000"/>
                        </a:lnSpc>
                        <a:spcBef>
                          <a:spcPts val="1000"/>
                        </a:spcBef>
                        <a:spcAft>
                          <a:spcPts val="0"/>
                        </a:spcAft>
                        <a:buClr>
                          <a:schemeClr val="lt1"/>
                        </a:buClr>
                        <a:buSzPts val="1400"/>
                        <a:buFont typeface="Press Start 2P"/>
                        <a:buAutoNum type="arabicPeriod"/>
                      </a:pPr>
                      <a:r>
                        <a:rPr lang="en-US">
                          <a:solidFill>
                            <a:schemeClr val="lt1"/>
                          </a:solidFill>
                          <a:latin typeface="Press Start 2P"/>
                          <a:ea typeface="Press Start 2P"/>
                          <a:cs typeface="Press Start 2P"/>
                          <a:sym typeface="Press Start 2P"/>
                        </a:rPr>
                        <a:t>Cliquer sur ce </a:t>
                      </a:r>
                      <a:r>
                        <a:rPr lang="en-US" u="sng">
                          <a:solidFill>
                            <a:srgbClr val="00FF00"/>
                          </a:solidFill>
                          <a:latin typeface="Press Start 2P"/>
                          <a:ea typeface="Press Start 2P"/>
                          <a:cs typeface="Press Start 2P"/>
                          <a:sym typeface="Press Start 2P"/>
                          <a:hlinkClick r:id="rId3">
                            <a:extLst>
                              <a:ext uri="{A12FA001-AC4F-418D-AE19-62706E023703}">
                                <ahyp:hlinkClr val="tx"/>
                              </a:ext>
                            </a:extLst>
                          </a:hlinkClick>
                        </a:rPr>
                        <a:t>lien</a:t>
                      </a:r>
                      <a:endParaRPr>
                        <a:solidFill>
                          <a:srgbClr val="00FF00"/>
                        </a:solidFill>
                        <a:latin typeface="Press Start 2P"/>
                        <a:ea typeface="Press Start 2P"/>
                        <a:cs typeface="Press Start 2P"/>
                        <a:sym typeface="Press Start 2P"/>
                      </a:endParaRPr>
                    </a:p>
                    <a:p>
                      <a:pPr indent="0" lvl="0" marL="457200" rtl="0" algn="l">
                        <a:lnSpc>
                          <a:spcPct val="100000"/>
                        </a:lnSpc>
                        <a:spcBef>
                          <a:spcPts val="1000"/>
                        </a:spcBef>
                        <a:spcAft>
                          <a:spcPts val="0"/>
                        </a:spcAft>
                        <a:buNone/>
                      </a:pPr>
                      <a:r>
                        <a:t/>
                      </a:r>
                      <a:endParaRPr>
                        <a:solidFill>
                          <a:srgbClr val="00FF00"/>
                        </a:solidFill>
                        <a:latin typeface="Press Start 2P"/>
                        <a:ea typeface="Press Start 2P"/>
                        <a:cs typeface="Press Start 2P"/>
                        <a:sym typeface="Press Start 2P"/>
                      </a:endParaRPr>
                    </a:p>
                    <a:p>
                      <a:pPr indent="-317500" lvl="0" marL="457200" rtl="0" algn="l">
                        <a:lnSpc>
                          <a:spcPct val="100000"/>
                        </a:lnSpc>
                        <a:spcBef>
                          <a:spcPts val="1000"/>
                        </a:spcBef>
                        <a:spcAft>
                          <a:spcPts val="0"/>
                        </a:spcAft>
                        <a:buClr>
                          <a:schemeClr val="lt1"/>
                        </a:buClr>
                        <a:buSzPts val="1400"/>
                        <a:buFont typeface="Press Start 2P"/>
                        <a:buAutoNum type="arabicPeriod"/>
                      </a:pPr>
                      <a:r>
                        <a:rPr lang="en-US">
                          <a:solidFill>
                            <a:schemeClr val="lt1"/>
                          </a:solidFill>
                          <a:latin typeface="Press Start 2P"/>
                          <a:ea typeface="Press Start 2P"/>
                          <a:cs typeface="Press Start 2P"/>
                          <a:sym typeface="Press Start 2P"/>
                        </a:rPr>
                        <a:t>Cliquer sur le bouton «télécharger»</a:t>
                      </a:r>
                      <a:endParaRPr>
                        <a:solidFill>
                          <a:schemeClr val="lt1"/>
                        </a:solidFill>
                        <a:latin typeface="Press Start 2P"/>
                        <a:ea typeface="Press Start 2P"/>
                        <a:cs typeface="Press Start 2P"/>
                        <a:sym typeface="Press Start 2P"/>
                      </a:endParaRPr>
                    </a:p>
                    <a:p>
                      <a:pPr indent="0" lvl="0" marL="457200" rtl="0" algn="l">
                        <a:lnSpc>
                          <a:spcPct val="100000"/>
                        </a:lnSpc>
                        <a:spcBef>
                          <a:spcPts val="1000"/>
                        </a:spcBef>
                        <a:spcAft>
                          <a:spcPts val="0"/>
                        </a:spcAft>
                        <a:buNone/>
                      </a:pPr>
                      <a:r>
                        <a:t/>
                      </a:r>
                      <a:endParaRPr>
                        <a:solidFill>
                          <a:schemeClr val="lt1"/>
                        </a:solidFill>
                        <a:latin typeface="Press Start 2P"/>
                        <a:ea typeface="Press Start 2P"/>
                        <a:cs typeface="Press Start 2P"/>
                        <a:sym typeface="Press Start 2P"/>
                      </a:endParaRPr>
                    </a:p>
                    <a:p>
                      <a:pPr indent="-317500" lvl="0" marL="457200" rtl="0" algn="l">
                        <a:lnSpc>
                          <a:spcPct val="100000"/>
                        </a:lnSpc>
                        <a:spcBef>
                          <a:spcPts val="1000"/>
                        </a:spcBef>
                        <a:spcAft>
                          <a:spcPts val="0"/>
                        </a:spcAft>
                        <a:buClr>
                          <a:schemeClr val="lt1"/>
                        </a:buClr>
                        <a:buSzPts val="1400"/>
                        <a:buFont typeface="Press Start 2P"/>
                        <a:buAutoNum type="arabicPeriod"/>
                      </a:pPr>
                      <a:r>
                        <a:rPr lang="en-US">
                          <a:solidFill>
                            <a:schemeClr val="lt1"/>
                          </a:solidFill>
                          <a:latin typeface="Press Start 2P"/>
                          <a:ea typeface="Press Start 2P"/>
                          <a:cs typeface="Press Start 2P"/>
                          <a:sym typeface="Press Start 2P"/>
                        </a:rPr>
                        <a:t>Cliquer sur le téléchargement</a:t>
                      </a:r>
                      <a:endParaRPr>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1000"/>
                        </a:spcAft>
                        <a:buNone/>
                      </a:pPr>
                      <a:r>
                        <a:t/>
                      </a:r>
                      <a:endParaRPr sz="1700">
                        <a:solidFill>
                          <a:srgbClr val="00FF00"/>
                        </a:solidFill>
                        <a:latin typeface="Press Start 2P"/>
                        <a:ea typeface="Press Start 2P"/>
                        <a:cs typeface="Press Start 2P"/>
                        <a:sym typeface="Press Start 2P"/>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17500" lvl="0" marL="457200" rtl="0" algn="l">
                        <a:lnSpc>
                          <a:spcPct val="115000"/>
                        </a:lnSpc>
                        <a:spcBef>
                          <a:spcPts val="1000"/>
                        </a:spcBef>
                        <a:spcAft>
                          <a:spcPts val="0"/>
                        </a:spcAft>
                        <a:buClr>
                          <a:schemeClr val="lt1"/>
                        </a:buClr>
                        <a:buSzPts val="1400"/>
                        <a:buFont typeface="Press Start 2P"/>
                        <a:buAutoNum type="arabicPeriod"/>
                      </a:pPr>
                      <a:r>
                        <a:rPr lang="en-US">
                          <a:solidFill>
                            <a:schemeClr val="lt1"/>
                          </a:solidFill>
                          <a:latin typeface="Press Start 2P"/>
                          <a:ea typeface="Press Start 2P"/>
                          <a:cs typeface="Press Start 2P"/>
                          <a:sym typeface="Press Start 2P"/>
                        </a:rPr>
                        <a:t>S</a:t>
                      </a:r>
                      <a:r>
                        <a:rPr lang="en-US">
                          <a:solidFill>
                            <a:schemeClr val="lt1"/>
                          </a:solidFill>
                          <a:latin typeface="Press Start 2P"/>
                          <a:ea typeface="Press Start 2P"/>
                          <a:cs typeface="Press Start 2P"/>
                          <a:sym typeface="Press Start 2P"/>
                        </a:rPr>
                        <a:t>canner ce code QR</a:t>
                      </a:r>
                      <a:endParaRPr>
                        <a:solidFill>
                          <a:schemeClr val="lt1"/>
                        </a:solidFill>
                        <a:latin typeface="Press Start 2P"/>
                        <a:ea typeface="Press Start 2P"/>
                        <a:cs typeface="Press Start 2P"/>
                        <a:sym typeface="Press Start 2P"/>
                      </a:endParaRPr>
                    </a:p>
                    <a:p>
                      <a:pPr indent="0" lvl="0" marL="0" rtl="0" algn="l">
                        <a:lnSpc>
                          <a:spcPct val="115000"/>
                        </a:lnSpc>
                        <a:spcBef>
                          <a:spcPts val="1000"/>
                        </a:spcBef>
                        <a:spcAft>
                          <a:spcPts val="0"/>
                        </a:spcAft>
                        <a:buNone/>
                      </a:pPr>
                      <a:r>
                        <a:t/>
                      </a:r>
                      <a:endParaRPr>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a:solidFill>
                          <a:schemeClr val="lt1"/>
                        </a:solidFill>
                        <a:latin typeface="Press Start 2P"/>
                        <a:ea typeface="Press Start 2P"/>
                        <a:cs typeface="Press Start 2P"/>
                        <a:sym typeface="Press Start 2P"/>
                      </a:endParaRPr>
                    </a:p>
                    <a:p>
                      <a:pPr indent="0" lvl="0" marL="0" rtl="0" algn="l">
                        <a:lnSpc>
                          <a:spcPct val="115000"/>
                        </a:lnSpc>
                        <a:spcBef>
                          <a:spcPts val="1000"/>
                        </a:spcBef>
                        <a:spcAft>
                          <a:spcPts val="0"/>
                        </a:spcAft>
                        <a:buNone/>
                      </a:pPr>
                      <a:r>
                        <a:t/>
                      </a:r>
                      <a:endParaRPr>
                        <a:solidFill>
                          <a:schemeClr val="lt1"/>
                        </a:solidFill>
                        <a:latin typeface="Press Start 2P"/>
                        <a:ea typeface="Press Start 2P"/>
                        <a:cs typeface="Press Start 2P"/>
                        <a:sym typeface="Press Start 2P"/>
                      </a:endParaRPr>
                    </a:p>
                    <a:p>
                      <a:pPr indent="-317500" lvl="0" marL="457200" rtl="0" algn="l">
                        <a:lnSpc>
                          <a:spcPct val="115000"/>
                        </a:lnSpc>
                        <a:spcBef>
                          <a:spcPts val="1000"/>
                        </a:spcBef>
                        <a:spcAft>
                          <a:spcPts val="0"/>
                        </a:spcAft>
                        <a:buClr>
                          <a:schemeClr val="lt1"/>
                        </a:buClr>
                        <a:buSzPts val="1400"/>
                        <a:buFont typeface="Press Start 2P"/>
                        <a:buAutoNum type="arabicPeriod"/>
                      </a:pPr>
                      <a:r>
                        <a:rPr lang="en-US">
                          <a:solidFill>
                            <a:schemeClr val="lt1"/>
                          </a:solidFill>
                          <a:latin typeface="Press Start 2P"/>
                          <a:ea typeface="Press Start 2P"/>
                          <a:cs typeface="Press Start 2P"/>
                          <a:sym typeface="Press Start 2P"/>
                        </a:rPr>
                        <a:t>Trois petits points</a:t>
                      </a:r>
                      <a:endParaRPr>
                        <a:solidFill>
                          <a:schemeClr val="lt1"/>
                        </a:solidFill>
                        <a:latin typeface="Press Start 2P"/>
                        <a:ea typeface="Press Start 2P"/>
                        <a:cs typeface="Press Start 2P"/>
                        <a:sym typeface="Press Start 2P"/>
                      </a:endParaRPr>
                    </a:p>
                    <a:p>
                      <a:pPr indent="-317500" lvl="0" marL="457200" rtl="0" algn="l">
                        <a:lnSpc>
                          <a:spcPct val="115000"/>
                        </a:lnSpc>
                        <a:spcBef>
                          <a:spcPts val="1000"/>
                        </a:spcBef>
                        <a:spcAft>
                          <a:spcPts val="1000"/>
                        </a:spcAft>
                        <a:buClr>
                          <a:schemeClr val="lt1"/>
                        </a:buClr>
                        <a:buSzPts val="1400"/>
                        <a:buFont typeface="Press Start 2P"/>
                        <a:buAutoNum type="arabicPeriod"/>
                      </a:pPr>
                      <a:r>
                        <a:rPr lang="en-US">
                          <a:solidFill>
                            <a:schemeClr val="lt1"/>
                          </a:solidFill>
                          <a:latin typeface="Press Start 2P"/>
                          <a:ea typeface="Press Start 2P"/>
                          <a:cs typeface="Press Start 2P"/>
                          <a:sym typeface="Press Start 2P"/>
                        </a:rPr>
                        <a:t>Ouvrir dans … Minecraft</a:t>
                      </a:r>
                      <a:endParaRPr>
                        <a:solidFill>
                          <a:schemeClr val="lt1"/>
                        </a:solidFill>
                        <a:latin typeface="Press Start 2P"/>
                        <a:ea typeface="Press Start 2P"/>
                        <a:cs typeface="Press Start 2P"/>
                        <a:sym typeface="Press Start 2P"/>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id="182" name="Google Shape;182;p24"/>
          <p:cNvPicPr preferRelativeResize="0"/>
          <p:nvPr/>
        </p:nvPicPr>
        <p:blipFill>
          <a:blip r:embed="rId4">
            <a:alphaModFix/>
          </a:blip>
          <a:stretch>
            <a:fillRect/>
          </a:stretch>
        </p:blipFill>
        <p:spPr>
          <a:xfrm>
            <a:off x="8138875" y="2963575"/>
            <a:ext cx="1775025" cy="1775025"/>
          </a:xfrm>
          <a:prstGeom prst="rect">
            <a:avLst/>
          </a:prstGeom>
          <a:noFill/>
          <a:ln>
            <a:noFill/>
          </a:ln>
        </p:spPr>
      </p:pic>
      <p:pic>
        <p:nvPicPr>
          <p:cNvPr id="183" name="Google Shape;183;p24" title="fontbolt (1).png"/>
          <p:cNvPicPr preferRelativeResize="0"/>
          <p:nvPr/>
        </p:nvPicPr>
        <p:blipFill>
          <a:blip r:embed="rId5">
            <a:alphaModFix/>
          </a:blip>
          <a:stretch>
            <a:fillRect/>
          </a:stretch>
        </p:blipFill>
        <p:spPr>
          <a:xfrm>
            <a:off x="1887750" y="339250"/>
            <a:ext cx="8557025" cy="994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7" name="Shape 187"/>
        <p:cNvGrpSpPr/>
        <p:nvPr/>
      </p:nvGrpSpPr>
      <p:grpSpPr>
        <a:xfrm>
          <a:off x="0" y="0"/>
          <a:ext cx="0" cy="0"/>
          <a:chOff x="0" y="0"/>
          <a:chExt cx="0" cy="0"/>
        </a:xfrm>
      </p:grpSpPr>
      <p:pic>
        <p:nvPicPr>
          <p:cNvPr id="188" name="Google Shape;188;p25"/>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189" name="Google Shape;189;p25"/>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190" name="Google Shape;190;p25"/>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4" name="Shape 194"/>
        <p:cNvGrpSpPr/>
        <p:nvPr/>
      </p:nvGrpSpPr>
      <p:grpSpPr>
        <a:xfrm>
          <a:off x="0" y="0"/>
          <a:ext cx="0" cy="0"/>
          <a:chOff x="0" y="0"/>
          <a:chExt cx="0" cy="0"/>
        </a:xfrm>
      </p:grpSpPr>
      <p:pic>
        <p:nvPicPr>
          <p:cNvPr id="195" name="Google Shape;195;p26"/>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196" name="Google Shape;196;p26"/>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 name="Google Shape;197;p26"/>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 name="Google Shape;198;p26"/>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99" name="Google Shape;199;p26"/>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