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 Slab"/>
      <p:regular r:id="rId40"/>
      <p:bold r:id="rId41"/>
    </p:embeddedFont>
    <p:embeddedFont>
      <p:font typeface="Ubuntu"/>
      <p:regular r:id="rId42"/>
      <p:bold r:id="rId43"/>
      <p:italic r:id="rId44"/>
      <p:boldItalic r:id="rId45"/>
    </p:embeddedFont>
    <p:embeddedFont>
      <p:font typeface="Sniglet"/>
      <p:regular r:id="rId46"/>
    </p:embeddedFont>
    <p:embeddedFont>
      <p:font typeface="Dosis"/>
      <p:regular r:id="rId47"/>
      <p:bold r:id="rId48"/>
    </p:embeddedFont>
    <p:embeddedFont>
      <p:font typeface="Nixie One"/>
      <p:regular r:id="rId49"/>
    </p:embeddedFont>
    <p:embeddedFont>
      <p:font typeface="Ubuntu Medium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Viga"/>
      <p:regular r:id="rId58"/>
    </p:embeddedFont>
    <p:embeddedFont>
      <p:font typeface="Titillium Web"/>
      <p:regular r:id="rId59"/>
      <p:bold r:id="rId60"/>
      <p:italic r:id="rId61"/>
      <p:boldItalic r:id="rId62"/>
    </p:embeddedFont>
    <p:embeddedFont>
      <p:font typeface="Titillium Web ExtraLight"/>
      <p:regular r:id="rId63"/>
      <p:bold r:id="rId64"/>
      <p:italic r:id="rId65"/>
      <p:boldItalic r:id="rId66"/>
    </p:embeddedFon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téphanie Rioux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regular.fntdata"/><Relationship Id="rId42" Type="http://schemas.openxmlformats.org/officeDocument/2006/relationships/font" Target="fonts/Ubuntu-regular.fntdata"/><Relationship Id="rId41" Type="http://schemas.openxmlformats.org/officeDocument/2006/relationships/font" Target="fonts/RobotoSlab-bold.fntdata"/><Relationship Id="rId44" Type="http://schemas.openxmlformats.org/officeDocument/2006/relationships/font" Target="fonts/Ubuntu-italic.fntdata"/><Relationship Id="rId43" Type="http://schemas.openxmlformats.org/officeDocument/2006/relationships/font" Target="fonts/Ubuntu-bold.fntdata"/><Relationship Id="rId46" Type="http://schemas.openxmlformats.org/officeDocument/2006/relationships/font" Target="fonts/Sniglet-regular.fntdata"/><Relationship Id="rId45" Type="http://schemas.openxmlformats.org/officeDocument/2006/relationships/font" Target="fonts/Ubuntu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Dosis-bold.fntdata"/><Relationship Id="rId47" Type="http://schemas.openxmlformats.org/officeDocument/2006/relationships/font" Target="fonts/Dosis-regular.fntdata"/><Relationship Id="rId49" Type="http://schemas.openxmlformats.org/officeDocument/2006/relationships/font" Target="fonts/NixieOn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TitilliumWeb-boldItalic.fntdata"/><Relationship Id="rId61" Type="http://schemas.openxmlformats.org/officeDocument/2006/relationships/font" Target="fonts/TitilliumWeb-italic.fntdata"/><Relationship Id="rId20" Type="http://schemas.openxmlformats.org/officeDocument/2006/relationships/slide" Target="slides/slide14.xml"/><Relationship Id="rId64" Type="http://schemas.openxmlformats.org/officeDocument/2006/relationships/font" Target="fonts/TitilliumWebExtraLight-bold.fntdata"/><Relationship Id="rId63" Type="http://schemas.openxmlformats.org/officeDocument/2006/relationships/font" Target="fonts/TitilliumWebExtraLight-regular.fntdata"/><Relationship Id="rId22" Type="http://schemas.openxmlformats.org/officeDocument/2006/relationships/slide" Target="slides/slide16.xml"/><Relationship Id="rId66" Type="http://schemas.openxmlformats.org/officeDocument/2006/relationships/font" Target="fonts/TitilliumWebExtraLight-boldItalic.fntdata"/><Relationship Id="rId21" Type="http://schemas.openxmlformats.org/officeDocument/2006/relationships/slide" Target="slides/slide15.xml"/><Relationship Id="rId65" Type="http://schemas.openxmlformats.org/officeDocument/2006/relationships/font" Target="fonts/TitilliumWebExtraLight-italic.fntdata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font" Target="fonts/TitilliumWeb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UbuntuMedium-bold.fntdata"/><Relationship Id="rId50" Type="http://schemas.openxmlformats.org/officeDocument/2006/relationships/font" Target="fonts/UbuntuMedium-regular.fntdata"/><Relationship Id="rId53" Type="http://schemas.openxmlformats.org/officeDocument/2006/relationships/font" Target="fonts/UbuntuMedium-boldItalic.fntdata"/><Relationship Id="rId52" Type="http://schemas.openxmlformats.org/officeDocument/2006/relationships/font" Target="fonts/UbuntuMedium-italic.fntdata"/><Relationship Id="rId11" Type="http://schemas.openxmlformats.org/officeDocument/2006/relationships/slide" Target="slides/slide5.xml"/><Relationship Id="rId55" Type="http://schemas.openxmlformats.org/officeDocument/2006/relationships/font" Target="fonts/Montserrat-bold.fntdata"/><Relationship Id="rId10" Type="http://schemas.openxmlformats.org/officeDocument/2006/relationships/slide" Target="slides/slide4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9.xml"/><Relationship Id="rId59" Type="http://schemas.openxmlformats.org/officeDocument/2006/relationships/font" Target="fonts/TitilliumWeb-regular.fntdata"/><Relationship Id="rId14" Type="http://schemas.openxmlformats.org/officeDocument/2006/relationships/slide" Target="slides/slide8.xml"/><Relationship Id="rId58" Type="http://schemas.openxmlformats.org/officeDocument/2006/relationships/font" Target="fonts/Vig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2-07T16:30:56.566">
    <p:pos x="139" y="542"/>
    <p:text>Réinitialiser le Wooclap. Propriétaire du wooclap?? On l'utilise? Selon le nombre de participants.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questionnaire/view.php?id=23857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cb3f910f6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2cb3f910f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01031bec8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201031bec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cd6bb41d8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2cd6bb41d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8f33245aa5_2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28f33245aa5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28f33245aa5_2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28f33245aa5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8f33245aa5_2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28f33245aa5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036417e896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2036417e8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2cb775d02d1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2cb775d02d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2807d2eab53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2807d2eab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8f33245aa5_2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28f33245aa5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8f33245aa5_2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28f33245aa5_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28f33245aa5_2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28f33245aa5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8f33245aa5_2_3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28f33245aa5_2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cb3f910f6b_0_24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cb3f910f6b_0_2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: </a:t>
            </a:r>
            <a:r>
              <a:rPr b="1" lang="en" sz="2100" u="sng">
                <a:solidFill>
                  <a:schemeClr val="hlink"/>
                </a:solidFill>
                <a:hlinkClick r:id="rId2"/>
              </a:rPr>
              <a:t>https://campus.recit.qc.ca/mod/questionnaire/view.php?id=23857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2cb3f910f6b_0_16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2cb3f910f6b_0_1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f51df6930d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f51df6930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f51df6930d_3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f51df6930d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8f33245aa5_2_3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28f33245aa5_2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8f33245aa5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28f33245aa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mode examen pour les épreuves (ref. Info-Sanction)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9" name="Google Shape;119;p17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20" name="Google Shape;120;p17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154" name="Google Shape;154;p17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17"/>
          <p:cNvSpPr/>
          <p:nvPr/>
        </p:nvSpPr>
        <p:spPr>
          <a:xfrm>
            <a:off x="0" y="2229988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465573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" name="Google Shape;223;p18"/>
          <p:cNvSpPr txBox="1"/>
          <p:nvPr>
            <p:ph idx="1" type="subTitle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24" name="Google Shape;224;p18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225" name="Google Shape;225;p18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18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259" name="Google Shape;259;p18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/>
          <p:nvPr/>
        </p:nvSpPr>
        <p:spPr>
          <a:xfrm flipH="1" rot="10800000">
            <a:off x="-25" y="1079400"/>
            <a:ext cx="9144000" cy="40641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"/>
          <p:cNvSpPr txBox="1"/>
          <p:nvPr>
            <p:ph idx="1" type="body"/>
          </p:nvPr>
        </p:nvSpPr>
        <p:spPr>
          <a:xfrm>
            <a:off x="1669850" y="1857000"/>
            <a:ext cx="5804400" cy="27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/>
        </p:txBody>
      </p:sp>
      <p:sp>
        <p:nvSpPr>
          <p:cNvPr id="328" name="Google Shape;328;p19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0" y="401188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0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3" name="Google Shape;333;p20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334" name="Google Shape;334;p20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20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368" name="Google Shape;368;p20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4" name="Google Shape;434;p20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0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6" name="Google Shape;436;p20"/>
          <p:cNvSpPr txBox="1"/>
          <p:nvPr>
            <p:ph idx="1" type="body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1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21"/>
          <p:cNvSpPr txBox="1"/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1" name="Google Shape;441;p21"/>
          <p:cNvSpPr txBox="1"/>
          <p:nvPr>
            <p:ph idx="1" type="body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4" name="Google Shape;444;p22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445" name="Google Shape;445;p22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22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479" name="Google Shape;479;p22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22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2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7" name="Google Shape;547;p22"/>
          <p:cNvSpPr txBox="1"/>
          <p:nvPr>
            <p:ph idx="1" type="body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8" name="Google Shape;548;p22"/>
          <p:cNvSpPr txBox="1"/>
          <p:nvPr>
            <p:ph idx="2" type="body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9" name="Google Shape;549;p22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2" name="Google Shape;552;p23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553" name="Google Shape;553;p23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23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587" name="Google Shape;587;p23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23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3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5" name="Google Shape;655;p23"/>
          <p:cNvSpPr txBox="1"/>
          <p:nvPr>
            <p:ph idx="1" type="body"/>
          </p:nvPr>
        </p:nvSpPr>
        <p:spPr>
          <a:xfrm>
            <a:off x="739675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6" name="Google Shape;656;p23"/>
          <p:cNvSpPr txBox="1"/>
          <p:nvPr>
            <p:ph idx="2" type="body"/>
          </p:nvPr>
        </p:nvSpPr>
        <p:spPr>
          <a:xfrm>
            <a:off x="3344038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7" name="Google Shape;657;p23"/>
          <p:cNvSpPr txBox="1"/>
          <p:nvPr>
            <p:ph idx="3" type="body"/>
          </p:nvPr>
        </p:nvSpPr>
        <p:spPr>
          <a:xfrm>
            <a:off x="5948402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8" name="Google Shape;658;p23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4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24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662" name="Google Shape;662;p24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24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696" name="Google Shape;696;p24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24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4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4" name="Google Shape;764;p24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graph">
  <p:cSld name="TITLE_ONLY_1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5"/>
          <p:cNvSpPr/>
          <p:nvPr/>
        </p:nvSpPr>
        <p:spPr>
          <a:xfrm>
            <a:off x="-25" y="-11875"/>
            <a:ext cx="9144000" cy="8232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5"/>
          <p:cNvSpPr txBox="1"/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8" name="Google Shape;768;p25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6"/>
          <p:cNvSpPr/>
          <p:nvPr/>
        </p:nvSpPr>
        <p:spPr>
          <a:xfrm>
            <a:off x="-25" y="4329000"/>
            <a:ext cx="9144000" cy="814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6"/>
          <p:cNvSpPr txBox="1"/>
          <p:nvPr>
            <p:ph idx="1" type="body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772" name="Google Shape;772;p26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7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graphs">
  <p:cSld name="BLANK_2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8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7" name="Google Shape;777;p28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778" name="Google Shape;778;p28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28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812" name="Google Shape;812;p28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28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frame">
  <p:cSld name="BLANK_1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9"/>
          <p:cNvSpPr/>
          <p:nvPr/>
        </p:nvSpPr>
        <p:spPr>
          <a:xfrm>
            <a:off x="-175" y="0"/>
            <a:ext cx="9144000" cy="5143500"/>
          </a:xfrm>
          <a:prstGeom prst="frame">
            <a:avLst>
              <a:gd fmla="val 5397" name="adj1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29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4" name="Google Shape;884;p3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85" name="Google Shape;885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86" name="Google Shape;886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87" name="Google Shape;88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90" name="Google Shape;89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91" name="Google Shape;89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0"/>
            <a:ext cx="9144000" cy="5143488"/>
          </a:xfrm>
          <a:custGeom>
            <a:rect b="b" l="l" r="r" t="t"/>
            <a:pathLst>
              <a:path extrusionOk="0" h="160734" w="28575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hyperlink" Target="https://sites.google.com/csbe.qc.ca/evaluerautrementenmath/types-de-probl%C3%A8mes" TargetMode="External"/><Relationship Id="rId5" Type="http://schemas.openxmlformats.org/officeDocument/2006/relationships/hyperlink" Target="https://sites.google.com/csbe.qc.ca/evaluerautrementenmath/types-de-probl%C3%A8me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eacher.desmos.com/activitybuilder/custom/65f73bc03d40790d5819d1b5?lang=fr" TargetMode="External"/><Relationship Id="rId4" Type="http://schemas.openxmlformats.org/officeDocument/2006/relationships/hyperlink" Target="https://teacher.desmos.com/activitybuilder/custom/5e7d3e13beccc116b4cdff18?collections=5f4e83675fb4842356264c02&amp;lang=fr" TargetMode="External"/><Relationship Id="rId9" Type="http://schemas.openxmlformats.org/officeDocument/2006/relationships/hyperlink" Target="https://teacher.desmos.com/activitybuilder/custom/6455519f461414e3af74d3e1?lang=fr" TargetMode="External"/><Relationship Id="rId5" Type="http://schemas.openxmlformats.org/officeDocument/2006/relationships/hyperlink" Target="https://teacher.desmos.com/polygraph/custom/59e3b2dc5a79e348a3838d75?lang=fr" TargetMode="External"/><Relationship Id="rId6" Type="http://schemas.openxmlformats.org/officeDocument/2006/relationships/hyperlink" Target="https://teacher.desmos.com/activitybuilder/custom/5a6a29745d3fa90ab7742ff1?lang=fr" TargetMode="External"/><Relationship Id="rId7" Type="http://schemas.openxmlformats.org/officeDocument/2006/relationships/hyperlink" Target="https://teacher.desmos.com/activitybuilder/custom/5fc145c3f198e40b7146b3a9?lang=fr" TargetMode="External"/><Relationship Id="rId8" Type="http://schemas.openxmlformats.org/officeDocument/2006/relationships/hyperlink" Target="https://teacher.desmos.com/activitybuilder/custom/631f56ec6c7f020603062193?lang=f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ecitmst.qc.ca/desmos12042024" TargetMode="External"/><Relationship Id="rId4" Type="http://schemas.openxmlformats.org/officeDocument/2006/relationships/hyperlink" Target="https://recitmst.qc.ca/desmos12042024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1.xml"/><Relationship Id="rId4" Type="http://schemas.openxmlformats.org/officeDocument/2006/relationships/hyperlink" Target="https://app.wooclap.com/QPIXCZ?from=instruction-slide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document/d/1q8kpRE5esIo2rciA_xKtDZaRH_uNbkitCxt5uE2ocko/edit?usp=sharing" TargetMode="Externa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teacher.desmos.com/collection/6615e5e9edf2731fec7510c1?lang=fr" TargetMode="External"/><Relationship Id="rId10" Type="http://schemas.openxmlformats.org/officeDocument/2006/relationships/hyperlink" Target="https://teacher.desmos.com/collection/6615e0dfcf00bef3e06afa6f?lang=fr" TargetMode="External"/><Relationship Id="rId13" Type="http://schemas.openxmlformats.org/officeDocument/2006/relationships/hyperlink" Target="https://teacher.desmos.com/collection/65f206f5feda6bde6fee07bc?lang=fr" TargetMode="External"/><Relationship Id="rId12" Type="http://schemas.openxmlformats.org/officeDocument/2006/relationships/hyperlink" Target="https://teacher.desmos.com/collection/6615e92ebd0f67c73ed53833?lang=f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9" Type="http://schemas.openxmlformats.org/officeDocument/2006/relationships/hyperlink" Target="https://teacher.desmos.com/collection/6615ded8edf2731fec750ff3?lang=fr" TargetMode="External"/><Relationship Id="rId14" Type="http://schemas.openxmlformats.org/officeDocument/2006/relationships/hyperlink" Target="https://sites.google.com/cscapitale.qc.ca/math-fga-desmos/accueil?authuser=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Relationship Id="rId7" Type="http://schemas.openxmlformats.org/officeDocument/2006/relationships/hyperlink" Target="https://teacher.desmos.com/collection/65f2042c7dc08ae7688f9fba?lang=fr" TargetMode="External"/><Relationship Id="rId8" Type="http://schemas.openxmlformats.org/officeDocument/2006/relationships/hyperlink" Target="https://teacher.desmos.com/collection/6615d7043c15bf60013398a3?lang=f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sites.google.com/cscapitale.qc.ca/math-fga-desmos/accueil?authuser=0" TargetMode="External"/><Relationship Id="rId6" Type="http://schemas.openxmlformats.org/officeDocument/2006/relationships/hyperlink" Target="https://www.facebook.com/groups/pedagoguesdesmos" TargetMode="External"/><Relationship Id="rId7" Type="http://schemas.openxmlformats.org/officeDocument/2006/relationships/hyperlink" Target="https://www.facebook.com/groups/704851039666407" TargetMode="External"/><Relationship Id="rId8" Type="http://schemas.openxmlformats.org/officeDocument/2006/relationships/hyperlink" Target="http://www.lesmathsautrement.ca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4" Type="http://schemas.openxmlformats.org/officeDocument/2006/relationships/hyperlink" Target="https://sites.google.com/csbe.qc.ca/evaluerautrementenmath/types-de-probl%C3%A8mes" TargetMode="External"/><Relationship Id="rId5" Type="http://schemas.openxmlformats.org/officeDocument/2006/relationships/hyperlink" Target="https://sites.google.com/csbe.qc.ca/evaluerautrementenmath/types-de-probl%C3%A8me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campus.recit.qc.ca/course/view.php?id=217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hyperlink" Target="https://www.youtube.com/channel/UC7IcadI_rZFwso9N81PYqFg" TargetMode="External"/><Relationship Id="rId13" Type="http://schemas.openxmlformats.org/officeDocument/2006/relationships/hyperlink" Target="mailto:equipe@recitmst.qc.ca" TargetMode="External"/><Relationship Id="rId12" Type="http://schemas.openxmlformats.org/officeDocument/2006/relationships/hyperlink" Target="http://recitmst.qc.ca/desmos2809202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hyperlink" Target="mailto:daniel.ricard@recit.qc.ca" TargetMode="External"/><Relationship Id="rId9" Type="http://schemas.openxmlformats.org/officeDocument/2006/relationships/hyperlink" Target="https://twitter.com/recitmst" TargetMode="External"/><Relationship Id="rId14" Type="http://schemas.openxmlformats.org/officeDocument/2006/relationships/hyperlink" Target="https://docs.google.com/presentation/d/1wiSbxz9VIvo8ZIhtMWImhZBBebvkSJ3jm3gj-cxozW8/edit?usp=sharing" TargetMode="External"/><Relationship Id="rId5" Type="http://schemas.openxmlformats.org/officeDocument/2006/relationships/hyperlink" Target="mailto:marie-france.surprenant@recit.qc.ca" TargetMode="External"/><Relationship Id="rId6" Type="http://schemas.openxmlformats.org/officeDocument/2006/relationships/hyperlink" Target="mailto:stephanie.rioux@recit.qc.ca" TargetMode="External"/><Relationship Id="rId7" Type="http://schemas.openxmlformats.org/officeDocument/2006/relationships/hyperlink" Target="mailto:equipemst@recit.qc.ca" TargetMode="External"/><Relationship Id="rId8" Type="http://schemas.openxmlformats.org/officeDocument/2006/relationships/hyperlink" Target="https://www.facebook.com/RECITMST2020/" TargetMode="External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questionnaire/view.php?id=23857" TargetMode="External"/><Relationship Id="rId10" Type="http://schemas.openxmlformats.org/officeDocument/2006/relationships/image" Target="../media/image39.png"/><Relationship Id="rId13" Type="http://schemas.openxmlformats.org/officeDocument/2006/relationships/image" Target="../media/image50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524" TargetMode="External"/><Relationship Id="rId5" Type="http://schemas.openxmlformats.org/officeDocument/2006/relationships/image" Target="../media/image43.png"/><Relationship Id="rId6" Type="http://schemas.openxmlformats.org/officeDocument/2006/relationships/image" Target="../media/image40.png"/><Relationship Id="rId7" Type="http://schemas.openxmlformats.org/officeDocument/2006/relationships/hyperlink" Target="https://campus.recit.qc.ca/enrol/index.php?id=263" TargetMode="External"/><Relationship Id="rId8" Type="http://schemas.openxmlformats.org/officeDocument/2006/relationships/hyperlink" Target="https://campus.recit.qc.ca/enrol/index.php?id=524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6.png"/><Relationship Id="rId13" Type="http://schemas.openxmlformats.org/officeDocument/2006/relationships/image" Target="../media/image5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image" Target="../media/image2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52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ducation.gouv.qc.ca/fileadmin/site_web/documents/dpse/adaptation_serv_compl/Referentiel-mathematique.PDF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teacher.desmos.com/" TargetMode="External"/><Relationship Id="rId9" Type="http://schemas.openxmlformats.org/officeDocument/2006/relationships/image" Target="../media/image31.png"/><Relationship Id="rId5" Type="http://schemas.openxmlformats.org/officeDocument/2006/relationships/image" Target="../media/image9.png"/><Relationship Id="rId6" Type="http://schemas.openxmlformats.org/officeDocument/2006/relationships/hyperlink" Target="https://www.desmos.com/" TargetMode="External"/><Relationship Id="rId7" Type="http://schemas.openxmlformats.org/officeDocument/2006/relationships/image" Target="../media/image24.png"/><Relationship Id="rId8" Type="http://schemas.openxmlformats.org/officeDocument/2006/relationships/hyperlink" Target="https://docs.google.com/presentation/d/1GLkDF5956DiIh8hYkfkePSx__QIBQUx_Qwb5q2qi-ZA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tudent.desmos.com/?prepopulateCode=bpunxh" TargetMode="External"/><Relationship Id="rId4" Type="http://schemas.openxmlformats.org/officeDocument/2006/relationships/hyperlink" Target="https://student.desmos.com/?prepopulateCode=bpunxh" TargetMode="External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7" name="Google Shape;8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" y="0"/>
            <a:ext cx="91440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4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2" name="Google Shape;1032;p41"/>
          <p:cNvSpPr txBox="1"/>
          <p:nvPr>
            <p:ph type="title"/>
          </p:nvPr>
        </p:nvSpPr>
        <p:spPr>
          <a:xfrm>
            <a:off x="1105841" y="530725"/>
            <a:ext cx="356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Opérations sur les fractions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3" name="Google Shape;10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3" y="1632896"/>
            <a:ext cx="8123826" cy="346027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42"/>
          <p:cNvSpPr txBox="1"/>
          <p:nvPr>
            <p:ph type="title"/>
          </p:nvPr>
        </p:nvSpPr>
        <p:spPr>
          <a:xfrm>
            <a:off x="1105841" y="530725"/>
            <a:ext cx="3527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Reproduisez ma droite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9" name="Google Shape;1039;p4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040" name="Google Shape;10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13" y="1669300"/>
            <a:ext cx="7623375" cy="32827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Polygraph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6" name="Google Shape;1046;p4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047" name="Google Shape;10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975" y="236278"/>
            <a:ext cx="2260350" cy="1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50" y="1686075"/>
            <a:ext cx="4225249" cy="27146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9" name="Google Shape;104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0149" y="2303819"/>
            <a:ext cx="4268702" cy="2096906"/>
          </a:xfrm>
          <a:prstGeom prst="rect">
            <a:avLst/>
          </a:prstGeom>
          <a:noFill/>
          <a:ln cap="flat" cmpd="sng" w="28575">
            <a:solidFill>
              <a:srgbClr val="3B3B3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4"/>
          <p:cNvSpPr txBox="1"/>
          <p:nvPr>
            <p:ph type="title"/>
          </p:nvPr>
        </p:nvSpPr>
        <p:spPr>
          <a:xfrm>
            <a:off x="1146025" y="530725"/>
            <a:ext cx="3497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Apprendre et évaluer autrement en mathématique</a:t>
            </a:r>
            <a:endParaRPr/>
          </a:p>
        </p:txBody>
      </p:sp>
      <p:sp>
        <p:nvSpPr>
          <p:cNvPr id="1055" name="Google Shape;1055;p4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6" name="Google Shape;10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200" y="1646276"/>
            <a:ext cx="7325601" cy="3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44">
            <a:hlinkClick r:id="rId4"/>
          </p:cNvPr>
          <p:cNvSpPr txBox="1"/>
          <p:nvPr/>
        </p:nvSpPr>
        <p:spPr>
          <a:xfrm>
            <a:off x="6571575" y="4310550"/>
            <a:ext cx="2217300" cy="601500"/>
          </a:xfrm>
          <a:prstGeom prst="rect">
            <a:avLst/>
          </a:prstGeom>
          <a:solidFill>
            <a:srgbClr val="1A2D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Pour visiter le site</a:t>
            </a:r>
            <a:endParaRPr b="1"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058" name="Google Shape;1058;p44"/>
          <p:cNvCxnSpPr/>
          <p:nvPr/>
        </p:nvCxnSpPr>
        <p:spPr>
          <a:xfrm>
            <a:off x="6769050" y="3834800"/>
            <a:ext cx="511800" cy="637500"/>
          </a:xfrm>
          <a:prstGeom prst="straightConnector1">
            <a:avLst/>
          </a:prstGeom>
          <a:noFill/>
          <a:ln cap="flat" cmpd="sng" w="76200">
            <a:solidFill>
              <a:srgbClr val="B11B2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9" name="Google Shape;1059;p44">
            <a:hlinkClick r:id="rId5"/>
          </p:cNvPr>
          <p:cNvSpPr/>
          <p:nvPr/>
        </p:nvSpPr>
        <p:spPr>
          <a:xfrm>
            <a:off x="6593925" y="4310550"/>
            <a:ext cx="2172600" cy="60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4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en 3 temps: les boulettes</a:t>
            </a:r>
            <a:br>
              <a:rPr lang="en"/>
            </a:br>
            <a:endParaRPr/>
          </a:p>
        </p:txBody>
      </p:sp>
      <p:sp>
        <p:nvSpPr>
          <p:cNvPr id="1065" name="Google Shape;1065;p4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6" name="Google Shape;10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423" y="1618798"/>
            <a:ext cx="4458875" cy="34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Activité intégrant Polypad</a:t>
            </a:r>
            <a:endParaRPr/>
          </a:p>
        </p:txBody>
      </p:sp>
      <p:sp>
        <p:nvSpPr>
          <p:cNvPr id="1072" name="Google Shape;1072;p4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3" name="Google Shape;10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840" y="1690778"/>
            <a:ext cx="4757635" cy="32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952" y="314250"/>
            <a:ext cx="1523000" cy="11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7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080" name="Google Shape;1080;p4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1" name="Google Shape;1081;p47"/>
          <p:cNvSpPr txBox="1"/>
          <p:nvPr/>
        </p:nvSpPr>
        <p:spPr>
          <a:xfrm>
            <a:off x="1004075" y="1724425"/>
            <a:ext cx="7686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L’addition et la soustraction de fractions</a:t>
            </a:r>
            <a:endParaRPr b="1" sz="2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Reproduisez ma droite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sur le plan cartésien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sur les nombres décimaux</a:t>
            </a:r>
            <a:endParaRPr sz="2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en 3 temps: les boulettes</a:t>
            </a:r>
            <a:endParaRPr sz="2000">
              <a:solidFill>
                <a:srgbClr val="3B3B3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Pour débuter avec Polypad - Exemples variés</a:t>
            </a:r>
            <a:endParaRPr b="1" sz="2000" u="sng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Ça balance?</a:t>
            </a:r>
            <a:endParaRPr b="1" sz="2000" u="sng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" name="Google Shape;1087;p4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88" name="Google Shape;1088;p48"/>
          <p:cNvSpPr txBox="1"/>
          <p:nvPr>
            <p:ph type="title"/>
          </p:nvPr>
        </p:nvSpPr>
        <p:spPr>
          <a:xfrm>
            <a:off x="2211862" y="2784244"/>
            <a:ext cx="50301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9" name="Google Shape;1089;p48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1090" name="Google Shape;1090;p48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4" name="Google Shape;109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75" y="16245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49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1" name="Google Shape;1101;p4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2" name="Google Shape;1102;p49"/>
          <p:cNvSpPr/>
          <p:nvPr/>
        </p:nvSpPr>
        <p:spPr>
          <a:xfrm>
            <a:off x="4933225" y="3067846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575" y="14300"/>
            <a:ext cx="1136900" cy="11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5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9" name="Google Shape;110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8800" y="109380"/>
            <a:ext cx="3666381" cy="5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50"/>
          <p:cNvSpPr/>
          <p:nvPr/>
        </p:nvSpPr>
        <p:spPr>
          <a:xfrm>
            <a:off x="3748050" y="2469100"/>
            <a:ext cx="16479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Vos collections (Votre espace)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11" name="Google Shape;1111;p50"/>
          <p:cNvSpPr/>
          <p:nvPr/>
        </p:nvSpPr>
        <p:spPr>
          <a:xfrm>
            <a:off x="584625" y="1200700"/>
            <a:ext cx="21729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Activités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(Collections vedettes)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12" name="Google Shape;1112;p50"/>
          <p:cNvSpPr/>
          <p:nvPr/>
        </p:nvSpPr>
        <p:spPr>
          <a:xfrm>
            <a:off x="584625" y="2181192"/>
            <a:ext cx="21729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Activités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</a:t>
            </a: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desmosfr.ca</a:t>
            </a: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13" name="Google Shape;1113;p50"/>
          <p:cNvSpPr/>
          <p:nvPr/>
        </p:nvSpPr>
        <p:spPr>
          <a:xfrm>
            <a:off x="584625" y="3161683"/>
            <a:ext cx="21729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Activités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(Collègues ou Web)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14" name="Google Shape;1114;p50"/>
          <p:cNvCxnSpPr>
            <a:stCxn id="1111" idx="3"/>
            <a:endCxn id="1110" idx="1"/>
          </p:cNvCxnSpPr>
          <p:nvPr/>
        </p:nvCxnSpPr>
        <p:spPr>
          <a:xfrm>
            <a:off x="2757525" y="1485400"/>
            <a:ext cx="990600" cy="126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5" name="Google Shape;1115;p50"/>
          <p:cNvCxnSpPr>
            <a:stCxn id="1112" idx="3"/>
            <a:endCxn id="1110" idx="1"/>
          </p:cNvCxnSpPr>
          <p:nvPr/>
        </p:nvCxnSpPr>
        <p:spPr>
          <a:xfrm>
            <a:off x="2757525" y="2465892"/>
            <a:ext cx="990600" cy="2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6" name="Google Shape;1116;p50"/>
          <p:cNvCxnSpPr>
            <a:stCxn id="1113" idx="3"/>
            <a:endCxn id="1110" idx="1"/>
          </p:cNvCxnSpPr>
          <p:nvPr/>
        </p:nvCxnSpPr>
        <p:spPr>
          <a:xfrm flipH="1" rot="10800000">
            <a:off x="2757525" y="2753683"/>
            <a:ext cx="990600" cy="69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7" name="Google Shape;1117;p50"/>
          <p:cNvSpPr/>
          <p:nvPr/>
        </p:nvSpPr>
        <p:spPr>
          <a:xfrm>
            <a:off x="5690750" y="1376725"/>
            <a:ext cx="13215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Classe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18" name="Google Shape;1118;p50"/>
          <p:cNvCxnSpPr>
            <a:stCxn id="1110" idx="3"/>
            <a:endCxn id="1117" idx="1"/>
          </p:cNvCxnSpPr>
          <p:nvPr/>
        </p:nvCxnSpPr>
        <p:spPr>
          <a:xfrm flipH="1" rot="10800000">
            <a:off x="5395950" y="1661500"/>
            <a:ext cx="294900" cy="109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9" name="Google Shape;1119;p50"/>
          <p:cNvSpPr/>
          <p:nvPr/>
        </p:nvSpPr>
        <p:spPr>
          <a:xfrm>
            <a:off x="7698200" y="1376725"/>
            <a:ext cx="10320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Élèves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20" name="Google Shape;1120;p50"/>
          <p:cNvCxnSpPr>
            <a:stCxn id="1117" idx="3"/>
            <a:endCxn id="1119" idx="1"/>
          </p:cNvCxnSpPr>
          <p:nvPr/>
        </p:nvCxnSpPr>
        <p:spPr>
          <a:xfrm>
            <a:off x="7012250" y="1661425"/>
            <a:ext cx="68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1" name="Google Shape;1121;p50"/>
          <p:cNvSpPr/>
          <p:nvPr/>
        </p:nvSpPr>
        <p:spPr>
          <a:xfrm>
            <a:off x="584625" y="4142175"/>
            <a:ext cx="21729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Activités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(Vos créations)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22" name="Google Shape;1122;p50"/>
          <p:cNvCxnSpPr>
            <a:stCxn id="1121" idx="3"/>
            <a:endCxn id="1110" idx="1"/>
          </p:cNvCxnSpPr>
          <p:nvPr/>
        </p:nvCxnSpPr>
        <p:spPr>
          <a:xfrm flipH="1" rot="10800000">
            <a:off x="2757525" y="2753775"/>
            <a:ext cx="990600" cy="167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3" name="Google Shape;1123;p50"/>
          <p:cNvSpPr/>
          <p:nvPr/>
        </p:nvSpPr>
        <p:spPr>
          <a:xfrm>
            <a:off x="5690850" y="2469100"/>
            <a:ext cx="13215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Classe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24" name="Google Shape;1124;p50"/>
          <p:cNvCxnSpPr>
            <a:stCxn id="1110" idx="3"/>
            <a:endCxn id="1123" idx="1"/>
          </p:cNvCxnSpPr>
          <p:nvPr/>
        </p:nvCxnSpPr>
        <p:spPr>
          <a:xfrm>
            <a:off x="5395950" y="2753800"/>
            <a:ext cx="29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5" name="Google Shape;1125;p50"/>
          <p:cNvSpPr/>
          <p:nvPr/>
        </p:nvSpPr>
        <p:spPr>
          <a:xfrm>
            <a:off x="7698300" y="2469100"/>
            <a:ext cx="10320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Élèves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26" name="Google Shape;1126;p50"/>
          <p:cNvCxnSpPr>
            <a:stCxn id="1123" idx="3"/>
            <a:endCxn id="1125" idx="1"/>
          </p:cNvCxnSpPr>
          <p:nvPr/>
        </p:nvCxnSpPr>
        <p:spPr>
          <a:xfrm>
            <a:off x="7012350" y="2753800"/>
            <a:ext cx="68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7" name="Google Shape;1127;p50"/>
          <p:cNvSpPr/>
          <p:nvPr/>
        </p:nvSpPr>
        <p:spPr>
          <a:xfrm>
            <a:off x="5690850" y="3561475"/>
            <a:ext cx="13215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Classe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28" name="Google Shape;1128;p50"/>
          <p:cNvCxnSpPr>
            <a:stCxn id="1110" idx="3"/>
            <a:endCxn id="1127" idx="1"/>
          </p:cNvCxnSpPr>
          <p:nvPr/>
        </p:nvCxnSpPr>
        <p:spPr>
          <a:xfrm>
            <a:off x="5395950" y="2753800"/>
            <a:ext cx="294900" cy="109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9" name="Google Shape;1129;p50"/>
          <p:cNvSpPr/>
          <p:nvPr/>
        </p:nvSpPr>
        <p:spPr>
          <a:xfrm>
            <a:off x="7698300" y="3561475"/>
            <a:ext cx="1032000" cy="5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Élèves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1130" name="Google Shape;1130;p50"/>
          <p:cNvCxnSpPr>
            <a:stCxn id="1127" idx="3"/>
            <a:endCxn id="1129" idx="1"/>
          </p:cNvCxnSpPr>
          <p:nvPr/>
        </p:nvCxnSpPr>
        <p:spPr>
          <a:xfrm>
            <a:off x="7012350" y="3846175"/>
            <a:ext cx="68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1131" name="Google Shape;113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425" y="66200"/>
            <a:ext cx="1092300" cy="10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3"/>
          <p:cNvSpPr txBox="1"/>
          <p:nvPr>
            <p:ph type="ctrTitle"/>
          </p:nvPr>
        </p:nvSpPr>
        <p:spPr>
          <a:xfrm>
            <a:off x="20225" y="13018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La classe virtuelle de Desmos en mathématique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3" name="Google Shape;903;p33"/>
          <p:cNvSpPr txBox="1"/>
          <p:nvPr/>
        </p:nvSpPr>
        <p:spPr>
          <a:xfrm>
            <a:off x="150675" y="2203075"/>
            <a:ext cx="5903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AQIFGA Atelier 404-504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avril 2024 - 8h45 à 12h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recitmst.qc.ca/desmos1204202</a:t>
            </a:r>
            <a:r>
              <a:rPr b="1" lang="en" sz="22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endParaRPr sz="2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4" name="Google Shape;90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00" y="93614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1275" y="2549825"/>
            <a:ext cx="1631700" cy="16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33"/>
          <p:cNvSpPr txBox="1"/>
          <p:nvPr/>
        </p:nvSpPr>
        <p:spPr>
          <a:xfrm>
            <a:off x="4828175" y="94875"/>
            <a:ext cx="4204800" cy="111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MarriotBonvoy_Conference</a:t>
            </a:r>
            <a:endParaRPr sz="2200">
              <a:solidFill>
                <a:schemeClr val="accen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AFIDCQ2024</a:t>
            </a:r>
            <a:endParaRPr sz="3000">
              <a:solidFill>
                <a:schemeClr val="accen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51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7" name="Google Shape;1137;p5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138" name="Google Shape;113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75" y="1623379"/>
            <a:ext cx="6410247" cy="35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52"/>
          <p:cNvSpPr txBox="1"/>
          <p:nvPr>
            <p:ph type="ctrTitle"/>
          </p:nvPr>
        </p:nvSpPr>
        <p:spPr>
          <a:xfrm>
            <a:off x="221950" y="862000"/>
            <a:ext cx="3079200" cy="30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Wooclap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quoi Desmos se démarque des autres outils questionnaires?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4" name="Google Shape;1144;p5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45" name="Google Shape;1145;p52"/>
          <p:cNvSpPr txBox="1"/>
          <p:nvPr/>
        </p:nvSpPr>
        <p:spPr>
          <a:xfrm>
            <a:off x="5240787" y="4496550"/>
            <a:ext cx="21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de participation</a:t>
            </a:r>
            <a:endParaRPr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6" name="Google Shape;114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7550" y="152400"/>
            <a:ext cx="2528800" cy="25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3350" y="2681200"/>
            <a:ext cx="5390576" cy="1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53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6" name="Google Shape;1156;p5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57" name="Google Shape;1157;p53"/>
          <p:cNvSpPr/>
          <p:nvPr/>
        </p:nvSpPr>
        <p:spPr>
          <a:xfrm>
            <a:off x="1891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58" name="Google Shape;1158;p53"/>
          <p:cNvSpPr/>
          <p:nvPr/>
        </p:nvSpPr>
        <p:spPr>
          <a:xfrm>
            <a:off x="1891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59" name="Google Shape;1159;p53"/>
          <p:cNvSpPr/>
          <p:nvPr/>
        </p:nvSpPr>
        <p:spPr>
          <a:xfrm>
            <a:off x="1891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0" name="Google Shape;1160;p53"/>
          <p:cNvSpPr/>
          <p:nvPr/>
        </p:nvSpPr>
        <p:spPr>
          <a:xfrm>
            <a:off x="641271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1" name="Google Shape;1161;p53"/>
          <p:cNvSpPr/>
          <p:nvPr/>
        </p:nvSpPr>
        <p:spPr>
          <a:xfrm>
            <a:off x="641271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2" name="Google Shape;1162;p53"/>
          <p:cNvSpPr/>
          <p:nvPr/>
        </p:nvSpPr>
        <p:spPr>
          <a:xfrm>
            <a:off x="31109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3" name="Google Shape;1163;p53"/>
          <p:cNvSpPr/>
          <p:nvPr/>
        </p:nvSpPr>
        <p:spPr>
          <a:xfrm>
            <a:off x="31109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4" name="Google Shape;1164;p53"/>
          <p:cNvSpPr/>
          <p:nvPr/>
        </p:nvSpPr>
        <p:spPr>
          <a:xfrm>
            <a:off x="43301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5" name="Google Shape;1165;p53"/>
          <p:cNvSpPr/>
          <p:nvPr/>
        </p:nvSpPr>
        <p:spPr>
          <a:xfrm>
            <a:off x="43301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6" name="Google Shape;1166;p53"/>
          <p:cNvSpPr/>
          <p:nvPr/>
        </p:nvSpPr>
        <p:spPr>
          <a:xfrm>
            <a:off x="56255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7" name="Google Shape;1167;p53"/>
          <p:cNvSpPr/>
          <p:nvPr/>
        </p:nvSpPr>
        <p:spPr>
          <a:xfrm>
            <a:off x="56255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68" name="Google Shape;1168;p53"/>
          <p:cNvSpPr/>
          <p:nvPr/>
        </p:nvSpPr>
        <p:spPr>
          <a:xfrm>
            <a:off x="6844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oogle Shape;117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54"/>
          <p:cNvSpPr txBox="1"/>
          <p:nvPr>
            <p:ph type="title"/>
          </p:nvPr>
        </p:nvSpPr>
        <p:spPr>
          <a:xfrm>
            <a:off x="1146025" y="530725"/>
            <a:ext cx="3494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7" name="Google Shape;1177;p5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78" name="Google Shape;1178;p54"/>
          <p:cNvSpPr/>
          <p:nvPr/>
        </p:nvSpPr>
        <p:spPr>
          <a:xfrm>
            <a:off x="641271" y="28605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79" name="Google Shape;1179;p54"/>
          <p:cNvSpPr/>
          <p:nvPr/>
        </p:nvSpPr>
        <p:spPr>
          <a:xfrm>
            <a:off x="43301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80" name="Google Shape;1180;p54"/>
          <p:cNvSpPr/>
          <p:nvPr/>
        </p:nvSpPr>
        <p:spPr>
          <a:xfrm>
            <a:off x="31109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81" name="Google Shape;1181;p54"/>
          <p:cNvSpPr/>
          <p:nvPr/>
        </p:nvSpPr>
        <p:spPr>
          <a:xfrm>
            <a:off x="6844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82" name="Google Shape;1182;p54"/>
          <p:cNvSpPr/>
          <p:nvPr/>
        </p:nvSpPr>
        <p:spPr>
          <a:xfrm>
            <a:off x="56255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83" name="Google Shape;1183;p54"/>
          <p:cNvSpPr/>
          <p:nvPr/>
        </p:nvSpPr>
        <p:spPr>
          <a:xfrm>
            <a:off x="6844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5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9" name="Google Shape;118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2011777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2029200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5"/>
          <p:cNvSpPr/>
          <p:nvPr/>
        </p:nvSpPr>
        <p:spPr>
          <a:xfrm>
            <a:off x="3579380" y="2120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92" name="Google Shape;1192;p55"/>
          <p:cNvSpPr/>
          <p:nvPr/>
        </p:nvSpPr>
        <p:spPr>
          <a:xfrm>
            <a:off x="7355287" y="206288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5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À vous de jouer!</a:t>
            </a:r>
            <a:endParaRPr/>
          </a:p>
        </p:txBody>
      </p:sp>
      <p:sp>
        <p:nvSpPr>
          <p:cNvPr id="1198" name="Google Shape;1198;p56"/>
          <p:cNvSpPr txBox="1"/>
          <p:nvPr>
            <p:ph idx="1" type="body"/>
          </p:nvPr>
        </p:nvSpPr>
        <p:spPr>
          <a:xfrm>
            <a:off x="918075" y="13813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Visitez les différentes ressources d’activités existantes. </a:t>
            </a:r>
            <a:br>
              <a:rPr lang="en"/>
            </a:br>
            <a:r>
              <a:rPr lang="en"/>
              <a:t>(voir diapo 24-25)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Créez vos propres collections (par sujet, thème, sigle de cours)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Ajoutez vos activités préférées dans vos collections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Tentez l’expérience de </a:t>
            </a:r>
            <a:r>
              <a:rPr b="1" lang="en"/>
              <a:t>Copier et modifier</a:t>
            </a:r>
            <a:r>
              <a:rPr lang="en"/>
              <a:t> une activité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Partagez vos coups de coeur (</a:t>
            </a:r>
            <a:r>
              <a:rPr b="1" lang="en"/>
              <a:t>Partager l’activité</a:t>
            </a:r>
            <a:r>
              <a:rPr lang="en"/>
              <a:t>) dans </a:t>
            </a:r>
            <a:r>
              <a:rPr lang="en" u="sng">
                <a:solidFill>
                  <a:schemeClr val="hlink"/>
                </a:solidFill>
                <a:hlinkClick r:id="rId3"/>
              </a:rPr>
              <a:t>ce document collaboratif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Jumelez-vous avec un collègue, créez une classe, assignez une activité et invitez le collègue à jouer le rôle de l’élève.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5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Collections d’activités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5" name="Google Shape;1205;p5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6" name="Google Shape;1206;p57"/>
          <p:cNvSpPr txBox="1"/>
          <p:nvPr/>
        </p:nvSpPr>
        <p:spPr>
          <a:xfrm>
            <a:off x="5773825" y="1819425"/>
            <a:ext cx="30462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Char char="■"/>
            </a:pPr>
            <a:r>
              <a:rPr b="1" lang="en" sz="19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sz="19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Char char="■"/>
            </a:pPr>
            <a:r>
              <a:rPr b="1" lang="en" sz="19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sz="19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Char char="■"/>
            </a:pPr>
            <a:r>
              <a:rPr b="1" lang="en" sz="19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sz="19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Char char="■"/>
            </a:pPr>
            <a:r>
              <a:rPr b="1" lang="en" sz="19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sz="19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7" name="Google Shape;1207;p57"/>
          <p:cNvSpPr txBox="1"/>
          <p:nvPr/>
        </p:nvSpPr>
        <p:spPr>
          <a:xfrm>
            <a:off x="904450" y="1639650"/>
            <a:ext cx="3101700" cy="30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P101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1101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1102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2101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2102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3051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4151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8" name="Google Shape;1208;p57"/>
          <p:cNvSpPr txBox="1"/>
          <p:nvPr/>
        </p:nvSpPr>
        <p:spPr>
          <a:xfrm>
            <a:off x="2747650" y="1639650"/>
            <a:ext cx="2536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Élaborées à partir du </a:t>
            </a:r>
            <a:r>
              <a:rPr b="1" i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Desmos FGA</a:t>
            </a:r>
            <a:endParaRPr i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8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4" name="Google Shape;1214;p5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5" name="Google Shape;1215;p58"/>
          <p:cNvSpPr/>
          <p:nvPr/>
        </p:nvSpPr>
        <p:spPr>
          <a:xfrm>
            <a:off x="1285325" y="2271275"/>
            <a:ext cx="2192150" cy="545350"/>
          </a:xfrm>
          <a:prstGeom prst="flowChartPunchedTape">
            <a:avLst/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16" name="Google Shape;1216;p58"/>
          <p:cNvSpPr txBox="1"/>
          <p:nvPr>
            <p:ph type="title"/>
          </p:nvPr>
        </p:nvSpPr>
        <p:spPr>
          <a:xfrm>
            <a:off x="1155475" y="1817375"/>
            <a:ext cx="6814500" cy="280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Répertoire FGA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(Projet 15081 - Région de Québec)</a:t>
            </a:r>
            <a:endParaRPr b="0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lesmathsautrement.ca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9"/>
          <p:cNvSpPr txBox="1"/>
          <p:nvPr>
            <p:ph type="title"/>
          </p:nvPr>
        </p:nvSpPr>
        <p:spPr>
          <a:xfrm>
            <a:off x="1146025" y="530725"/>
            <a:ext cx="3497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Apprendre et évaluer autrement en mathématique</a:t>
            </a:r>
            <a:endParaRPr/>
          </a:p>
        </p:txBody>
      </p:sp>
      <p:sp>
        <p:nvSpPr>
          <p:cNvPr id="1222" name="Google Shape;1222;p5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3" name="Google Shape;12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200" y="1646276"/>
            <a:ext cx="7325601" cy="3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59">
            <a:hlinkClick r:id="rId4"/>
          </p:cNvPr>
          <p:cNvSpPr txBox="1"/>
          <p:nvPr/>
        </p:nvSpPr>
        <p:spPr>
          <a:xfrm>
            <a:off x="6571575" y="4310550"/>
            <a:ext cx="2217300" cy="601500"/>
          </a:xfrm>
          <a:prstGeom prst="rect">
            <a:avLst/>
          </a:prstGeom>
          <a:solidFill>
            <a:srgbClr val="1A2D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Pour visiter le site</a:t>
            </a:r>
            <a:endParaRPr b="1"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225" name="Google Shape;1225;p59"/>
          <p:cNvCxnSpPr/>
          <p:nvPr/>
        </p:nvCxnSpPr>
        <p:spPr>
          <a:xfrm>
            <a:off x="6769050" y="3834800"/>
            <a:ext cx="511800" cy="637500"/>
          </a:xfrm>
          <a:prstGeom prst="straightConnector1">
            <a:avLst/>
          </a:prstGeom>
          <a:noFill/>
          <a:ln cap="flat" cmpd="sng" w="76200">
            <a:solidFill>
              <a:srgbClr val="B11B2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6" name="Google Shape;1226;p59">
            <a:hlinkClick r:id="rId5"/>
          </p:cNvPr>
          <p:cNvSpPr/>
          <p:nvPr/>
        </p:nvSpPr>
        <p:spPr>
          <a:xfrm>
            <a:off x="6593925" y="4310550"/>
            <a:ext cx="2172600" cy="60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60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6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3" name="Google Shape;1233;p6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34" name="Google Shape;1234;p60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hlink"/>
                </a:solidFill>
                <a:hlinkClick r:id="rId3"/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sciences et technologies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4"/>
          <p:cNvSpPr txBox="1"/>
          <p:nvPr>
            <p:ph idx="1" type="subTitle"/>
          </p:nvPr>
        </p:nvSpPr>
        <p:spPr>
          <a:xfrm>
            <a:off x="31950" y="1149475"/>
            <a:ext cx="34263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Marie-France Surprenant</a:t>
            </a:r>
            <a:endParaRPr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marie-france.surprenant</a:t>
            </a: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@recit.qc.ca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Ricard</a:t>
            </a:r>
            <a:endParaRPr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daniel.ricard</a:t>
            </a: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@recit.qc.ca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2" name="Google Shape;912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3" name="Google Shape;9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34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5" name="Google Shape;91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6" name="Google Shape;916;p34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917" name="Google Shape;91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61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0" name="Google Shape;12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61"/>
          <p:cNvSpPr txBox="1"/>
          <p:nvPr/>
        </p:nvSpPr>
        <p:spPr>
          <a:xfrm>
            <a:off x="4175500" y="1746650"/>
            <a:ext cx="4375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daniel.ricard@recit.qc.ca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marie-france.surprenant@recit.qc.ca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stephanie.rioux@recit.qc.ca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equipemst@recit.qc.ca</a:t>
            </a:r>
            <a:r>
              <a:rPr b="1"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2" name="Google Shape;1242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6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4" name="Google Shape;1244;p61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recitmst.qc.ca/desmos28092023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3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4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2"/>
          <p:cNvSpPr txBox="1"/>
          <p:nvPr>
            <p:ph type="title"/>
          </p:nvPr>
        </p:nvSpPr>
        <p:spPr>
          <a:xfrm>
            <a:off x="729000" y="294050"/>
            <a:ext cx="7686000" cy="7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AUTOFORMATION - 2 ÉTAPES</a:t>
            </a:r>
            <a:endParaRPr sz="3700"/>
          </a:p>
        </p:txBody>
      </p:sp>
      <p:sp>
        <p:nvSpPr>
          <p:cNvPr id="1250" name="Google Shape;1250;p62"/>
          <p:cNvSpPr txBox="1"/>
          <p:nvPr>
            <p:ph idx="1" type="body"/>
          </p:nvPr>
        </p:nvSpPr>
        <p:spPr>
          <a:xfrm>
            <a:off x="1180425" y="1616875"/>
            <a:ext cx="29730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Création d’un compte gratuit ou se connecter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</a:rPr>
              <a:t>Si nouveau compte → Valider courriel</a:t>
            </a:r>
            <a:endParaRPr sz="1400">
              <a:solidFill>
                <a:srgbClr val="FFFF00"/>
              </a:solidFill>
            </a:endParaRPr>
          </a:p>
        </p:txBody>
      </p:sp>
      <p:sp>
        <p:nvSpPr>
          <p:cNvPr id="1251" name="Google Shape;1251;p62"/>
          <p:cNvSpPr txBox="1"/>
          <p:nvPr>
            <p:ph idx="2" type="body"/>
          </p:nvPr>
        </p:nvSpPr>
        <p:spPr>
          <a:xfrm>
            <a:off x="5187527" y="1616875"/>
            <a:ext cx="2775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Inscription à l’autoformation</a:t>
            </a:r>
            <a:endParaRPr/>
          </a:p>
        </p:txBody>
      </p:sp>
      <p:sp>
        <p:nvSpPr>
          <p:cNvPr id="1252" name="Google Shape;1252;p62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3" name="Google Shape;1253;p62">
            <a:hlinkClick r:id="rId3"/>
          </p:cNvPr>
          <p:cNvSpPr/>
          <p:nvPr/>
        </p:nvSpPr>
        <p:spPr>
          <a:xfrm>
            <a:off x="1606240" y="2882040"/>
            <a:ext cx="1981500" cy="735900"/>
          </a:xfrm>
          <a:prstGeom prst="roundRect">
            <a:avLst>
              <a:gd fmla="val 16667" name="adj"/>
            </a:avLst>
          </a:prstGeom>
          <a:solidFill>
            <a:srgbClr val="CED5D8"/>
          </a:solidFill>
          <a:ln cap="flat" cmpd="sng" w="9525">
            <a:solidFill>
              <a:srgbClr val="5F6C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4" name="Google Shape;1254;p6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6764" y="2940615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3355222" y="3347237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62"/>
          <p:cNvSpPr/>
          <p:nvPr/>
        </p:nvSpPr>
        <p:spPr>
          <a:xfrm>
            <a:off x="3756563" y="349599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57" name="Google Shape;1257;p62">
            <a:hlinkClick r:id="rId7"/>
          </p:cNvPr>
          <p:cNvSpPr/>
          <p:nvPr/>
        </p:nvSpPr>
        <p:spPr>
          <a:xfrm>
            <a:off x="5624355" y="2882040"/>
            <a:ext cx="1981500" cy="735900"/>
          </a:xfrm>
          <a:prstGeom prst="roundRect">
            <a:avLst>
              <a:gd fmla="val 16667" name="adj"/>
            </a:avLst>
          </a:prstGeom>
          <a:solidFill>
            <a:srgbClr val="CED5D8"/>
          </a:solidFill>
          <a:ln cap="flat" cmpd="sng" w="9525">
            <a:solidFill>
              <a:srgbClr val="5F6C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Tableurs en mathématique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8" name="Google Shape;125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7373413" y="3347237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62"/>
          <p:cNvSpPr/>
          <p:nvPr/>
        </p:nvSpPr>
        <p:spPr>
          <a:xfrm>
            <a:off x="7752131" y="349599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260" name="Google Shape;1260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p62"/>
          <p:cNvSpPr txBox="1"/>
          <p:nvPr/>
        </p:nvSpPr>
        <p:spPr>
          <a:xfrm>
            <a:off x="5266150" y="3675150"/>
            <a:ext cx="19815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sz="290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62" name="Google Shape;1262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63575" y="1673799"/>
            <a:ext cx="1885575" cy="18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44946" y="1606837"/>
            <a:ext cx="2023908" cy="201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62"/>
          <p:cNvSpPr txBox="1"/>
          <p:nvPr/>
        </p:nvSpPr>
        <p:spPr>
          <a:xfrm>
            <a:off x="2245025" y="635175"/>
            <a:ext cx="5025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8A96AB"/>
                </a:solidFill>
              </a:rPr>
              <a:t>Vendredi – Bloc 400U500</a:t>
            </a:r>
            <a:endParaRPr b="1" sz="2900">
              <a:solidFill>
                <a:srgbClr val="8A96A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63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63"/>
          <p:cNvSpPr txBox="1"/>
          <p:nvPr>
            <p:ph idx="1" type="body"/>
          </p:nvPr>
        </p:nvSpPr>
        <p:spPr>
          <a:xfrm>
            <a:off x="739675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63"/>
          <p:cNvSpPr txBox="1"/>
          <p:nvPr>
            <p:ph idx="2" type="body"/>
          </p:nvPr>
        </p:nvSpPr>
        <p:spPr>
          <a:xfrm>
            <a:off x="3344038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63"/>
          <p:cNvSpPr txBox="1"/>
          <p:nvPr>
            <p:ph idx="3" type="body"/>
          </p:nvPr>
        </p:nvSpPr>
        <p:spPr>
          <a:xfrm>
            <a:off x="5948402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63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4" name="Google Shape;12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Google Shape;1279;p6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6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81" name="Google Shape;1281;p6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82" name="Google Shape;1282;p6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83" name="Google Shape;1283;p6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4" name="Google Shape;1284;p6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5" name="Google Shape;1285;p6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86" name="Google Shape;1286;p6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7" name="Google Shape;1287;p6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8" name="Google Shape;1288;p6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89" name="Google Shape;1289;p6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0" name="Google Shape;1290;p6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91" name="Google Shape;1291;p6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92" name="Google Shape;1292;p6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3" name="Google Shape;1293;p6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5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6" name="Google Shape;926;p35"/>
          <p:cNvSpPr txBox="1"/>
          <p:nvPr>
            <p:ph idx="4294967295" type="body"/>
          </p:nvPr>
        </p:nvSpPr>
        <p:spPr>
          <a:xfrm>
            <a:off x="1149750" y="1683825"/>
            <a:ext cx="6431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7" name="Google Shape;927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933" name="Google Shape;933;p36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934" name="Google Shape;934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5" name="Google Shape;935;p36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936" name="Google Shape;93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7" name="Google Shape;937;p36"/>
          <p:cNvGrpSpPr/>
          <p:nvPr/>
        </p:nvGrpSpPr>
        <p:grpSpPr>
          <a:xfrm>
            <a:off x="6352100" y="2176400"/>
            <a:ext cx="2644150" cy="1411724"/>
            <a:chOff x="6352100" y="2176400"/>
            <a:chExt cx="2644150" cy="1411724"/>
          </a:xfrm>
        </p:grpSpPr>
        <p:pic>
          <p:nvPicPr>
            <p:cNvPr id="938" name="Google Shape;938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9" name="Google Shape;939;p36"/>
            <p:cNvSpPr txBox="1"/>
            <p:nvPr/>
          </p:nvSpPr>
          <p:spPr>
            <a:xfrm>
              <a:off x="7635450" y="2645550"/>
              <a:ext cx="1360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300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940" name="Google Shape;940;p36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941" name="Google Shape;941;p36"/>
          <p:cNvGrpSpPr/>
          <p:nvPr/>
        </p:nvGrpSpPr>
        <p:grpSpPr>
          <a:xfrm>
            <a:off x="6111425" y="1201225"/>
            <a:ext cx="3032575" cy="1525150"/>
            <a:chOff x="6111425" y="1201225"/>
            <a:chExt cx="3032575" cy="1525150"/>
          </a:xfrm>
        </p:grpSpPr>
        <p:pic>
          <p:nvPicPr>
            <p:cNvPr id="942" name="Google Shape;942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11425" y="1257539"/>
              <a:ext cx="1360801" cy="14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3" name="Google Shape;943;p36"/>
            <p:cNvSpPr txBox="1"/>
            <p:nvPr/>
          </p:nvSpPr>
          <p:spPr>
            <a:xfrm>
              <a:off x="7228200" y="120122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C94F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Culture informationnelle</a:t>
              </a:r>
              <a:endParaRPr sz="1300">
                <a:solidFill>
                  <a:srgbClr val="C94F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944" name="Google Shape;944;p36"/>
          <p:cNvSpPr/>
          <p:nvPr/>
        </p:nvSpPr>
        <p:spPr>
          <a:xfrm>
            <a:off x="2720975" y="285625"/>
            <a:ext cx="20967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945" name="Google Shape;945;p36"/>
          <p:cNvGrpSpPr/>
          <p:nvPr/>
        </p:nvGrpSpPr>
        <p:grpSpPr>
          <a:xfrm>
            <a:off x="4195625" y="336600"/>
            <a:ext cx="1915800" cy="1839801"/>
            <a:chOff x="4195625" y="336600"/>
            <a:chExt cx="1915800" cy="1839801"/>
          </a:xfrm>
        </p:grpSpPr>
        <p:pic>
          <p:nvPicPr>
            <p:cNvPr id="946" name="Google Shape;946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7" name="Google Shape;947;p36"/>
            <p:cNvSpPr txBox="1"/>
            <p:nvPr/>
          </p:nvSpPr>
          <p:spPr>
            <a:xfrm>
              <a:off x="4195625" y="336600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300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948" name="Google Shape;948;p36"/>
          <p:cNvGrpSpPr/>
          <p:nvPr/>
        </p:nvGrpSpPr>
        <p:grpSpPr>
          <a:xfrm>
            <a:off x="3245550" y="1176700"/>
            <a:ext cx="1937376" cy="1468844"/>
            <a:chOff x="3245550" y="1176700"/>
            <a:chExt cx="1937376" cy="1468844"/>
          </a:xfrm>
        </p:grpSpPr>
        <p:pic>
          <p:nvPicPr>
            <p:cNvPr id="949" name="Google Shape;949;p3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22125" y="1176700"/>
              <a:ext cx="1360801" cy="1468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0" name="Google Shape;950;p36"/>
            <p:cNvSpPr txBox="1"/>
            <p:nvPr/>
          </p:nvSpPr>
          <p:spPr>
            <a:xfrm>
              <a:off x="3245550" y="1233075"/>
              <a:ext cx="1253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9A1F6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Pensée critique</a:t>
              </a:r>
              <a:endParaRPr sz="1300">
                <a:solidFill>
                  <a:srgbClr val="9A1F6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951" name="Google Shape;951;p36"/>
          <p:cNvGrpSpPr/>
          <p:nvPr/>
        </p:nvGrpSpPr>
        <p:grpSpPr>
          <a:xfrm>
            <a:off x="2568575" y="2859175"/>
            <a:ext cx="2635151" cy="1519002"/>
            <a:chOff x="2568575" y="2859175"/>
            <a:chExt cx="2635151" cy="1519002"/>
          </a:xfrm>
        </p:grpSpPr>
        <p:pic>
          <p:nvPicPr>
            <p:cNvPr id="952" name="Google Shape;952;p3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796425" y="2859175"/>
              <a:ext cx="1407301" cy="1519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3" name="Google Shape;953;p36"/>
            <p:cNvSpPr txBox="1"/>
            <p:nvPr/>
          </p:nvSpPr>
          <p:spPr>
            <a:xfrm>
              <a:off x="2568575" y="3793175"/>
              <a:ext cx="1454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633E7F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Développement de la personne</a:t>
              </a:r>
              <a:endParaRPr sz="1300">
                <a:solidFill>
                  <a:srgbClr val="633E7F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954" name="Google Shape;954;p36"/>
          <p:cNvGrpSpPr/>
          <p:nvPr/>
        </p:nvGrpSpPr>
        <p:grpSpPr>
          <a:xfrm>
            <a:off x="3633975" y="3450558"/>
            <a:ext cx="2096674" cy="1638742"/>
            <a:chOff x="3633975" y="3450558"/>
            <a:chExt cx="2096674" cy="1638742"/>
          </a:xfrm>
        </p:grpSpPr>
        <p:pic>
          <p:nvPicPr>
            <p:cNvPr id="955" name="Google Shape;955;p3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99250" y="3450558"/>
              <a:ext cx="1231399" cy="1329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6" name="Google Shape;956;p36"/>
            <p:cNvSpPr txBox="1"/>
            <p:nvPr/>
          </p:nvSpPr>
          <p:spPr>
            <a:xfrm>
              <a:off x="3633975" y="4504300"/>
              <a:ext cx="173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Inclusion et 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besoins diversifiés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957" name="Google Shape;957;p36"/>
          <p:cNvGrpSpPr/>
          <p:nvPr/>
        </p:nvGrpSpPr>
        <p:grpSpPr>
          <a:xfrm>
            <a:off x="2464425" y="2063100"/>
            <a:ext cx="2459124" cy="1329176"/>
            <a:chOff x="2464425" y="2063100"/>
            <a:chExt cx="2459124" cy="1329176"/>
          </a:xfrm>
        </p:grpSpPr>
        <p:pic>
          <p:nvPicPr>
            <p:cNvPr id="958" name="Google Shape;958;p3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9" name="Google Shape;959;p36"/>
            <p:cNvSpPr txBox="1"/>
            <p:nvPr/>
          </p:nvSpPr>
          <p:spPr>
            <a:xfrm>
              <a:off x="2464425" y="2367900"/>
              <a:ext cx="1253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960" name="Google Shape;960;p36"/>
          <p:cNvGrpSpPr/>
          <p:nvPr/>
        </p:nvGrpSpPr>
        <p:grpSpPr>
          <a:xfrm>
            <a:off x="6111425" y="2923425"/>
            <a:ext cx="2570875" cy="1538323"/>
            <a:chOff x="6111425" y="2923425"/>
            <a:chExt cx="2570875" cy="1538323"/>
          </a:xfrm>
        </p:grpSpPr>
        <p:pic>
          <p:nvPicPr>
            <p:cNvPr id="961" name="Google Shape;961;p3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2" name="Google Shape;962;p36"/>
            <p:cNvSpPr txBox="1"/>
            <p:nvPr/>
          </p:nvSpPr>
          <p:spPr>
            <a:xfrm>
              <a:off x="7228200" y="3880863"/>
              <a:ext cx="1454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300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963" name="Google Shape;963;p36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964" name="Google Shape;964;p36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965" name="Google Shape;965;p3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66" name="Google Shape;966;p36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7" name="Google Shape;967;p36"/>
            <p:cNvCxnSpPr>
              <a:stCxn id="964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68" name="Google Shape;968;p36"/>
          <p:cNvGrpSpPr/>
          <p:nvPr/>
        </p:nvGrpSpPr>
        <p:grpSpPr>
          <a:xfrm>
            <a:off x="2697425" y="730500"/>
            <a:ext cx="3283799" cy="2411949"/>
            <a:chOff x="2697425" y="730500"/>
            <a:chExt cx="3283799" cy="2411949"/>
          </a:xfrm>
        </p:grpSpPr>
        <p:cxnSp>
          <p:nvCxnSpPr>
            <p:cNvPr id="969" name="Google Shape;969;p36"/>
            <p:cNvCxnSpPr/>
            <p:nvPr/>
          </p:nvCxnSpPr>
          <p:spPr>
            <a:xfrm rot="10800000">
              <a:off x="4403225" y="922950"/>
              <a:ext cx="1063500" cy="1587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0" name="Google Shape;970;p36"/>
            <p:cNvCxnSpPr/>
            <p:nvPr/>
          </p:nvCxnSpPr>
          <p:spPr>
            <a:xfrm rot="10800000">
              <a:off x="4126925" y="922950"/>
              <a:ext cx="276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971" name="Google Shape;971;p3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316850" y="2478075"/>
              <a:ext cx="664374" cy="664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2" name="Google Shape;972;p36"/>
            <p:cNvSpPr txBox="1"/>
            <p:nvPr/>
          </p:nvSpPr>
          <p:spPr>
            <a:xfrm>
              <a:off x="2697425" y="730500"/>
              <a:ext cx="1429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A3DA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Citoyen éthique</a:t>
              </a:r>
              <a:endParaRPr sz="1300">
                <a:solidFill>
                  <a:srgbClr val="00A3DA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973" name="Google Shape;973;p36"/>
          <p:cNvSpPr txBox="1"/>
          <p:nvPr>
            <p:ph type="title"/>
          </p:nvPr>
        </p:nvSpPr>
        <p:spPr>
          <a:xfrm>
            <a:off x="217475" y="530725"/>
            <a:ext cx="2677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cadre de référence de la compétence numérique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7"/>
          <p:cNvSpPr/>
          <p:nvPr/>
        </p:nvSpPr>
        <p:spPr>
          <a:xfrm>
            <a:off x="2485850" y="10900"/>
            <a:ext cx="66582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9" name="Google Shape;979;p3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980" name="Google Shape;980;p37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981" name="Google Shape;98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2" name="Google Shape;982;p37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983" name="Google Shape;98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37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985" name="Google Shape;985;p37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986" name="Google Shape;986;p37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987" name="Google Shape;987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8" name="Google Shape;988;p37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9" name="Google Shape;989;p37"/>
            <p:cNvCxnSpPr>
              <a:stCxn id="986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90" name="Google Shape;990;p37"/>
          <p:cNvGrpSpPr/>
          <p:nvPr/>
        </p:nvGrpSpPr>
        <p:grpSpPr>
          <a:xfrm>
            <a:off x="2464425" y="2063100"/>
            <a:ext cx="2459124" cy="1329176"/>
            <a:chOff x="2464425" y="2063100"/>
            <a:chExt cx="2459124" cy="1329176"/>
          </a:xfrm>
        </p:grpSpPr>
        <p:pic>
          <p:nvPicPr>
            <p:cNvPr id="991" name="Google Shape;99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p37"/>
            <p:cNvSpPr txBox="1"/>
            <p:nvPr/>
          </p:nvSpPr>
          <p:spPr>
            <a:xfrm>
              <a:off x="2464425" y="2367900"/>
              <a:ext cx="1253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993" name="Google Shape;993;p37"/>
          <p:cNvSpPr/>
          <p:nvPr/>
        </p:nvSpPr>
        <p:spPr>
          <a:xfrm>
            <a:off x="2720975" y="285625"/>
            <a:ext cx="20967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994" name="Google Shape;994;p37"/>
          <p:cNvSpPr txBox="1"/>
          <p:nvPr>
            <p:ph type="title"/>
          </p:nvPr>
        </p:nvSpPr>
        <p:spPr>
          <a:xfrm>
            <a:off x="217475" y="530725"/>
            <a:ext cx="2677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cadre de référence de la compétence numérique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Référentiel d’intervention en mathématique</a:t>
            </a:r>
            <a:endParaRPr/>
          </a:p>
        </p:txBody>
      </p:sp>
      <p:sp>
        <p:nvSpPr>
          <p:cNvPr id="1000" name="Google Shape;1000;p38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Deux fondements: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Donner du sens à mathématique en s’appuyant sur la compréhension des concepts et des processus mathématiques.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Recourir à la résolution de problèmes selon différentes intentions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3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2" name="Google Shape;1002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8258">
            <a:off x="7108428" y="211158"/>
            <a:ext cx="1799948" cy="220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9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008" name="Google Shape;1008;p3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9" name="Google Shape;1009;p39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39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11" name="Google Shape;1011;p39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12" name="Google Shape;1012;p39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3" name="Google Shape;1013;p39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014" name="Google Shape;10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39"/>
          <p:cNvSpPr txBox="1"/>
          <p:nvPr/>
        </p:nvSpPr>
        <p:spPr>
          <a:xfrm>
            <a:off x="430300" y="1744775"/>
            <a:ext cx="6077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et géométrie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6" name="Google Shape;101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1275" y="1359000"/>
            <a:ext cx="14287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3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96998" y="2039923"/>
            <a:ext cx="716401" cy="7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40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3" name="Google Shape;1023;p4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24" name="Google Shape;1024;p40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5" name="Google Shape;1025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838" y="1645675"/>
            <a:ext cx="6410325" cy="2724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6" name="Google Shape;1026;p40"/>
          <p:cNvSpPr txBox="1"/>
          <p:nvPr/>
        </p:nvSpPr>
        <p:spPr>
          <a:xfrm>
            <a:off x="4828175" y="94875"/>
            <a:ext cx="4204800" cy="111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MarriotBonvoy_Conference</a:t>
            </a:r>
            <a:endParaRPr sz="2200">
              <a:solidFill>
                <a:schemeClr val="accen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AFIDCQ2024</a:t>
            </a:r>
            <a:endParaRPr sz="3000">
              <a:solidFill>
                <a:schemeClr val="accen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aliard template">
  <a:themeElements>
    <a:clrScheme name="Custom 347">
      <a:dk1>
        <a:srgbClr val="34373D"/>
      </a:dk1>
      <a:lt1>
        <a:srgbClr val="FFFFFF"/>
      </a:lt1>
      <a:dk2>
        <a:srgbClr val="CDD2DB"/>
      </a:dk2>
      <a:lt2>
        <a:srgbClr val="6A7486"/>
      </a:lt2>
      <a:accent1>
        <a:srgbClr val="465573"/>
      </a:accent1>
      <a:accent2>
        <a:srgbClr val="6E86B6"/>
      </a:accent2>
      <a:accent3>
        <a:srgbClr val="ACBFE6"/>
      </a:accent3>
      <a:accent4>
        <a:srgbClr val="91C05E"/>
      </a:accent4>
      <a:accent5>
        <a:srgbClr val="ACCC88"/>
      </a:accent5>
      <a:accent6>
        <a:srgbClr val="E2F8C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