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Sniglet"/>
      <p:regular r:id="rId20"/>
    </p:embeddedFont>
    <p:embeddedFont>
      <p:font typeface="Dosis"/>
      <p:regular r:id="rId21"/>
      <p:bold r:id="rId22"/>
    </p:embeddedFont>
    <p:embeddedFont>
      <p:font typeface="Ubuntu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Vig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niglet-regular.fntdata"/><Relationship Id="rId22" Type="http://schemas.openxmlformats.org/officeDocument/2006/relationships/font" Target="fonts/Dosis-bold.fntdata"/><Relationship Id="rId21" Type="http://schemas.openxmlformats.org/officeDocument/2006/relationships/font" Target="fonts/Dosis-regular.fntdata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Viga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ooclap.com/XHYSDY" TargetMode="External"/><Relationship Id="rId3" Type="http://schemas.openxmlformats.org/officeDocument/2006/relationships/hyperlink" Target="http://www.wooclap.com/XHYSDY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join/xwshhb?lang=fr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dfcf197b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1dfcf197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96fffd7d2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96fffd7d2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96fffd7d2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f96fffd7d2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76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www.wooclap.com/</a:t>
            </a:r>
            <a:r>
              <a:rPr b="1"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XHYSDY</a:t>
            </a:r>
            <a:endParaRPr b="1" sz="185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f96fffd7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f96fffd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https://student.desmos.com/join/xwshhb?lang=fr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U75fERPhP15YMNp0HL2B8S9z7o2gDwGd8-xO5nijB8Y/edit?usp=sharing" TargetMode="External"/><Relationship Id="rId10" Type="http://schemas.openxmlformats.org/officeDocument/2006/relationships/hyperlink" Target="https://scratch.mit.edu/projects/358281224/editor/" TargetMode="External"/><Relationship Id="rId13" Type="http://schemas.openxmlformats.org/officeDocument/2006/relationships/hyperlink" Target="https://scratch.mit.edu/projects/357318983/editor/" TargetMode="External"/><Relationship Id="rId12" Type="http://schemas.openxmlformats.org/officeDocument/2006/relationships/hyperlink" Target="https://scratch.mit.edu/projects/141976799/editor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youtu.be/9fahJ9rpkKA" TargetMode="External"/><Relationship Id="rId15" Type="http://schemas.openxmlformats.org/officeDocument/2006/relationships/hyperlink" Target="https://scratch.mit.edu/projects/130842168/editor" TargetMode="External"/><Relationship Id="rId14" Type="http://schemas.openxmlformats.org/officeDocument/2006/relationships/hyperlink" Target="https://youtu.be/glaQrf8ZuD4" TargetMode="External"/><Relationship Id="rId5" Type="http://schemas.openxmlformats.org/officeDocument/2006/relationships/hyperlink" Target="https://scratch.mit.edu/projects/176985648/editor" TargetMode="External"/><Relationship Id="rId6" Type="http://schemas.openxmlformats.org/officeDocument/2006/relationships/hyperlink" Target="https://youtu.be/YbovlKuATtc" TargetMode="External"/><Relationship Id="rId7" Type="http://schemas.openxmlformats.org/officeDocument/2006/relationships/hyperlink" Target="https://scratch.mit.edu/projects/357316433/editor/" TargetMode="External"/><Relationship Id="rId8" Type="http://schemas.openxmlformats.org/officeDocument/2006/relationships/hyperlink" Target="https://scratch.mit.edu/projects/357319972/edito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YbkjlY8VJiI" TargetMode="External"/><Relationship Id="rId4" Type="http://schemas.openxmlformats.org/officeDocument/2006/relationships/hyperlink" Target="https://scratch.mit.edu/projects/635151032/editor/" TargetMode="External"/><Relationship Id="rId5" Type="http://schemas.openxmlformats.org/officeDocument/2006/relationships/hyperlink" Target="https://scratch.mit.edu/projects/357316433/editor/" TargetMode="External"/><Relationship Id="rId6" Type="http://schemas.openxmlformats.org/officeDocument/2006/relationships/hyperlink" Target="https://campus.recit.qc.ca/course/view.php?id=298" TargetMode="External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-generalisation-de-calculs" TargetMode="External"/><Relationship Id="rId10" Type="http://schemas.openxmlformats.org/officeDocument/2006/relationships/hyperlink" Target="https://recitmst.qc.ca/Scratch-dessin-geometrique" TargetMode="External"/><Relationship Id="rId12" Type="http://schemas.openxmlformats.org/officeDocument/2006/relationships/hyperlink" Target="https://recitmst.qc.ca/Scratch-generalisation-de-calcul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math%c3%a9matique-science-et-technologie/scratchpremierspas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hyperlink" Target="https://monurl.ca/scratch18032022" TargetMode="External"/><Relationship Id="rId6" Type="http://schemas.openxmlformats.org/officeDocument/2006/relationships/hyperlink" Target="https://monurl.ca/scratch18032022" TargetMode="External"/><Relationship Id="rId7" Type="http://schemas.openxmlformats.org/officeDocument/2006/relationships/hyperlink" Target="http://www.recit.qc.ca" TargetMode="External"/><Relationship Id="rId8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3334767/editor/" TargetMode="External"/><Relationship Id="rId10" Type="http://schemas.openxmlformats.org/officeDocument/2006/relationships/hyperlink" Target="https://scratch.mit.edu/projects/277691668/editor" TargetMode="External"/><Relationship Id="rId13" Type="http://schemas.openxmlformats.org/officeDocument/2006/relationships/hyperlink" Target="https://youtu.be/IS_-V0bICeM" TargetMode="External"/><Relationship Id="rId12" Type="http://schemas.openxmlformats.org/officeDocument/2006/relationships/hyperlink" Target="https://youtu.be/Ln05pjPuFx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youtu.be/J68ZVy2Gfik" TargetMode="External"/><Relationship Id="rId15" Type="http://schemas.openxmlformats.org/officeDocument/2006/relationships/image" Target="../media/image8.png"/><Relationship Id="rId14" Type="http://schemas.openxmlformats.org/officeDocument/2006/relationships/hyperlink" Target="https://youtu.be/RsSjMk3V5uA" TargetMode="External"/><Relationship Id="rId5" Type="http://schemas.openxmlformats.org/officeDocument/2006/relationships/hyperlink" Target="https://scratch.mit.edu/projects/357316433/editor/" TargetMode="External"/><Relationship Id="rId6" Type="http://schemas.openxmlformats.org/officeDocument/2006/relationships/hyperlink" Target="https://youtu.be/Ju9WvQgktzM" TargetMode="External"/><Relationship Id="rId7" Type="http://schemas.openxmlformats.org/officeDocument/2006/relationships/hyperlink" Target="https://scratch.mit.edu/projects/154511043/editor" TargetMode="External"/><Relationship Id="rId8" Type="http://schemas.openxmlformats.org/officeDocument/2006/relationships/hyperlink" Target="https://scratch.mit.edu/projects/277691507/edito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/>
          <p:nvPr>
            <p:ph type="ctrTitle"/>
          </p:nvPr>
        </p:nvSpPr>
        <p:spPr>
          <a:xfrm>
            <a:off x="565900" y="596199"/>
            <a:ext cx="6215100" cy="20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Viga"/>
                <a:ea typeface="Viga"/>
                <a:cs typeface="Viga"/>
                <a:sym typeface="Viga"/>
              </a:rPr>
              <a:t>Initiation à Scratch</a:t>
            </a:r>
            <a:endParaRPr sz="4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CSSE - 18 mars 2022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26" name="Google Shape;52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550" y="912425"/>
            <a:ext cx="1626950" cy="16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21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1" name="Google Shape;601;p21"/>
          <p:cNvSpPr txBox="1"/>
          <p:nvPr/>
        </p:nvSpPr>
        <p:spPr>
          <a:xfrm>
            <a:off x="999550" y="924075"/>
            <a:ext cx="7142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Structure générale d’un programme </a:t>
            </a:r>
            <a:endParaRPr b="1"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2" name="Google Shape;6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22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généralisation d’un calcul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2"/>
          <p:cNvSpPr txBox="1"/>
          <p:nvPr/>
        </p:nvSpPr>
        <p:spPr>
          <a:xfrm>
            <a:off x="1155275" y="944325"/>
            <a:ext cx="71427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de facturation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5" name="Google Shape;615;p23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MRU avec Scratch et EV3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703225" y="922650"/>
            <a:ext cx="71427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de programmation</a:t>
            </a:r>
            <a:endParaRPr sz="2000">
              <a:solidFill>
                <a:srgbClr val="0069BF"/>
              </a:solidFill>
              <a:uFill>
                <a:noFill/>
              </a:uFill>
              <a:latin typeface="Ubuntu"/>
              <a:ea typeface="Ubuntu"/>
              <a:cs typeface="Ubuntu"/>
              <a:sym typeface="Ubuntu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Ce sera bientôt déposé dans l’autoformation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Représentation et analyse de données en science et technologie</a:t>
            </a: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7" name="Google Shape;61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1825" y="2764300"/>
            <a:ext cx="4609889" cy="23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2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aller plus loin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4" name="Google Shape;624;p24"/>
          <p:cNvSpPr txBox="1"/>
          <p:nvPr/>
        </p:nvSpPr>
        <p:spPr>
          <a:xfrm>
            <a:off x="1155275" y="944325"/>
            <a:ext cx="7142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3E8"/>
              </a:buClr>
              <a:buSzPts val="2000"/>
              <a:buFont typeface="Ubuntu"/>
              <a:buChar char="●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/>
          <p:nvPr/>
        </p:nvSpPr>
        <p:spPr>
          <a:xfrm>
            <a:off x="321475" y="1205500"/>
            <a:ext cx="6730800" cy="502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1" name="Google Shape;631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2" name="Google Shape;632;p25"/>
          <p:cNvSpPr txBox="1"/>
          <p:nvPr>
            <p:ph idx="1" type="body"/>
          </p:nvPr>
        </p:nvSpPr>
        <p:spPr>
          <a:xfrm>
            <a:off x="321475" y="1264075"/>
            <a:ext cx="77253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sz="17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Plus loin avec Scratch en mathématique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Leçons de programmation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17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Webinaire sur le dessin géométrique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Char char="■"/>
            </a:pP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Webinaire </a:t>
            </a:r>
            <a:r>
              <a:rPr lang="en" sz="17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sur la généralisation de calculs</a:t>
            </a: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	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6"/>
          <p:cNvSpPr txBox="1"/>
          <p:nvPr>
            <p:ph idx="4294967295" type="ctrTitle"/>
          </p:nvPr>
        </p:nvSpPr>
        <p:spPr>
          <a:xfrm>
            <a:off x="508725" y="1598975"/>
            <a:ext cx="47706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8" name="Google Shape;6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26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■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40" name="Google Shape;640;p26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26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2" name="Google Shape;64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79275" y="1281287"/>
            <a:ext cx="3276724" cy="13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3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3" name="Google Shape;533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3"/>
          <p:cNvSpPr txBox="1"/>
          <p:nvPr/>
        </p:nvSpPr>
        <p:spPr>
          <a:xfrm>
            <a:off x="2194650" y="3922725"/>
            <a:ext cx="52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monurl.ca/scratch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18022022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3">
            <a:hlinkClick r:id="rId7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7" name="Google Shape;53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3" name="Google Shape;543;p14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Scratch?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Programmer une animation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Idées et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La programmation informatique avec Scratch, je me situe… 😺💻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0" name="Google Shape;550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1" name="Google Shape;5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50" y="1656149"/>
            <a:ext cx="7911474" cy="20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faire de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informatique en classe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4294967295" type="body"/>
          </p:nvPr>
        </p:nvSpPr>
        <p:spPr>
          <a:xfrm>
            <a:off x="681425" y="1060350"/>
            <a:ext cx="8186700" cy="3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motivation, faire autrement, créativité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algèbre, probabilités, statistiques, maths financières, préparation à la robotique pédagogique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algorithmique, résolution de problème</a:t>
            </a:r>
            <a:endParaRPr sz="18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■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Document du MEQ «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L’usage pédagogique de la programmation informatique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301725" y="986800"/>
            <a:ext cx="65820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21625" y="986800"/>
            <a:ext cx="4019175" cy="2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8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dessin géométrique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1" name="Google Shape;5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068869"/>
            <a:ext cx="3503750" cy="2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25" y="1020700"/>
            <a:ext cx="3189625" cy="2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0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9"/>
          <p:cNvSpPr txBox="1"/>
          <p:nvPr>
            <p:ph idx="4294967295" type="subTitle"/>
          </p:nvPr>
        </p:nvSpPr>
        <p:spPr>
          <a:xfrm>
            <a:off x="598600" y="202000"/>
            <a:ext cx="818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vec variables, incrémentation et opérateurs mathématiques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19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19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1887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9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"/>
          <p:cNvSpPr txBox="1"/>
          <p:nvPr>
            <p:ph idx="1" type="subTitle"/>
          </p:nvPr>
        </p:nvSpPr>
        <p:spPr>
          <a:xfrm>
            <a:off x="1691699" y="27235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Idée pour piloter une activité Scratch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2" name="Google Shape;592;p20"/>
          <p:cNvSpPr txBox="1"/>
          <p:nvPr/>
        </p:nvSpPr>
        <p:spPr>
          <a:xfrm>
            <a:off x="5336750" y="1204575"/>
            <a:ext cx="3146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93" name="Google Shape;5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725" y="1765375"/>
            <a:ext cx="1974949" cy="1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25" y="1495625"/>
            <a:ext cx="4213000" cy="16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