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Roboto Slab"/>
      <p:regular r:id="rId35"/>
      <p:bold r:id="rId36"/>
    </p:embeddedFont>
    <p:embeddedFont>
      <p:font typeface="Ubuntu"/>
      <p:regular r:id="rId37"/>
      <p:bold r:id="rId38"/>
      <p:italic r:id="rId39"/>
      <p:boldItalic r:id="rId40"/>
    </p:embeddedFont>
    <p:embeddedFont>
      <p:font typeface="Sniglet"/>
      <p:regular r:id="rId41"/>
    </p:embeddedFont>
    <p:embeddedFont>
      <p:font typeface="Dosis"/>
      <p:regular r:id="rId42"/>
      <p:bold r:id="rId43"/>
    </p:embeddedFont>
    <p:embeddedFont>
      <p:font typeface="Nixie One"/>
      <p:regular r:id="rId44"/>
    </p:embeddedFont>
    <p:embeddedFont>
      <p:font typeface="Montserrat"/>
      <p:regular r:id="rId45"/>
      <p:bold r:id="rId46"/>
      <p:italic r:id="rId47"/>
      <p:boldItalic r:id="rId48"/>
    </p:embeddedFont>
    <p:embeddedFont>
      <p:font typeface="Viga"/>
      <p:regular r:id="rId49"/>
    </p:embeddedFont>
    <p:embeddedFont>
      <p:font typeface="Century Gothic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boldItalic.fntdata"/><Relationship Id="rId42" Type="http://schemas.openxmlformats.org/officeDocument/2006/relationships/font" Target="fonts/Dosis-regular.fntdata"/><Relationship Id="rId41" Type="http://schemas.openxmlformats.org/officeDocument/2006/relationships/font" Target="fonts/Sniglet-regular.fntdata"/><Relationship Id="rId44" Type="http://schemas.openxmlformats.org/officeDocument/2006/relationships/font" Target="fonts/NixieOne-regular.fntdata"/><Relationship Id="rId43" Type="http://schemas.openxmlformats.org/officeDocument/2006/relationships/font" Target="fonts/Dosis-bold.fntdata"/><Relationship Id="rId46" Type="http://schemas.openxmlformats.org/officeDocument/2006/relationships/font" Target="fonts/Montserrat-bold.fntdata"/><Relationship Id="rId45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Montserrat-boldItalic.fntdata"/><Relationship Id="rId47" Type="http://schemas.openxmlformats.org/officeDocument/2006/relationships/font" Target="fonts/Montserrat-italic.fntdata"/><Relationship Id="rId49" Type="http://schemas.openxmlformats.org/officeDocument/2006/relationships/font" Target="fonts/Viga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font" Target="fonts/RobotoSlab-regular.fntdata"/><Relationship Id="rId34" Type="http://schemas.openxmlformats.org/officeDocument/2006/relationships/slide" Target="slides/slide30.xml"/><Relationship Id="rId37" Type="http://schemas.openxmlformats.org/officeDocument/2006/relationships/font" Target="fonts/Ubuntu-regular.fntdata"/><Relationship Id="rId36" Type="http://schemas.openxmlformats.org/officeDocument/2006/relationships/font" Target="fonts/RobotoSlab-bold.fntdata"/><Relationship Id="rId39" Type="http://schemas.openxmlformats.org/officeDocument/2006/relationships/font" Target="fonts/Ubuntu-italic.fntdata"/><Relationship Id="rId38" Type="http://schemas.openxmlformats.org/officeDocument/2006/relationships/font" Target="fonts/Ubuntu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CenturyGothic-bold.fntdata"/><Relationship Id="rId50" Type="http://schemas.openxmlformats.org/officeDocument/2006/relationships/font" Target="fonts/CenturyGothic-regular.fntdata"/><Relationship Id="rId53" Type="http://schemas.openxmlformats.org/officeDocument/2006/relationships/font" Target="fonts/CenturyGothic-boldItalic.fntdata"/><Relationship Id="rId52" Type="http://schemas.openxmlformats.org/officeDocument/2006/relationships/font" Target="fonts/CenturyGothic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knxqqpkclw?fbclid=IwAR0BCbKhhO3SX9OoFGtb2N99ZTfkXCyNGHnRYh4n2il-g76liXMiqrfrnVY" TargetMode="External"/><Relationship Id="rId3" Type="http://schemas.openxmlformats.org/officeDocument/2006/relationships/hyperlink" Target="https://www.desmos.com/calculator/vhe7t01apo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file/d/14w5Vd1Qv14_YsFNfqk1on7_4AqztoZkj/view?usp=sharing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L23R0CGsE-sLqJ1ckXjrBK3MmOMAfaIGuyVcXDQ3jUg/edit?usp=sharing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nbuaiiwpyq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9557ed5300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9557ed5300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97a3ef89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97a3ef89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9eb92c000_57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a9eb92c000_57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Fichier de départ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https://www.desmos.com/calculator/knxqqpkclw?fbclid=IwAR0BCbKhhO3SX9OoFGtb2N99ZTfkXCyNGHnRYh4n2il-g76liXMiqrfrnVY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Corrigé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https://www.desmos.com/calculator/vhe7t01apo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97a3ef8977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97a3ef8977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Exemple 1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https://drive.google.com/file/d/14w5Vd1Qv14_YsFNfqk1on7_4AqztoZkj/view?usp=sharing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9eb92c000_57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a9eb92c000_57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Défis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https://docs.google.com/document/d/1L23R0CGsE-sLqJ1ckXjrBK3MmOMAfaIGuyVcXDQ3jUg/edit?usp=sharing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97d52f0286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97d52f02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97d52f0286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97d52f028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94e7b560d5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94e7b560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7926f51db_0_2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97926f51db_0_2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956dafb0e5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956dafb0e5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956dafb0e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956dafb0e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557ed5300_0_1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9557ed5300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9557ed5300_0_4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9557ed5300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9557ed5300_0_44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9557ed5300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9557ed5300_0_4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9557ed5300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9557ed5300_0_4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9557ed5300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9557ed5300_0_4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9557ed5300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964f372143_1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964f372143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98a914ca47_0_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98a914ca4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9557ed5300_0_47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9557ed5300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956dafb0e5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956dafb0e5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2956dafb0e5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956dafb0e5_0_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956dafb0e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557ed5300_0_16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9557ed5300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956dafb0e5_0_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956dafb0e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557ed5300_0_16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9557ed5300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en"/>
              <a:t>Calculatrice graphique seulement pour les maths/sciences, surtout au secondaire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en"/>
              <a:t>Classe virtuelle pour toutes les disciplines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9eb92c000_5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9eb92c000_5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le sapin : https://www.desmos.com/calculator/e13c43a9pv?fbclid=IwAR3mbDIMykE0tJL58QjVjGUKCQjvGHjrAilcd2kIzi4UEg4EE1KZIZHqKas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9557ed5300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9557ed5300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le sapin : https://www.desmos.com/calculator/e13c43a9pv?fbclid=IwAR3mbDIMykE0tJL58QjVjGUKCQjvGHjrAilcd2kIzi4UEg4EE1KZIZHqKas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9eb92c000_5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9eb92c000_5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avec l’arc-en-ciel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https://www.desmos.com/calculator/nbuaiiwpyq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9eb92c000_57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9eb92c000_57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9eb92c000_57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a9eb92c000_57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chemeClr val="accen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 txBox="1"/>
          <p:nvPr>
            <p:ph type="ctrTitle"/>
          </p:nvPr>
        </p:nvSpPr>
        <p:spPr>
          <a:xfrm>
            <a:off x="685800" y="2601425"/>
            <a:ext cx="5810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tyle A">
  <p:cSld name="BLANK_1_1">
    <p:bg>
      <p:bgPr>
        <a:solidFill>
          <a:schemeClr val="accent4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91" name="Google Shape;91;p11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1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1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tyle B">
  <p:cSld name="BLANK_1_1_1">
    <p:bg>
      <p:bgPr>
        <a:solidFill>
          <a:schemeClr val="accen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/>
        </p:nvSpPr>
        <p:spPr>
          <a:xfrm>
            <a:off x="0" y="4294550"/>
            <a:ext cx="9144000" cy="24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98" name="Google Shape;98;p1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3" name="Google Shape;103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4" name="Google Shape;10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_2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 1">
  <p:cSld name="BLANK_1_3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4113600" y="3983050"/>
            <a:ext cx="45057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8" name="Google Shape;18;p3"/>
          <p:cNvSpPr/>
          <p:nvPr/>
        </p:nvSpPr>
        <p:spPr>
          <a:xfrm>
            <a:off x="0" y="4288499"/>
            <a:ext cx="34743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34743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500626"/>
            <a:ext cx="3474300" cy="38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0" y="4493604"/>
            <a:ext cx="34743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4584075"/>
            <a:ext cx="34743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solidFill>
          <a:schemeClr val="accent4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3398538" y="1599538"/>
            <a:ext cx="2346925" cy="19444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0E3142">
                    <a:alpha val="2682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26" name="Google Shape;26;p4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1556175" y="2300275"/>
            <a:ext cx="6031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rtl="0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 sz="2000">
                <a:solidFill>
                  <a:schemeClr val="lt1"/>
                </a:solidFill>
              </a:defRPr>
            </a:lvl1pPr>
            <a:lvl2pPr indent="-355600" lvl="1" marL="914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▫"/>
              <a:defRPr sz="2000">
                <a:solidFill>
                  <a:schemeClr val="lt1"/>
                </a:solidFill>
              </a:defRPr>
            </a:lvl2pPr>
            <a:lvl3pPr indent="-355600" lvl="2" marL="1371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3pPr>
            <a:lvl4pPr indent="-355600" lvl="3" marL="1828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4pPr>
            <a:lvl5pPr indent="-355600" lvl="4" marL="22860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5pPr>
            <a:lvl6pPr indent="-355600" lvl="5" marL="2743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6pPr>
            <a:lvl7pPr indent="-355600" lvl="6" marL="3200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7pPr>
            <a:lvl8pPr indent="-355600" lvl="7" marL="3657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8pPr>
            <a:lvl9pPr indent="-355600" lvl="8" marL="4114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Google Shape;39;p5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879125" y="1744500"/>
            <a:ext cx="7544400" cy="32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Char char="■"/>
              <a:defRPr sz="17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Char char="❏"/>
              <a:defRPr sz="28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Char char="❏"/>
              <a:defRPr sz="2800"/>
            </a:lvl3pPr>
            <a:lvl4pPr indent="-4064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Char char="❏"/>
              <a:defRPr sz="2800"/>
            </a:lvl4pPr>
            <a:lvl5pPr indent="-406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Char char="❏"/>
              <a:defRPr sz="2800"/>
            </a:lvl5pPr>
            <a:lvl6pPr indent="-406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Char char="❏"/>
              <a:defRPr sz="2800"/>
            </a:lvl6pPr>
            <a:lvl7pPr indent="-406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Char char="❏"/>
              <a:defRPr sz="2800"/>
            </a:lvl7pPr>
            <a:lvl8pPr indent="-406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Char char="❏"/>
              <a:defRPr sz="2800"/>
            </a:lvl8pPr>
            <a:lvl9pPr indent="-4064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Char char="❏"/>
              <a:defRPr sz="2800"/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" name="Google Shape;49;p6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" type="body"/>
          </p:nvPr>
        </p:nvSpPr>
        <p:spPr>
          <a:xfrm>
            <a:off x="1146025" y="1767275"/>
            <a:ext cx="3660300" cy="31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1" name="Google Shape;51;p6"/>
          <p:cNvSpPr txBox="1"/>
          <p:nvPr>
            <p:ph idx="2" type="body"/>
          </p:nvPr>
        </p:nvSpPr>
        <p:spPr>
          <a:xfrm>
            <a:off x="5026623" y="1767275"/>
            <a:ext cx="3660300" cy="31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2" name="Google Shape;52;p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" name="Google Shape;59;p7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" name="Google Shape;60;p7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1" type="body"/>
          </p:nvPr>
        </p:nvSpPr>
        <p:spPr>
          <a:xfrm>
            <a:off x="1146025" y="1773300"/>
            <a:ext cx="24099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2" type="body"/>
          </p:nvPr>
        </p:nvSpPr>
        <p:spPr>
          <a:xfrm>
            <a:off x="3679388" y="1773300"/>
            <a:ext cx="24099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3" type="body"/>
          </p:nvPr>
        </p:nvSpPr>
        <p:spPr>
          <a:xfrm>
            <a:off x="6212750" y="1773300"/>
            <a:ext cx="24099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67" name="Google Shape;67;p8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8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" name="Google Shape;71;p8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8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3" name="Google Shape;73;p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76" name="Google Shape;76;p9"/>
          <p:cNvSpPr/>
          <p:nvPr/>
        </p:nvSpPr>
        <p:spPr>
          <a:xfrm>
            <a:off x="0" y="500625"/>
            <a:ext cx="2472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9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9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</a:lstStyle>
          <a:p/>
        </p:txBody>
      </p:sp>
      <p:sp>
        <p:nvSpPr>
          <p:cNvPr id="81" name="Google Shape;81;p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84" name="Google Shape;84;p10"/>
          <p:cNvSpPr/>
          <p:nvPr/>
        </p:nvSpPr>
        <p:spPr>
          <a:xfrm>
            <a:off x="0" y="500625"/>
            <a:ext cx="2472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0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0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0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recitmst.qc.ca/desmos10112023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hyperlink" Target="https://www.desmos.com/calculator/knxqqpkclw?fbclid=IwAR0BCbKhhO3SX9OoFGtb2N99ZTfkXCyNGHnRYh4n2il-g76liXMiqrfrnVY" TargetMode="External"/><Relationship Id="rId5" Type="http://schemas.openxmlformats.org/officeDocument/2006/relationships/hyperlink" Target="https://www.desmos.com/calculator/vhe7t01apo" TargetMode="External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document/d/1Q3WXLzPPsGDhaXbvVF3TY4uF2XW8GzKF/edit?usp=sharing&amp;ouid=108428635096887974093&amp;rtpof=true&amp;sd=true" TargetMode="External"/><Relationship Id="rId10" Type="http://schemas.openxmlformats.org/officeDocument/2006/relationships/hyperlink" Target="https://drive.google.com/file/d/1WStVysbFtvE4QACxpiK1qrjibqNVl2ow/view?usp=sharing" TargetMode="External"/><Relationship Id="rId13" Type="http://schemas.openxmlformats.org/officeDocument/2006/relationships/hyperlink" Target="https://docs.google.com/document/d/13f03SPzbf2mQkP0_f3-nOcFf1eFrcZzx/edit?usp=sharing&amp;ouid=108428635096887974093&amp;rtpof=true&amp;sd=true" TargetMode="External"/><Relationship Id="rId12" Type="http://schemas.openxmlformats.org/officeDocument/2006/relationships/hyperlink" Target="https://drive.google.com/file/d/1v8spqbaA9vTiB3Th6rqZOrkBzzlcCSop/view?usp=sharin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rive.google.com/file/d/14w5Vd1Qv14_YsFNfqk1on7_4AqztoZkj/view?usp=sharing" TargetMode="External"/><Relationship Id="rId4" Type="http://schemas.openxmlformats.org/officeDocument/2006/relationships/hyperlink" Target="https://drive.google.com/file/d/1Fm7yLjL5gNlskqTJfjQ-Z4xaznP4ZNLq/view?usp=sharing" TargetMode="External"/><Relationship Id="rId9" Type="http://schemas.openxmlformats.org/officeDocument/2006/relationships/image" Target="../media/image14.png"/><Relationship Id="rId15" Type="http://schemas.openxmlformats.org/officeDocument/2006/relationships/hyperlink" Target="https://teacher.desmos.com/collection/5fdb9c7135b57236b36ebc9d?lang=fr" TargetMode="External"/><Relationship Id="rId14" Type="http://schemas.openxmlformats.org/officeDocument/2006/relationships/hyperlink" Target="https://docs.google.com/presentation/d/1OyEssDE3xAPxC0r997IliHqZjxH8W9L64uzt-y6NLyw/edit?usp=sharing" TargetMode="External"/><Relationship Id="rId5" Type="http://schemas.openxmlformats.org/officeDocument/2006/relationships/hyperlink" Target="https://drive.google.com/file/d/1FcawzSOQVtsNtVB-pOhOadFvl7XujvK6/view?usp=sharing" TargetMode="External"/><Relationship Id="rId6" Type="http://schemas.openxmlformats.org/officeDocument/2006/relationships/hyperlink" Target="https://drive.google.com/file/d/1H1IndYSYoTwM_EVGEhEnwpQQB8Oj_TA9/view?usp=sharing" TargetMode="External"/><Relationship Id="rId7" Type="http://schemas.openxmlformats.org/officeDocument/2006/relationships/hyperlink" Target="https://drive.google.com/file/d/1CKket5qeqje037tJD2irLbk1tDci19uF/view?usp=sharing" TargetMode="External"/><Relationship Id="rId8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desmos.com" TargetMode="External"/><Relationship Id="rId4" Type="http://schemas.openxmlformats.org/officeDocument/2006/relationships/hyperlink" Target="https://www.desmos.com/calculator/gyeja1esz0" TargetMode="External"/><Relationship Id="rId5" Type="http://schemas.openxmlformats.org/officeDocument/2006/relationships/image" Target="../media/image20.png"/><Relationship Id="rId6" Type="http://schemas.openxmlformats.org/officeDocument/2006/relationships/hyperlink" Target="https://docs.google.com/document/d/1L23R0CGsE-sLqJ1ckXjrBK3MmOMAfaIGuyVcXDQ3jUg/edit?usp=sharing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campus.recit.qc.ca/math%c3%a9matique-science-et-technologie/desmos101" TargetMode="External"/><Relationship Id="rId4" Type="http://schemas.openxmlformats.org/officeDocument/2006/relationships/hyperlink" Target="https://www.youtube.com/playlist?list=PLbE85KlaADWl9w9d71xFo8AME6LZUfAjR" TargetMode="External"/><Relationship Id="rId5" Type="http://schemas.openxmlformats.org/officeDocument/2006/relationships/hyperlink" Target="https://recitmst.qc.ca/Desmos-les-bases-de-la-calculatrice-graphique" TargetMode="External"/><Relationship Id="rId6" Type="http://schemas.openxmlformats.org/officeDocument/2006/relationships/hyperlink" Target="https://teacher.desmos.com/collection/5fdb9c7135b57236b36ebc9d?lang=fr" TargetMode="External"/><Relationship Id="rId7" Type="http://schemas.openxmlformats.org/officeDocument/2006/relationships/hyperlink" Target="https://www.desmos.com/art?lang=fr" TargetMode="External"/><Relationship Id="rId8" Type="http://schemas.openxmlformats.org/officeDocument/2006/relationships/hyperlink" Target="https://view.genial.ly/5f6b3ba79e22dc0d83e40fcc/horizontal-infographic-lists-dynamiser-lenseignement-apprentissage-des-mathematiques-avec-desmos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hyperlink" Target="http://www.recit.qc.ca" TargetMode="External"/><Relationship Id="rId5" Type="http://schemas.openxmlformats.org/officeDocument/2006/relationships/hyperlink" Target="https://recitmst.qc.ca/" TargetMode="External"/><Relationship Id="rId6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desmos.com/test-mode?lang=fr" TargetMode="External"/><Relationship Id="rId4" Type="http://schemas.openxmlformats.org/officeDocument/2006/relationships/hyperlink" Target="https://www.desmos.com/test-mode?lang=fr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rive.google.com/file/d/11y5UasOqi1s6Fvt2O0tr8Se4WEptfqvv/view?usp=drive_link" TargetMode="External"/><Relationship Id="rId4" Type="http://schemas.openxmlformats.org/officeDocument/2006/relationships/hyperlink" Target="https://drive.google.com/file/d/11xlhxk_KM52qP34iBTvqm2KGTIEGhFmZ/view?usp=drive_link" TargetMode="External"/><Relationship Id="rId5" Type="http://schemas.openxmlformats.org/officeDocument/2006/relationships/hyperlink" Target="https://www.education.gouv.qc.ca/fileadmin/site_web/documents/dpse/evaluation/DI_Math_4e_sec.pdf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hyperlink" Target="https://www.desmos.com/assessment-pdfs/Quebec_Desmos_Calculator.pdf?lang=fr" TargetMode="External"/><Relationship Id="rId5" Type="http://schemas.openxmlformats.org/officeDocument/2006/relationships/hyperlink" Target="https://www.desmos.com/assessment-pdfs/Quebec_Desmos_Calculator.pdf?lang=fr" TargetMode="External"/><Relationship Id="rId6" Type="http://schemas.openxmlformats.org/officeDocument/2006/relationships/image" Target="../media/image26.png"/><Relationship Id="rId7" Type="http://schemas.openxmlformats.org/officeDocument/2006/relationships/hyperlink" Target="https://www.desmos.com/calculator/b6bu4zrwud" TargetMode="External"/><Relationship Id="rId8" Type="http://schemas.openxmlformats.org/officeDocument/2006/relationships/hyperlink" Target="https://www.desmos.com/calculator/v41ayvcxtk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apps.apple.com/us/developer/desmos/id653517543" TargetMode="External"/><Relationship Id="rId4" Type="http://schemas.openxmlformats.org/officeDocument/2006/relationships/image" Target="../media/image26.png"/><Relationship Id="rId5" Type="http://schemas.openxmlformats.org/officeDocument/2006/relationships/hyperlink" Target="https://www.desmos.com/test-mode?lang=fr#iOS" TargetMode="External"/><Relationship Id="rId6" Type="http://schemas.openxmlformats.org/officeDocument/2006/relationships/hyperlink" Target="https://www.desmos.com/test-mode?lang=fr#iOS" TargetMode="External"/><Relationship Id="rId7" Type="http://schemas.openxmlformats.org/officeDocument/2006/relationships/image" Target="../media/image6.png"/><Relationship Id="rId8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support.google.com/android/answer/9455138?hl=fr&amp;sjid=1998938489595454618-NA#pin_older_android" TargetMode="External"/><Relationship Id="rId4" Type="http://schemas.openxmlformats.org/officeDocument/2006/relationships/hyperlink" Target="https://play.google.com/store/apps/developer?id=Desmos+Inc" TargetMode="External"/><Relationship Id="rId5" Type="http://schemas.openxmlformats.org/officeDocument/2006/relationships/hyperlink" Target="https://play.google.com/store/apps/developer?id=Desmos+Inc" TargetMode="External"/><Relationship Id="rId6" Type="http://schemas.openxmlformats.org/officeDocument/2006/relationships/image" Target="../media/image26.png"/><Relationship Id="rId7" Type="http://schemas.openxmlformats.org/officeDocument/2006/relationships/hyperlink" Target="https://www.desmos.com/test-mode?lang=fr#android" TargetMode="External"/><Relationship Id="rId8" Type="http://schemas.openxmlformats.org/officeDocument/2006/relationships/hyperlink" Target="https://www.desmos.com/test-mode?lang=fr#android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desmos.com" TargetMode="External"/><Relationship Id="rId4" Type="http://schemas.openxmlformats.org/officeDocument/2006/relationships/hyperlink" Target="https://youtu.be/rauUIsYPIUg" TargetMode="External"/><Relationship Id="rId5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desmos.com" TargetMode="External"/><Relationship Id="rId4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hyperlink" Target="https://campus.recit.qc.ca/mod/page/view.php?id=21676" TargetMode="External"/><Relationship Id="rId10" Type="http://schemas.openxmlformats.org/officeDocument/2006/relationships/hyperlink" Target="https://campus.recit.qc.ca/mod/page/view.php?id=16668" TargetMode="External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campus.recit.qc.ca/login/index.php" TargetMode="External"/><Relationship Id="rId4" Type="http://schemas.openxmlformats.org/officeDocument/2006/relationships/hyperlink" Target="https://campus.recit.qc.ca/login/index.php" TargetMode="External"/><Relationship Id="rId9" Type="http://schemas.openxmlformats.org/officeDocument/2006/relationships/hyperlink" Target="https://campus.recit.qc.ca/enrol/index.php?id=217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26.png"/><Relationship Id="rId7" Type="http://schemas.openxmlformats.org/officeDocument/2006/relationships/image" Target="../media/image37.png"/><Relationship Id="rId8" Type="http://schemas.openxmlformats.org/officeDocument/2006/relationships/hyperlink" Target="https://campus.recit.qc.ca/enrol/index.php?id=263" TargetMode="External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hyperlink" Target="mailto:equipe@recitmst.qc.ca" TargetMode="External"/><Relationship Id="rId10" Type="http://schemas.openxmlformats.org/officeDocument/2006/relationships/hyperlink" Target="http://recitmst.qc.ca/desmos28092023" TargetMode="External"/><Relationship Id="rId12" Type="http://schemas.openxmlformats.org/officeDocument/2006/relationships/hyperlink" Target="https://docs.google.com/presentation/d/1wiSbxz9VIvo8ZIhtMWImhZBBebvkSJ3jm3gj-cxozW8/edit?usp=shar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hyperlink" Target="mailto:stephanie.rioux@recit.qc.ca" TargetMode="External"/><Relationship Id="rId9" Type="http://schemas.openxmlformats.org/officeDocument/2006/relationships/image" Target="../media/image31.png"/><Relationship Id="rId5" Type="http://schemas.openxmlformats.org/officeDocument/2006/relationships/hyperlink" Target="mailto:equipemst@recit.qc.ca" TargetMode="External"/><Relationship Id="rId6" Type="http://schemas.openxmlformats.org/officeDocument/2006/relationships/hyperlink" Target="https://www.facebook.com/RECITMST2020/" TargetMode="External"/><Relationship Id="rId7" Type="http://schemas.openxmlformats.org/officeDocument/2006/relationships/hyperlink" Target="https://twitter.com/recitmst" TargetMode="External"/><Relationship Id="rId8" Type="http://schemas.openxmlformats.org/officeDocument/2006/relationships/hyperlink" Target="https://www.youtube.com/channel/UC7IcadI_rZFwso9N81PYqF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slidescarnival.com/?utm_source=template" TargetMode="External"/><Relationship Id="rId4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esmos.com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hyperlink" Target="https://www.desmos.com/calculator/e13c43a9pv?fbclid=IwAR3mbDIMykE0tJL58QjVjGUKCQjvGHjrAilcd2kIzi4UEg4EE1KZIZHqKas" TargetMode="External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desmos.com/calculator/nbuaiiwpyq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>
            <p:ph type="ctrTitle"/>
          </p:nvPr>
        </p:nvSpPr>
        <p:spPr>
          <a:xfrm>
            <a:off x="20225" y="1378000"/>
            <a:ext cx="8669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entury Gothic"/>
                <a:ea typeface="Century Gothic"/>
                <a:cs typeface="Century Gothic"/>
                <a:sym typeface="Century Gothic"/>
              </a:rPr>
              <a:t>La calculatrice graphique de Desmos </a:t>
            </a:r>
            <a:endParaRPr sz="3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entury Gothic"/>
                <a:ea typeface="Century Gothic"/>
                <a:cs typeface="Century Gothic"/>
                <a:sym typeface="Century Gothic"/>
              </a:rPr>
              <a:t>&amp; Desmos Mode Examen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150675" y="2660275"/>
            <a:ext cx="5903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novembre</a:t>
            </a:r>
            <a:r>
              <a:rPr lang="en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2023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8h30 à 11h30 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CSS des Draveurs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recitmst.qc.ca/desmos10112023</a:t>
            </a:r>
            <a:endParaRPr sz="230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825" y="-114672"/>
            <a:ext cx="1088825" cy="17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3950" y="2787400"/>
            <a:ext cx="1460925" cy="14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4775" y="110937"/>
            <a:ext cx="2768400" cy="492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/>
          <p:nvPr/>
        </p:nvSpPr>
        <p:spPr>
          <a:xfrm>
            <a:off x="4525727" y="4210625"/>
            <a:ext cx="25194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Réalisations d’élèves partagées sur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‘’Les maths autrement’’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2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25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" name="Google Shape;20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525" y="1635450"/>
            <a:ext cx="1930534" cy="343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5200" y="1635270"/>
            <a:ext cx="1930526" cy="3432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575" y="1684437"/>
            <a:ext cx="7485146" cy="292033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4852921" y="1027700"/>
            <a:ext cx="35721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Les propriétés des fonctions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757613" y="4656100"/>
            <a:ext cx="73413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Fichier de départ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et </a:t>
            </a:r>
            <a:r>
              <a:rPr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Corrigé</a:t>
            </a:r>
            <a:endParaRPr sz="18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2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19" name="Google Shape;219;p26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/>
          <p:nvPr/>
        </p:nvSpPr>
        <p:spPr>
          <a:xfrm>
            <a:off x="5416950" y="457200"/>
            <a:ext cx="28125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Projets de dessins avec Desmos</a:t>
            </a:r>
            <a:endParaRPr b="1"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(partagés sur ‘’Les maths autrement’’)</a:t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</a:t>
            </a:r>
            <a:r>
              <a:rPr lang="en" sz="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b="1" lang="en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endParaRPr sz="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399350" y="1648200"/>
            <a:ext cx="996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1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2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3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4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5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86300" y="1756425"/>
            <a:ext cx="2791175" cy="28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85306" y="1869055"/>
            <a:ext cx="3128169" cy="249429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27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1531425" y="1648200"/>
            <a:ext cx="11121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6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7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8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9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10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27"/>
          <p:cNvSpPr txBox="1"/>
          <p:nvPr/>
        </p:nvSpPr>
        <p:spPr>
          <a:xfrm>
            <a:off x="399350" y="3849625"/>
            <a:ext cx="2356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Collection Tâches créatives</a:t>
            </a: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avec Teacher Desmos</a:t>
            </a:r>
            <a:endParaRPr b="1"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8"/>
          <p:cNvSpPr txBox="1"/>
          <p:nvPr/>
        </p:nvSpPr>
        <p:spPr>
          <a:xfrm>
            <a:off x="529325" y="1848675"/>
            <a:ext cx="4977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Aller à </a:t>
            </a:r>
            <a:r>
              <a:rPr lang="en" sz="20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www.desmos.com</a:t>
            </a:r>
            <a:endParaRPr sz="20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Se connecter ou créer un compte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Cliquer sur </a:t>
            </a:r>
            <a:r>
              <a:rPr b="1" lang="en" sz="2000">
                <a:latin typeface="Century Gothic"/>
                <a:ea typeface="Century Gothic"/>
                <a:cs typeface="Century Gothic"/>
                <a:sym typeface="Century Gothic"/>
              </a:rPr>
              <a:t>Outils maths</a:t>
            </a:r>
            <a:endParaRPr b="1"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Cliquer sur </a:t>
            </a:r>
            <a:r>
              <a:rPr b="1" lang="en" sz="2000">
                <a:latin typeface="Century Gothic"/>
                <a:ea typeface="Century Gothic"/>
                <a:cs typeface="Century Gothic"/>
                <a:sym typeface="Century Gothic"/>
              </a:rPr>
              <a:t>Calculatrice graphique</a:t>
            </a:r>
            <a:endParaRPr b="1"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Cliquer sur </a:t>
            </a:r>
            <a:r>
              <a:rPr lang="en" sz="20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 lien</a:t>
            </a:r>
            <a:endParaRPr sz="19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2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38" name="Google Shape;238;p28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Exploration de l’outil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9" name="Google Shape;23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0425" y="586875"/>
            <a:ext cx="2261500" cy="34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529325" y="4249575"/>
            <a:ext cx="82326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DÉFIS: pour améliorer vos compétences avec la calculatrice Desmos</a:t>
            </a:r>
            <a:endParaRPr>
              <a:solidFill>
                <a:schemeClr val="accent5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41" name="Google Shape;241;p28"/>
          <p:cNvSpPr/>
          <p:nvPr/>
        </p:nvSpPr>
        <p:spPr>
          <a:xfrm rot="-1375486">
            <a:off x="5215295" y="2424786"/>
            <a:ext cx="1327011" cy="48303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" name="Google Shape;247;p29"/>
          <p:cNvSpPr txBox="1"/>
          <p:nvPr>
            <p:ph type="title"/>
          </p:nvPr>
        </p:nvSpPr>
        <p:spPr>
          <a:xfrm>
            <a:off x="1070225" y="530725"/>
            <a:ext cx="34665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IA pour des idées Desmos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8" name="Google Shape;24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3200" y="1124476"/>
            <a:ext cx="5920749" cy="393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4" name="Google Shape;254;p30"/>
          <p:cNvSpPr txBox="1"/>
          <p:nvPr>
            <p:ph type="title"/>
          </p:nvPr>
        </p:nvSpPr>
        <p:spPr>
          <a:xfrm>
            <a:off x="1070225" y="530725"/>
            <a:ext cx="34665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IA pour des idées Desmos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5" name="Google Shape;2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350" y="1140125"/>
            <a:ext cx="5827876" cy="394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61" name="Google Shape;261;p31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Autres ressources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2" name="Google Shape;262;p31"/>
          <p:cNvSpPr txBox="1"/>
          <p:nvPr>
            <p:ph idx="4294967295" type="body"/>
          </p:nvPr>
        </p:nvSpPr>
        <p:spPr>
          <a:xfrm>
            <a:off x="411875" y="1927025"/>
            <a:ext cx="8439900" cy="26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900"/>
              <a:buFont typeface="Century Gothic"/>
              <a:buChar char="▪"/>
            </a:pPr>
            <a:r>
              <a:rPr lang="en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Autoformation « </a:t>
            </a:r>
            <a:r>
              <a:rPr lang="en" sz="19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Premiers pas avec Desmos</a:t>
            </a:r>
            <a:r>
              <a:rPr lang="en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» du Campus RÉCIT</a:t>
            </a: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▪"/>
            </a:pPr>
            <a:r>
              <a:rPr lang="en" sz="19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Tutoriels</a:t>
            </a:r>
            <a:r>
              <a:rPr lang="en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du RÉCIT MST (2 à 16)</a:t>
            </a: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▪"/>
            </a:pPr>
            <a:r>
              <a:rPr lang="en" sz="19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Webinaire</a:t>
            </a:r>
            <a:r>
              <a:rPr lang="en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sur la calculatrice graphique</a:t>
            </a: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▪"/>
            </a:pPr>
            <a:r>
              <a:rPr lang="en" sz="19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Collection Tâches créatives</a:t>
            </a:r>
            <a:r>
              <a:rPr lang="en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avec Teacher Desmos</a:t>
            </a: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900"/>
              <a:buFont typeface="Century Gothic"/>
              <a:buChar char="▪"/>
            </a:pPr>
            <a:r>
              <a:rPr lang="en" sz="19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Concours international d’art mathématique avec Desmos</a:t>
            </a:r>
            <a:endParaRPr sz="19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▪"/>
            </a:pPr>
            <a:r>
              <a:rPr lang="en" sz="19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Guide Genially</a:t>
            </a:r>
            <a:r>
              <a:rPr lang="en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Tout sur Desmos </a:t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Référentiel d’intervention en mathématique</a:t>
            </a:r>
            <a:endParaRPr sz="4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32"/>
          <p:cNvSpPr txBox="1"/>
          <p:nvPr/>
        </p:nvSpPr>
        <p:spPr>
          <a:xfrm>
            <a:off x="3148950" y="582325"/>
            <a:ext cx="241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MEQ - Février 2020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69" name="Google Shape;269;p3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0" name="Google Shape;270;p32"/>
          <p:cNvSpPr txBox="1"/>
          <p:nvPr/>
        </p:nvSpPr>
        <p:spPr>
          <a:xfrm>
            <a:off x="891425" y="1025125"/>
            <a:ext cx="7514700" cy="3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Deux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Donner du sens à la mathématique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en s’appuyant sur la compréhension des concepts et des processus mathématiques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Recourir à la résolution de problèmes selon différentes intentions</a:t>
            </a:r>
            <a:endParaRPr b="1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Condition essentielle à l’actualisation des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Favoriser l’engagement cognitif et la participation active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de l’élève dans l’activité mathématique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raisonne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(réfléchir, justifier, prouver, etc.)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communique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(verbaliser, échanger et discuter avec les pairs, utiliser le vocabulaire approprié, utiliser des modes de représentation variées et du matériel de manipulation, etc.)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"/>
          <p:cNvSpPr txBox="1"/>
          <p:nvPr/>
        </p:nvSpPr>
        <p:spPr>
          <a:xfrm>
            <a:off x="762000" y="-402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            </a:t>
            </a:r>
            <a:r>
              <a:rPr lang="en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en" sz="25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Référentiel d’intervention en mathématique</a:t>
            </a:r>
            <a:endParaRPr sz="4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6" name="Google Shape;27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6550" y="749400"/>
            <a:ext cx="6116514" cy="389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3"/>
          <p:cNvSpPr txBox="1"/>
          <p:nvPr/>
        </p:nvSpPr>
        <p:spPr>
          <a:xfrm>
            <a:off x="5754225" y="4723925"/>
            <a:ext cx="19059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MEQ - Février 2020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33"/>
          <p:cNvSpPr txBox="1"/>
          <p:nvPr>
            <p:ph idx="12" type="sldNum"/>
          </p:nvPr>
        </p:nvSpPr>
        <p:spPr>
          <a:xfrm>
            <a:off x="7109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 txBox="1"/>
          <p:nvPr/>
        </p:nvSpPr>
        <p:spPr>
          <a:xfrm>
            <a:off x="0" y="1685250"/>
            <a:ext cx="3407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500">
                <a:solidFill>
                  <a:schemeClr val="lt1"/>
                </a:solidFill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 compétence numérique</a:t>
            </a:r>
            <a:endParaRPr b="1" sz="4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4" name="Google Shape;284;p3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4210" y="0"/>
            <a:ext cx="54893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6" name="Google Shape;28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86681">
            <a:off x="2666147" y="2186911"/>
            <a:ext cx="567505" cy="567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idx="1" type="subTitle"/>
          </p:nvPr>
        </p:nvSpPr>
        <p:spPr>
          <a:xfrm>
            <a:off x="220600" y="1149475"/>
            <a:ext cx="3044400" cy="13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Stéphanie Rioux</a:t>
            </a:r>
            <a:endParaRPr sz="3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stephanie.rioux@recit.qc.ca</a:t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Google Shape;122;p1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2955" y="3638075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>
            <a:hlinkClick r:id="rId4"/>
          </p:cNvPr>
          <p:cNvSpPr txBox="1"/>
          <p:nvPr/>
        </p:nvSpPr>
        <p:spPr>
          <a:xfrm>
            <a:off x="220600" y="3677275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</a:t>
            </a:r>
            <a:endParaRPr b="1"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1555" y="1415025"/>
            <a:ext cx="3044250" cy="789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17"/>
          <p:cNvGrpSpPr/>
          <p:nvPr/>
        </p:nvGrpSpPr>
        <p:grpSpPr>
          <a:xfrm>
            <a:off x="4166969" y="761155"/>
            <a:ext cx="4193422" cy="2131004"/>
            <a:chOff x="1177450" y="241631"/>
            <a:chExt cx="6173152" cy="3616776"/>
          </a:xfrm>
        </p:grpSpPr>
        <p:sp>
          <p:nvSpPr>
            <p:cNvPr id="127" name="Google Shape;127;p17"/>
            <p:cNvSpPr/>
            <p:nvPr/>
          </p:nvSpPr>
          <p:spPr>
            <a:xfrm>
              <a:off x="1682275" y="241631"/>
              <a:ext cx="5161606" cy="3454973"/>
            </a:xfrm>
            <a:custGeom>
              <a:rect b="b" l="l" r="r" t="t"/>
              <a:pathLst>
                <a:path extrusionOk="0" h="3454973" w="5161606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rgbClr val="11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1177450" y="3763229"/>
              <a:ext cx="6173152" cy="95178"/>
            </a:xfrm>
            <a:custGeom>
              <a:rect b="b" l="l" r="r" t="t"/>
              <a:pathLst>
                <a:path extrusionOk="0" h="95178" w="6173152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1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1177450" y="3687086"/>
              <a:ext cx="6172200" cy="76142"/>
            </a:xfrm>
            <a:custGeom>
              <a:rect b="b" l="l" r="r" t="t"/>
              <a:pathLst>
                <a:path extrusionOk="0" h="76142" w="617220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6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3806350" y="3687086"/>
              <a:ext cx="903922" cy="47589"/>
            </a:xfrm>
            <a:custGeom>
              <a:rect b="b" l="l" r="r" t="t"/>
              <a:pathLst>
                <a:path extrusionOk="0" h="47589" w="903922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4BF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92" name="Google Shape;292;p35"/>
          <p:cNvSpPr txBox="1"/>
          <p:nvPr/>
        </p:nvSpPr>
        <p:spPr>
          <a:xfrm>
            <a:off x="949925" y="1668375"/>
            <a:ext cx="53412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entury Gothic"/>
                <a:ea typeface="Century Gothic"/>
                <a:cs typeface="Century Gothic"/>
                <a:sym typeface="Century Gothic"/>
              </a:rPr>
              <a:t>Pratique ou Examen ?</a:t>
            </a:r>
            <a:endParaRPr b="1"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■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Se préparer aux évaluations - </a:t>
            </a:r>
            <a:r>
              <a:rPr b="1" i="1" lang="en" sz="1600">
                <a:latin typeface="Century Gothic"/>
                <a:ea typeface="Century Gothic"/>
                <a:cs typeface="Century Gothic"/>
                <a:sym typeface="Century Gothic"/>
              </a:rPr>
              <a:t>Pratique</a:t>
            </a:r>
            <a:endParaRPr b="1" i="1"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■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Soutenir l’évaluation formative - </a:t>
            </a:r>
            <a:r>
              <a:rPr b="1" i="1" lang="en" sz="1600">
                <a:latin typeface="Century Gothic"/>
                <a:ea typeface="Century Gothic"/>
                <a:cs typeface="Century Gothic"/>
                <a:sym typeface="Century Gothic"/>
              </a:rPr>
              <a:t>Pratique</a:t>
            </a:r>
            <a:endParaRPr b="1" i="1"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■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Navigation bloquée - </a:t>
            </a:r>
            <a:r>
              <a:rPr b="1" i="1" lang="en" sz="1600">
                <a:latin typeface="Century Gothic"/>
                <a:ea typeface="Century Gothic"/>
                <a:cs typeface="Century Gothic"/>
                <a:sym typeface="Century Gothic"/>
              </a:rPr>
              <a:t>Examen</a:t>
            </a:r>
            <a:endParaRPr b="1" i="1"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■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Fonctions de sécurité - </a:t>
            </a:r>
            <a:r>
              <a:rPr b="1" i="1" lang="en" sz="1600">
                <a:latin typeface="Century Gothic"/>
                <a:ea typeface="Century Gothic"/>
                <a:cs typeface="Century Gothic"/>
                <a:sym typeface="Century Gothic"/>
              </a:rPr>
              <a:t>Examen</a:t>
            </a:r>
            <a:endParaRPr b="1" i="1"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■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Conforme aux politiques du MEQ - </a:t>
            </a:r>
            <a:r>
              <a:rPr b="1" i="1" lang="en" sz="1600">
                <a:latin typeface="Century Gothic"/>
                <a:ea typeface="Century Gothic"/>
                <a:cs typeface="Century Gothic"/>
                <a:sym typeface="Century Gothic"/>
              </a:rPr>
              <a:t>Examen</a:t>
            </a:r>
            <a:endParaRPr b="1" i="1"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5"/>
          <p:cNvSpPr txBox="1"/>
          <p:nvPr>
            <p:ph type="title"/>
          </p:nvPr>
        </p:nvSpPr>
        <p:spPr>
          <a:xfrm>
            <a:off x="1069825" y="530725"/>
            <a:ext cx="35616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Desmos </a:t>
            </a: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Mode Examen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C’est quoi ?</a:t>
            </a:r>
            <a:endParaRPr sz="200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94" name="Google Shape;294;p35"/>
          <p:cNvGrpSpPr/>
          <p:nvPr/>
        </p:nvGrpSpPr>
        <p:grpSpPr>
          <a:xfrm>
            <a:off x="6450875" y="2490325"/>
            <a:ext cx="2313600" cy="1205850"/>
            <a:chOff x="6527075" y="2033125"/>
            <a:chExt cx="2313600" cy="1205850"/>
          </a:xfrm>
        </p:grpSpPr>
        <p:sp>
          <p:nvSpPr>
            <p:cNvPr id="295" name="Google Shape;295;p35"/>
            <p:cNvSpPr/>
            <p:nvPr/>
          </p:nvSpPr>
          <p:spPr>
            <a:xfrm>
              <a:off x="6527075" y="2037175"/>
              <a:ext cx="2313600" cy="120180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ixie One"/>
                <a:ea typeface="Nixie One"/>
                <a:cs typeface="Nixie One"/>
                <a:sym typeface="Nixie One"/>
              </a:endParaRPr>
            </a:p>
          </p:txBody>
        </p:sp>
        <p:sp>
          <p:nvSpPr>
            <p:cNvPr id="296" name="Google Shape;296;p35"/>
            <p:cNvSpPr txBox="1"/>
            <p:nvPr/>
          </p:nvSpPr>
          <p:spPr>
            <a:xfrm>
              <a:off x="6661850" y="2033125"/>
              <a:ext cx="2003400" cy="120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100">
                  <a:solidFill>
                    <a:schemeClr val="dk1"/>
                  </a:solidFill>
                  <a:uFill>
                    <a:noFill/>
                  </a:uFill>
                  <a:latin typeface="Century Gothic"/>
                  <a:ea typeface="Century Gothic"/>
                  <a:cs typeface="Century Gothic"/>
                  <a:sym typeface="Century Gothic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Pour plus</a:t>
              </a:r>
              <a:endParaRPr b="1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100">
                  <a:solidFill>
                    <a:schemeClr val="dk1"/>
                  </a:solidFill>
                  <a:uFill>
                    <a:noFill/>
                  </a:uFill>
                  <a:latin typeface="Century Gothic"/>
                  <a:ea typeface="Century Gothic"/>
                  <a:cs typeface="Century Gothic"/>
                  <a:sym typeface="Century Gothic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de détails</a:t>
              </a:r>
              <a:endParaRPr b="1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97" name="Google Shape;29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86681">
            <a:off x="8112872" y="3342686"/>
            <a:ext cx="567505" cy="56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0575" y="502250"/>
            <a:ext cx="1057175" cy="10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6"/>
          <p:cNvSpPr/>
          <p:nvPr/>
        </p:nvSpPr>
        <p:spPr>
          <a:xfrm>
            <a:off x="5202949" y="509125"/>
            <a:ext cx="3269700" cy="10287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04" name="Google Shape;304;p3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05" name="Google Shape;305;p36"/>
          <p:cNvSpPr txBox="1"/>
          <p:nvPr/>
        </p:nvSpPr>
        <p:spPr>
          <a:xfrm>
            <a:off x="5251249" y="626425"/>
            <a:ext cx="31731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Info-Sanction 22-23-38</a:t>
            </a: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Annexe I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Document d’information - Math - 4e sec</a:t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p36"/>
          <p:cNvSpPr txBox="1"/>
          <p:nvPr>
            <p:ph type="title"/>
          </p:nvPr>
        </p:nvSpPr>
        <p:spPr>
          <a:xfrm>
            <a:off x="1046675" y="530725"/>
            <a:ext cx="34590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Desmos </a:t>
            </a: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Mode Examen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Sanction des études</a:t>
            </a:r>
            <a:endParaRPr sz="200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7" name="Google Shape;30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0650" y="2054755"/>
            <a:ext cx="6492451" cy="296894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8" name="Google Shape;308;p36"/>
          <p:cNvSpPr/>
          <p:nvPr/>
        </p:nvSpPr>
        <p:spPr>
          <a:xfrm>
            <a:off x="3323112" y="1664925"/>
            <a:ext cx="1554616" cy="29468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3"/>
                </a:solidFill>
                <a:latin typeface="Arial"/>
              </a:rPr>
              <a:t>Autorisé</a:t>
            </a:r>
          </a:p>
        </p:txBody>
      </p:sp>
      <p:sp>
        <p:nvSpPr>
          <p:cNvPr id="309" name="Google Shape;309;p36"/>
          <p:cNvSpPr/>
          <p:nvPr/>
        </p:nvSpPr>
        <p:spPr>
          <a:xfrm>
            <a:off x="5542985" y="1664925"/>
            <a:ext cx="2032327" cy="29468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3"/>
                </a:solidFill>
                <a:latin typeface="Arial"/>
              </a:rPr>
              <a:t>Non-autorisé</a:t>
            </a:r>
          </a:p>
        </p:txBody>
      </p:sp>
      <p:sp>
        <p:nvSpPr>
          <p:cNvPr id="310" name="Google Shape;310;p36"/>
          <p:cNvSpPr/>
          <p:nvPr/>
        </p:nvSpPr>
        <p:spPr>
          <a:xfrm>
            <a:off x="5520603" y="154803"/>
            <a:ext cx="2634402" cy="2272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dk1"/>
                </a:solidFill>
                <a:latin typeface="Arial"/>
              </a:rPr>
              <a:t>Documents officiels</a:t>
            </a:r>
          </a:p>
        </p:txBody>
      </p:sp>
      <p:pic>
        <p:nvPicPr>
          <p:cNvPr id="311" name="Google Shape;31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286681">
            <a:off x="8352497" y="761311"/>
            <a:ext cx="567505" cy="567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17" name="Google Shape;317;p37"/>
          <p:cNvSpPr txBox="1"/>
          <p:nvPr>
            <p:ph type="title"/>
          </p:nvPr>
        </p:nvSpPr>
        <p:spPr>
          <a:xfrm>
            <a:off x="1069825" y="530725"/>
            <a:ext cx="35055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Desmos </a:t>
            </a: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Mode Examen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Fonctions désactivées</a:t>
            </a:r>
            <a:endParaRPr sz="200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750" y="1626825"/>
            <a:ext cx="4842478" cy="3431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37"/>
          <p:cNvGrpSpPr/>
          <p:nvPr/>
        </p:nvGrpSpPr>
        <p:grpSpPr>
          <a:xfrm>
            <a:off x="6450875" y="2490325"/>
            <a:ext cx="2313600" cy="1205850"/>
            <a:chOff x="6527075" y="2033125"/>
            <a:chExt cx="2313600" cy="1205850"/>
          </a:xfrm>
        </p:grpSpPr>
        <p:sp>
          <p:nvSpPr>
            <p:cNvPr id="320" name="Google Shape;320;p37"/>
            <p:cNvSpPr/>
            <p:nvPr/>
          </p:nvSpPr>
          <p:spPr>
            <a:xfrm>
              <a:off x="6527075" y="2037175"/>
              <a:ext cx="2313600" cy="120180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ixie One"/>
                <a:ea typeface="Nixie One"/>
                <a:cs typeface="Nixie One"/>
                <a:sym typeface="Nixie One"/>
              </a:endParaRPr>
            </a:p>
          </p:txBody>
        </p:sp>
        <p:sp>
          <p:nvSpPr>
            <p:cNvPr id="321" name="Google Shape;321;p37"/>
            <p:cNvSpPr txBox="1"/>
            <p:nvPr/>
          </p:nvSpPr>
          <p:spPr>
            <a:xfrm>
              <a:off x="6661850" y="2033125"/>
              <a:ext cx="2003400" cy="120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100">
                  <a:solidFill>
                    <a:schemeClr val="hlink"/>
                  </a:solidFill>
                  <a:uFill>
                    <a:noFill/>
                  </a:uFill>
                  <a:latin typeface="Century Gothic"/>
                  <a:ea typeface="Century Gothic"/>
                  <a:cs typeface="Century Gothic"/>
                  <a:sym typeface="Century Gothic"/>
                  <a:hlinkClick r:id="rId4"/>
                </a:rPr>
                <a:t>Pour plus</a:t>
              </a:r>
              <a:endParaRPr b="1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100">
                  <a:solidFill>
                    <a:schemeClr val="hlink"/>
                  </a:solidFill>
                  <a:uFill>
                    <a:noFill/>
                  </a:uFill>
                  <a:latin typeface="Century Gothic"/>
                  <a:ea typeface="Century Gothic"/>
                  <a:cs typeface="Century Gothic"/>
                  <a:sym typeface="Century Gothic"/>
                  <a:hlinkClick r:id="rId5"/>
                </a:rPr>
                <a:t>de détails</a:t>
              </a:r>
              <a:endParaRPr b="1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322" name="Google Shape;32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86681">
            <a:off x="8112872" y="3342686"/>
            <a:ext cx="567505" cy="56750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7"/>
          <p:cNvSpPr/>
          <p:nvPr/>
        </p:nvSpPr>
        <p:spPr>
          <a:xfrm>
            <a:off x="451450" y="3519600"/>
            <a:ext cx="1269000" cy="438000"/>
          </a:xfrm>
          <a:prstGeom prst="wedgeRoundRectCallout">
            <a:avLst>
              <a:gd fmla="val 78318" name="adj1"/>
              <a:gd fmla="val -78105" name="adj2"/>
              <a:gd fmla="val 0" name="adj3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</a:t>
            </a:r>
            <a:endParaRPr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p37"/>
          <p:cNvSpPr/>
          <p:nvPr/>
        </p:nvSpPr>
        <p:spPr>
          <a:xfrm>
            <a:off x="375250" y="2128525"/>
            <a:ext cx="1269000" cy="438000"/>
          </a:xfrm>
          <a:prstGeom prst="wedgeRoundRectCallout">
            <a:avLst>
              <a:gd fmla="val 83881" name="adj1"/>
              <a:gd fmla="val 65519" name="adj2"/>
              <a:gd fmla="val 0" name="adj3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</a:t>
            </a:r>
            <a:endParaRPr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5" name="Google Shape;325;p37"/>
          <p:cNvSpPr txBox="1"/>
          <p:nvPr/>
        </p:nvSpPr>
        <p:spPr>
          <a:xfrm>
            <a:off x="3886625" y="1690533"/>
            <a:ext cx="8163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graphique</a:t>
            </a:r>
            <a:endParaRPr b="1" sz="1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31" name="Google Shape;331;p38"/>
          <p:cNvSpPr txBox="1"/>
          <p:nvPr/>
        </p:nvSpPr>
        <p:spPr>
          <a:xfrm>
            <a:off x="120000" y="1842225"/>
            <a:ext cx="5719800" cy="28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■"/>
            </a:pPr>
            <a:r>
              <a:rPr b="1" lang="en" sz="1700">
                <a:latin typeface="Century Gothic"/>
                <a:ea typeface="Century Gothic"/>
                <a:cs typeface="Century Gothic"/>
                <a:sym typeface="Century Gothic"/>
              </a:rPr>
              <a:t>Mode Pratique</a:t>
            </a:r>
            <a:endParaRPr b="1"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■"/>
            </a:pPr>
            <a:r>
              <a:rPr b="1" lang="en" sz="1700">
                <a:latin typeface="Century Gothic"/>
                <a:ea typeface="Century Gothic"/>
                <a:cs typeface="Century Gothic"/>
                <a:sym typeface="Century Gothic"/>
              </a:rPr>
              <a:t>Mode Examen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intégré à l’application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AutoNum type="arabicPeriod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Choisir Examen </a:t>
            </a:r>
            <a:r>
              <a:rPr b="1" lang="en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Quebec Uniform Examinations </a:t>
            </a:r>
            <a:endParaRPr b="1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AutoNum type="arabicPeriod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Démarrer Examen </a:t>
            </a:r>
            <a:r>
              <a:rPr b="1" lang="en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Start test</a:t>
            </a:r>
            <a:endParaRPr b="1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AutoNum type="arabicPeriod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Appareil verrouillé </a:t>
            </a:r>
            <a:r>
              <a:rPr b="1" lang="en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Oui</a:t>
            </a:r>
            <a:endParaRPr b="1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AutoNum type="arabicPeriod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La barre supérieure change de couleur </a:t>
            </a:r>
            <a:r>
              <a:rPr b="1" lang="en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Vert </a:t>
            </a:r>
            <a:endParaRPr b="1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AutoNum type="arabicPeriod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Quand c’est terminé </a:t>
            </a:r>
            <a:r>
              <a:rPr b="1" lang="en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Done </a:t>
            </a:r>
            <a:endParaRPr b="1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AutoNum type="arabicPeriod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Affiche le temps d’usage </a:t>
            </a:r>
            <a:r>
              <a:rPr b="1" lang="en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À montrer à l’enseignant</a:t>
            </a:r>
            <a:endParaRPr b="1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AutoNum type="arabicPeriod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Pour plus de sécurité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Activer l’accès guidé de l’appareil</a:t>
            </a:r>
            <a:endParaRPr b="1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2" name="Google Shape;332;p38"/>
          <p:cNvSpPr txBox="1"/>
          <p:nvPr>
            <p:ph type="title"/>
          </p:nvPr>
        </p:nvSpPr>
        <p:spPr>
          <a:xfrm>
            <a:off x="1024200" y="530725"/>
            <a:ext cx="35376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Desmos </a:t>
            </a: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Mode Examen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iPhone &amp; iPad</a:t>
            </a:r>
            <a:endParaRPr sz="200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33" name="Google Shape;333;p38"/>
          <p:cNvGrpSpPr/>
          <p:nvPr/>
        </p:nvGrpSpPr>
        <p:grpSpPr>
          <a:xfrm>
            <a:off x="5218614" y="585414"/>
            <a:ext cx="1488108" cy="930916"/>
            <a:chOff x="6527075" y="2033125"/>
            <a:chExt cx="2313600" cy="1205850"/>
          </a:xfrm>
        </p:grpSpPr>
        <p:sp>
          <p:nvSpPr>
            <p:cNvPr id="334" name="Google Shape;334;p38"/>
            <p:cNvSpPr/>
            <p:nvPr/>
          </p:nvSpPr>
          <p:spPr>
            <a:xfrm>
              <a:off x="6527075" y="2037175"/>
              <a:ext cx="2313600" cy="120180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ixie One"/>
                <a:ea typeface="Nixie One"/>
                <a:cs typeface="Nixie One"/>
                <a:sym typeface="Nixie One"/>
              </a:endParaRPr>
            </a:p>
          </p:txBody>
        </p:sp>
        <p:sp>
          <p:nvSpPr>
            <p:cNvPr id="335" name="Google Shape;335;p38"/>
            <p:cNvSpPr txBox="1"/>
            <p:nvPr/>
          </p:nvSpPr>
          <p:spPr>
            <a:xfrm>
              <a:off x="6661850" y="2033125"/>
              <a:ext cx="2003400" cy="120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dk1"/>
                  </a:solidFill>
                  <a:uFill>
                    <a:noFill/>
                  </a:uFill>
                  <a:latin typeface="Century Gothic"/>
                  <a:ea typeface="Century Gothic"/>
                  <a:cs typeface="Century Gothic"/>
                  <a:sym typeface="Century Gothic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iOS App Store</a:t>
              </a:r>
              <a:endParaRPr b="1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336" name="Google Shape;33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14343">
            <a:off x="6282645" y="1276598"/>
            <a:ext cx="375630" cy="4290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38"/>
          <p:cNvGrpSpPr/>
          <p:nvPr/>
        </p:nvGrpSpPr>
        <p:grpSpPr>
          <a:xfrm>
            <a:off x="7047414" y="584121"/>
            <a:ext cx="1488108" cy="930916"/>
            <a:chOff x="6527075" y="2033125"/>
            <a:chExt cx="2313600" cy="1205850"/>
          </a:xfrm>
        </p:grpSpPr>
        <p:sp>
          <p:nvSpPr>
            <p:cNvPr id="338" name="Google Shape;338;p38"/>
            <p:cNvSpPr/>
            <p:nvPr/>
          </p:nvSpPr>
          <p:spPr>
            <a:xfrm>
              <a:off x="6527075" y="2037175"/>
              <a:ext cx="2313600" cy="120180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ixie One"/>
                <a:ea typeface="Nixie One"/>
                <a:cs typeface="Nixie One"/>
                <a:sym typeface="Nixie One"/>
              </a:endParaRPr>
            </a:p>
          </p:txBody>
        </p:sp>
        <p:sp>
          <p:nvSpPr>
            <p:cNvPr id="339" name="Google Shape;339;p38"/>
            <p:cNvSpPr txBox="1"/>
            <p:nvPr/>
          </p:nvSpPr>
          <p:spPr>
            <a:xfrm>
              <a:off x="6661850" y="2033125"/>
              <a:ext cx="2003400" cy="120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hlink"/>
                  </a:solidFill>
                  <a:uFill>
                    <a:noFill/>
                  </a:uFill>
                  <a:latin typeface="Century Gothic"/>
                  <a:ea typeface="Century Gothic"/>
                  <a:cs typeface="Century Gothic"/>
                  <a:sym typeface="Century Gothic"/>
                  <a:hlinkClick r:id="rId5"/>
                </a:rPr>
                <a:t>Pour plus</a:t>
              </a:r>
              <a:endParaRPr b="1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hlink"/>
                  </a:solidFill>
                  <a:uFill>
                    <a:noFill/>
                  </a:uFill>
                  <a:latin typeface="Century Gothic"/>
                  <a:ea typeface="Century Gothic"/>
                  <a:cs typeface="Century Gothic"/>
                  <a:sym typeface="Century Gothic"/>
                  <a:hlinkClick r:id="rId6"/>
                </a:rPr>
                <a:t>de détails</a:t>
              </a:r>
              <a:endParaRPr b="1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340" name="Google Shape;34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14343">
            <a:off x="8111445" y="1276598"/>
            <a:ext cx="375630" cy="42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7623" y="694925"/>
            <a:ext cx="711900" cy="71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8"/>
          <p:cNvPicPr preferRelativeResize="0"/>
          <p:nvPr/>
        </p:nvPicPr>
        <p:blipFill rotWithShape="1">
          <a:blip r:embed="rId8">
            <a:alphaModFix/>
          </a:blip>
          <a:srcRect b="1880" l="1410" r="-1410" t="-1880"/>
          <a:stretch/>
        </p:blipFill>
        <p:spPr>
          <a:xfrm>
            <a:off x="5763725" y="1914475"/>
            <a:ext cx="3180551" cy="238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48" name="Google Shape;348;p39"/>
          <p:cNvSpPr txBox="1"/>
          <p:nvPr/>
        </p:nvSpPr>
        <p:spPr>
          <a:xfrm>
            <a:off x="983625" y="1852050"/>
            <a:ext cx="7715400" cy="29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■"/>
            </a:pPr>
            <a:r>
              <a:rPr b="1" lang="en" sz="1700">
                <a:latin typeface="Century Gothic"/>
                <a:ea typeface="Century Gothic"/>
                <a:cs typeface="Century Gothic"/>
                <a:sym typeface="Century Gothic"/>
              </a:rPr>
              <a:t>Version Beta</a:t>
            </a:r>
            <a:endParaRPr b="1"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■"/>
            </a:pPr>
            <a:r>
              <a:rPr b="1" lang="en" sz="1700">
                <a:latin typeface="Century Gothic"/>
                <a:ea typeface="Century Gothic"/>
                <a:cs typeface="Century Gothic"/>
                <a:sym typeface="Century Gothic"/>
              </a:rPr>
              <a:t>Mode Pratique</a:t>
            </a: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seulement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■"/>
            </a:pPr>
            <a:r>
              <a:rPr b="1" lang="en" sz="1700">
                <a:latin typeface="Century Gothic"/>
                <a:ea typeface="Century Gothic"/>
                <a:cs typeface="Century Gothic"/>
                <a:sym typeface="Century Gothic"/>
              </a:rPr>
              <a:t>Mode Examen</a:t>
            </a:r>
            <a:endParaRPr b="1"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✓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Pas intégré à l’application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✓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Il faut épingler l’écran pour le verrouiller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✓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Désactiver l’épinglage avec le mot de passe de l’appareil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✓"/>
            </a:pPr>
            <a:r>
              <a:rPr lang="en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Détails pour épingler une application sur Android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9" name="Google Shape;349;p39"/>
          <p:cNvSpPr txBox="1"/>
          <p:nvPr>
            <p:ph type="title"/>
          </p:nvPr>
        </p:nvSpPr>
        <p:spPr>
          <a:xfrm>
            <a:off x="1046675" y="530725"/>
            <a:ext cx="35262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Desmos </a:t>
            </a: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Mode Examen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Android (Beta)</a:t>
            </a:r>
            <a:endParaRPr sz="200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50" name="Google Shape;350;p39"/>
          <p:cNvGrpSpPr/>
          <p:nvPr/>
        </p:nvGrpSpPr>
        <p:grpSpPr>
          <a:xfrm>
            <a:off x="5218614" y="585414"/>
            <a:ext cx="1488108" cy="930916"/>
            <a:chOff x="6527075" y="2033125"/>
            <a:chExt cx="2313600" cy="1205850"/>
          </a:xfrm>
        </p:grpSpPr>
        <p:sp>
          <p:nvSpPr>
            <p:cNvPr id="351" name="Google Shape;351;p39"/>
            <p:cNvSpPr/>
            <p:nvPr/>
          </p:nvSpPr>
          <p:spPr>
            <a:xfrm>
              <a:off x="6527075" y="2037175"/>
              <a:ext cx="2313600" cy="120180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ixie One"/>
                <a:ea typeface="Nixie One"/>
                <a:cs typeface="Nixie One"/>
                <a:sym typeface="Nixie One"/>
              </a:endParaRPr>
            </a:p>
          </p:txBody>
        </p:sp>
        <p:sp>
          <p:nvSpPr>
            <p:cNvPr id="352" name="Google Shape;352;p39"/>
            <p:cNvSpPr txBox="1"/>
            <p:nvPr/>
          </p:nvSpPr>
          <p:spPr>
            <a:xfrm>
              <a:off x="6661850" y="2033125"/>
              <a:ext cx="2003400" cy="120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hlink"/>
                  </a:solidFill>
                  <a:uFill>
                    <a:noFill/>
                  </a:uFill>
                  <a:latin typeface="Century Gothic"/>
                  <a:ea typeface="Century Gothic"/>
                  <a:cs typeface="Century Gothic"/>
                  <a:sym typeface="Century Gothic"/>
                  <a:hlinkClick r:id="rId4"/>
                </a:rPr>
                <a:t>Google Play</a:t>
              </a:r>
              <a:r>
                <a:rPr b="1" lang="en" sz="1500">
                  <a:solidFill>
                    <a:schemeClr val="hlink"/>
                  </a:solidFill>
                  <a:uFill>
                    <a:noFill/>
                  </a:uFill>
                  <a:latin typeface="Century Gothic"/>
                  <a:ea typeface="Century Gothic"/>
                  <a:cs typeface="Century Gothic"/>
                  <a:sym typeface="Century Gothic"/>
                  <a:hlinkClick r:id="rId5"/>
                </a:rPr>
                <a:t> Store</a:t>
              </a:r>
              <a:endParaRPr b="1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353" name="Google Shape;35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514343">
            <a:off x="6282645" y="1276598"/>
            <a:ext cx="375630" cy="4290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Google Shape;354;p39"/>
          <p:cNvGrpSpPr/>
          <p:nvPr/>
        </p:nvGrpSpPr>
        <p:grpSpPr>
          <a:xfrm>
            <a:off x="7047414" y="584121"/>
            <a:ext cx="1488108" cy="930916"/>
            <a:chOff x="6527075" y="2033125"/>
            <a:chExt cx="2313600" cy="1205850"/>
          </a:xfrm>
        </p:grpSpPr>
        <p:sp>
          <p:nvSpPr>
            <p:cNvPr id="355" name="Google Shape;355;p39"/>
            <p:cNvSpPr/>
            <p:nvPr/>
          </p:nvSpPr>
          <p:spPr>
            <a:xfrm>
              <a:off x="6527075" y="2037175"/>
              <a:ext cx="2313600" cy="120180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ixie One"/>
                <a:ea typeface="Nixie One"/>
                <a:cs typeface="Nixie One"/>
                <a:sym typeface="Nixie One"/>
              </a:endParaRPr>
            </a:p>
          </p:txBody>
        </p:sp>
        <p:sp>
          <p:nvSpPr>
            <p:cNvPr id="356" name="Google Shape;356;p39"/>
            <p:cNvSpPr txBox="1"/>
            <p:nvPr/>
          </p:nvSpPr>
          <p:spPr>
            <a:xfrm>
              <a:off x="6661850" y="2033125"/>
              <a:ext cx="2003400" cy="120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hlink"/>
                  </a:solidFill>
                  <a:uFill>
                    <a:noFill/>
                  </a:uFill>
                  <a:latin typeface="Century Gothic"/>
                  <a:ea typeface="Century Gothic"/>
                  <a:cs typeface="Century Gothic"/>
                  <a:sym typeface="Century Gothic"/>
                  <a:hlinkClick r:id="rId7"/>
                </a:rPr>
                <a:t>Pour plus</a:t>
              </a:r>
              <a:endParaRPr b="1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hlink"/>
                  </a:solidFill>
                  <a:uFill>
                    <a:noFill/>
                  </a:uFill>
                  <a:latin typeface="Century Gothic"/>
                  <a:ea typeface="Century Gothic"/>
                  <a:cs typeface="Century Gothic"/>
                  <a:sym typeface="Century Gothic"/>
                  <a:hlinkClick r:id="rId8"/>
                </a:rPr>
                <a:t>de détails</a:t>
              </a:r>
              <a:endParaRPr b="1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357" name="Google Shape;35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514343">
            <a:off x="8111445" y="1276598"/>
            <a:ext cx="375630" cy="429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63" name="Google Shape;363;p40"/>
          <p:cNvSpPr txBox="1"/>
          <p:nvPr>
            <p:ph type="title"/>
          </p:nvPr>
        </p:nvSpPr>
        <p:spPr>
          <a:xfrm>
            <a:off x="1035450" y="530725"/>
            <a:ext cx="3503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Desmos Mode Examen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Chromebook</a:t>
            </a:r>
            <a:endParaRPr sz="160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4" name="Google Shape;364;p40"/>
          <p:cNvSpPr txBox="1"/>
          <p:nvPr/>
        </p:nvSpPr>
        <p:spPr>
          <a:xfrm>
            <a:off x="983625" y="1852050"/>
            <a:ext cx="77154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</a:pPr>
            <a:r>
              <a:rPr b="1" lang="en" sz="1700">
                <a:latin typeface="Century Gothic"/>
                <a:ea typeface="Century Gothic"/>
                <a:cs typeface="Century Gothic"/>
                <a:sym typeface="Century Gothic"/>
              </a:rPr>
              <a:t>Mode Pratique</a:t>
            </a: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seulement (</a:t>
            </a:r>
            <a:r>
              <a:rPr lang="en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desmos.com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</a:pPr>
            <a:r>
              <a:rPr b="1" lang="en" sz="1700">
                <a:latin typeface="Century Gothic"/>
                <a:ea typeface="Century Gothic"/>
                <a:cs typeface="Century Gothic"/>
                <a:sym typeface="Century Gothic"/>
              </a:rPr>
              <a:t>Mode Examen</a:t>
            </a:r>
            <a:endParaRPr b="1"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✓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Pas intégré à l’outil en ligne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✓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Le m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ode Kiosque permet de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verrouiller les Chromebook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✓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Préparation à faire par l’administrateur de la console Google Workspace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(équipe TI?)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✓"/>
            </a:pPr>
            <a:r>
              <a:rPr lang="en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Tutoriel vidéo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✓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Même procédure que Usito (français)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5" name="Google Shape;36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0700" y="201425"/>
            <a:ext cx="2156350" cy="28335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6" name="Google Shape;366;p40"/>
          <p:cNvSpPr/>
          <p:nvPr/>
        </p:nvSpPr>
        <p:spPr>
          <a:xfrm rot="-1199628">
            <a:off x="5382852" y="1856494"/>
            <a:ext cx="687006" cy="32399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72" name="Google Shape;372;p41"/>
          <p:cNvSpPr txBox="1"/>
          <p:nvPr>
            <p:ph type="title"/>
          </p:nvPr>
        </p:nvSpPr>
        <p:spPr>
          <a:xfrm>
            <a:off x="1035450" y="530725"/>
            <a:ext cx="3503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Desmos Mode Examen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ligne (PC, Mac)</a:t>
            </a:r>
            <a:endParaRPr sz="160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3" name="Google Shape;373;p41"/>
          <p:cNvSpPr txBox="1"/>
          <p:nvPr/>
        </p:nvSpPr>
        <p:spPr>
          <a:xfrm>
            <a:off x="983625" y="1852050"/>
            <a:ext cx="77154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</a:pPr>
            <a:r>
              <a:rPr b="1" lang="en" sz="1700">
                <a:latin typeface="Century Gothic"/>
                <a:ea typeface="Century Gothic"/>
                <a:cs typeface="Century Gothic"/>
                <a:sym typeface="Century Gothic"/>
              </a:rPr>
              <a:t>Mode Pratique</a:t>
            </a: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seulement (</a:t>
            </a:r>
            <a:r>
              <a:rPr lang="en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desmos.com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</a:pPr>
            <a:r>
              <a:rPr b="1" lang="en" sz="1700">
                <a:latin typeface="Century Gothic"/>
                <a:ea typeface="Century Gothic"/>
                <a:cs typeface="Century Gothic"/>
                <a:sym typeface="Century Gothic"/>
              </a:rPr>
              <a:t>Mode Examen</a:t>
            </a:r>
            <a:endParaRPr b="1"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✓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Pas intégré à l’outil en ligne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✓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Il faut verrouiller les appareils (par l’équipe TI)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✓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Même procédure que Usito (français)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4" name="Google Shape;37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0700" y="201425"/>
            <a:ext cx="2156350" cy="28335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5" name="Google Shape;375;p41"/>
          <p:cNvSpPr/>
          <p:nvPr/>
        </p:nvSpPr>
        <p:spPr>
          <a:xfrm rot="-1199628">
            <a:off x="5382852" y="1856494"/>
            <a:ext cx="687006" cy="32399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p42"/>
          <p:cNvSpPr txBox="1"/>
          <p:nvPr>
            <p:ph type="title"/>
          </p:nvPr>
        </p:nvSpPr>
        <p:spPr>
          <a:xfrm>
            <a:off x="1035450" y="530725"/>
            <a:ext cx="35040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Desmos </a:t>
            </a: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Mode Examen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Votre organisation</a:t>
            </a:r>
            <a:endParaRPr sz="200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82" name="Google Shape;382;p42"/>
          <p:cNvGrpSpPr/>
          <p:nvPr/>
        </p:nvGrpSpPr>
        <p:grpSpPr>
          <a:xfrm rot="1740764">
            <a:off x="3197289" y="921155"/>
            <a:ext cx="4219382" cy="4147184"/>
            <a:chOff x="2820225" y="891450"/>
            <a:chExt cx="3175200" cy="3175200"/>
          </a:xfrm>
        </p:grpSpPr>
        <p:sp>
          <p:nvSpPr>
            <p:cNvPr id="383" name="Google Shape;383;p42"/>
            <p:cNvSpPr/>
            <p:nvPr/>
          </p:nvSpPr>
          <p:spPr>
            <a:xfrm rot="10800000">
              <a:off x="2820225" y="891450"/>
              <a:ext cx="3175200" cy="3175200"/>
            </a:xfrm>
            <a:prstGeom prst="blockArc">
              <a:avLst>
                <a:gd fmla="val 5399801" name="adj1"/>
                <a:gd fmla="val 3012680" name="adj2"/>
                <a:gd fmla="val 6939" name="adj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4" name="Google Shape;384;p42"/>
            <p:cNvSpPr/>
            <p:nvPr/>
          </p:nvSpPr>
          <p:spPr>
            <a:xfrm rot="10800000">
              <a:off x="3175023" y="1179900"/>
              <a:ext cx="450600" cy="4506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85" name="Google Shape;385;p42"/>
          <p:cNvSpPr/>
          <p:nvPr/>
        </p:nvSpPr>
        <p:spPr>
          <a:xfrm>
            <a:off x="6253725" y="3988823"/>
            <a:ext cx="1605300" cy="396000"/>
          </a:xfrm>
          <a:prstGeom prst="round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Enseignant.es</a:t>
            </a:r>
            <a:endParaRPr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6" name="Google Shape;386;p42"/>
          <p:cNvSpPr/>
          <p:nvPr/>
        </p:nvSpPr>
        <p:spPr>
          <a:xfrm>
            <a:off x="6435750" y="1685848"/>
            <a:ext cx="1605300" cy="396000"/>
          </a:xfrm>
          <a:prstGeom prst="round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CP Math</a:t>
            </a:r>
            <a:endParaRPr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7" name="Google Shape;387;p42"/>
          <p:cNvSpPr/>
          <p:nvPr/>
        </p:nvSpPr>
        <p:spPr>
          <a:xfrm>
            <a:off x="6889725" y="2856623"/>
            <a:ext cx="1605300" cy="396000"/>
          </a:xfrm>
          <a:prstGeom prst="round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CP RÉCIT</a:t>
            </a:r>
            <a:endParaRPr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8" name="Google Shape;388;p42"/>
          <p:cNvSpPr/>
          <p:nvPr/>
        </p:nvSpPr>
        <p:spPr>
          <a:xfrm>
            <a:off x="3199100" y="4319223"/>
            <a:ext cx="1605300" cy="396000"/>
          </a:xfrm>
          <a:prstGeom prst="round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Équipe TI</a:t>
            </a:r>
            <a:endParaRPr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9" name="Google Shape;389;p42"/>
          <p:cNvSpPr/>
          <p:nvPr/>
        </p:nvSpPr>
        <p:spPr>
          <a:xfrm>
            <a:off x="2375450" y="3209423"/>
            <a:ext cx="1605300" cy="396000"/>
          </a:xfrm>
          <a:prstGeom prst="round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Responsable de la sanction</a:t>
            </a:r>
            <a:endParaRPr b="1"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42"/>
          <p:cNvSpPr/>
          <p:nvPr/>
        </p:nvSpPr>
        <p:spPr>
          <a:xfrm>
            <a:off x="2511200" y="1842323"/>
            <a:ext cx="1605300" cy="396000"/>
          </a:xfrm>
          <a:prstGeom prst="round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École et CSS</a:t>
            </a:r>
            <a:endParaRPr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1" name="Google Shape;391;p42"/>
          <p:cNvSpPr/>
          <p:nvPr/>
        </p:nvSpPr>
        <p:spPr>
          <a:xfrm>
            <a:off x="4358825" y="2333663"/>
            <a:ext cx="2038600" cy="994188"/>
          </a:xfrm>
          <a:prstGeom prst="flowChartPunchedTap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concerter!!</a:t>
            </a:r>
            <a:endParaRPr b="1"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">
            <a:hlinkClick r:id="rId3"/>
          </p:cNvPr>
          <p:cNvSpPr/>
          <p:nvPr/>
        </p:nvSpPr>
        <p:spPr>
          <a:xfrm>
            <a:off x="691840" y="3329441"/>
            <a:ext cx="1981500" cy="735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3"/>
          <p:cNvSpPr txBox="1"/>
          <p:nvPr/>
        </p:nvSpPr>
        <p:spPr>
          <a:xfrm>
            <a:off x="387863" y="2554750"/>
            <a:ext cx="2639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entury Gothic"/>
                <a:ea typeface="Century Gothic"/>
                <a:cs typeface="Century Gothic"/>
                <a:sym typeface="Century Gothic"/>
              </a:rPr>
              <a:t>Création d’un compte gratuit ou se connecter</a:t>
            </a:r>
            <a:endParaRPr b="1"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9" name="Google Shape;399;p43"/>
          <p:cNvSpPr txBox="1"/>
          <p:nvPr/>
        </p:nvSpPr>
        <p:spPr>
          <a:xfrm>
            <a:off x="523878" y="3019491"/>
            <a:ext cx="23403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latin typeface="Century Gothic"/>
                <a:ea typeface="Century Gothic"/>
                <a:cs typeface="Century Gothic"/>
                <a:sym typeface="Century Gothic"/>
              </a:rPr>
              <a:t>si nouveau compte → valider le courriel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0" name="Google Shape;400;p4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2364" y="3388016"/>
            <a:ext cx="1439048" cy="6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86681">
            <a:off x="2440822" y="3814336"/>
            <a:ext cx="567505" cy="56750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3"/>
          <p:cNvSpPr/>
          <p:nvPr/>
        </p:nvSpPr>
        <p:spPr>
          <a:xfrm>
            <a:off x="2842163" y="3849970"/>
            <a:ext cx="270000" cy="27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Dosis"/>
                <a:ea typeface="Dosis"/>
                <a:cs typeface="Dosis"/>
                <a:sym typeface="Dosis"/>
              </a:rPr>
              <a:t>1</a:t>
            </a:r>
            <a:endParaRPr b="1" sz="17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3" name="Google Shape;403;p43"/>
          <p:cNvSpPr/>
          <p:nvPr/>
        </p:nvSpPr>
        <p:spPr>
          <a:xfrm>
            <a:off x="5847131" y="3849970"/>
            <a:ext cx="270000" cy="27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Dosis"/>
                <a:ea typeface="Dosis"/>
                <a:cs typeface="Dosis"/>
                <a:sym typeface="Dosis"/>
              </a:rPr>
              <a:t>2</a:t>
            </a:r>
            <a:endParaRPr b="1" sz="170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04" name="Google Shape;404;p43"/>
          <p:cNvPicPr preferRelativeResize="0"/>
          <p:nvPr/>
        </p:nvPicPr>
        <p:blipFill rotWithShape="1">
          <a:blip r:embed="rId7">
            <a:alphaModFix/>
          </a:blip>
          <a:srcRect b="11164" l="15814" r="8411" t="11195"/>
          <a:stretch/>
        </p:blipFill>
        <p:spPr>
          <a:xfrm>
            <a:off x="6749484" y="4368443"/>
            <a:ext cx="270000" cy="27667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3"/>
          <p:cNvSpPr/>
          <p:nvPr/>
        </p:nvSpPr>
        <p:spPr>
          <a:xfrm>
            <a:off x="8867250" y="3849970"/>
            <a:ext cx="270000" cy="27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Dosis"/>
                <a:ea typeface="Dosis"/>
                <a:cs typeface="Dosis"/>
                <a:sym typeface="Dosis"/>
              </a:rPr>
              <a:t>3</a:t>
            </a:r>
            <a:endParaRPr b="1" sz="17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6" name="Google Shape;406;p43"/>
          <p:cNvSpPr txBox="1"/>
          <p:nvPr/>
        </p:nvSpPr>
        <p:spPr>
          <a:xfrm>
            <a:off x="6983288" y="4403119"/>
            <a:ext cx="23145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i="1" lang="en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lien s’autodétruira dans quelques heures.</a:t>
            </a:r>
            <a:endParaRPr sz="14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p43"/>
          <p:cNvSpPr/>
          <p:nvPr/>
        </p:nvSpPr>
        <p:spPr>
          <a:xfrm>
            <a:off x="0" y="5020931"/>
            <a:ext cx="9144000" cy="1269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3"/>
          <p:cNvSpPr txBox="1"/>
          <p:nvPr/>
        </p:nvSpPr>
        <p:spPr>
          <a:xfrm>
            <a:off x="3842925" y="2554750"/>
            <a:ext cx="1658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entury Gothic"/>
                <a:ea typeface="Century Gothic"/>
                <a:cs typeface="Century Gothic"/>
                <a:sym typeface="Century Gothic"/>
              </a:rPr>
              <a:t>Inscription à l’autoformation</a:t>
            </a:r>
            <a:endParaRPr b="1"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9" name="Google Shape;409;p43"/>
          <p:cNvSpPr txBox="1"/>
          <p:nvPr/>
        </p:nvSpPr>
        <p:spPr>
          <a:xfrm>
            <a:off x="6911156" y="2554750"/>
            <a:ext cx="1658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entury Gothic"/>
                <a:ea typeface="Century Gothic"/>
                <a:cs typeface="Century Gothic"/>
                <a:sym typeface="Century Gothic"/>
              </a:rPr>
              <a:t>Visiter cette page</a:t>
            </a:r>
            <a:endParaRPr b="1"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0" name="Google Shape;410;p43"/>
          <p:cNvSpPr txBox="1"/>
          <p:nvPr>
            <p:ph type="title"/>
          </p:nvPr>
        </p:nvSpPr>
        <p:spPr>
          <a:xfrm>
            <a:off x="1042750" y="530725"/>
            <a:ext cx="35469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Badge « Appropriation »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p4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2" name="Google Shape;412;p43">
            <a:hlinkClick r:id="rId8"/>
          </p:cNvPr>
          <p:cNvSpPr/>
          <p:nvPr/>
        </p:nvSpPr>
        <p:spPr>
          <a:xfrm>
            <a:off x="3719355" y="3329441"/>
            <a:ext cx="1981500" cy="735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69BF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Inscription Premiers pas avec Desmos</a:t>
            </a:r>
            <a:endParaRPr b="1" sz="1400">
              <a:solidFill>
                <a:srgbClr val="0069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43">
            <a:hlinkClick r:id="rId10"/>
          </p:cNvPr>
          <p:cNvSpPr/>
          <p:nvPr/>
        </p:nvSpPr>
        <p:spPr>
          <a:xfrm>
            <a:off x="6749494" y="3329441"/>
            <a:ext cx="1981500" cy="735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69BF"/>
                </a:solidFill>
                <a:latin typeface="Century Gothic"/>
                <a:ea typeface="Century Gothic"/>
                <a:cs typeface="Century Gothic"/>
                <a:sym typeface="Century Gothic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Obtenir mon badge APPROPRIATION</a:t>
            </a:r>
            <a:endParaRPr b="1" sz="1400" u="sng">
              <a:solidFill>
                <a:srgbClr val="0069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4" name="Google Shape;41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86681">
            <a:off x="5468413" y="3814336"/>
            <a:ext cx="567505" cy="56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86681">
            <a:off x="8488532" y="3814336"/>
            <a:ext cx="567505" cy="56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00850" y="197325"/>
            <a:ext cx="2393076" cy="2076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4"/>
          <p:cNvSpPr txBox="1"/>
          <p:nvPr>
            <p:ph type="ctrTitle"/>
          </p:nvPr>
        </p:nvSpPr>
        <p:spPr>
          <a:xfrm>
            <a:off x="0" y="1733500"/>
            <a:ext cx="34968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MERCI !</a:t>
            </a:r>
            <a:endParaRPr sz="67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2" name="Google Shape;42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913" y="640575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4"/>
          <p:cNvSpPr txBox="1"/>
          <p:nvPr/>
        </p:nvSpPr>
        <p:spPr>
          <a:xfrm>
            <a:off x="4175500" y="1746650"/>
            <a:ext cx="4375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hlink"/>
                </a:solidFill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stephanie.rioux@recit.qc.ca</a:t>
            </a:r>
            <a:endParaRPr b="1"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hlink"/>
                </a:solidFill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equipemst@recit.qc.ca</a:t>
            </a:r>
            <a:r>
              <a:rPr b="1" lang="en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■"/>
            </a:pPr>
            <a:r>
              <a:rPr b="1"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■"/>
            </a:pPr>
            <a:r>
              <a:rPr b="1"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■"/>
            </a:pPr>
            <a:r>
              <a:rPr b="1"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4" name="Google Shape;424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238" y="4685709"/>
            <a:ext cx="808425" cy="2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6" name="Google Shape;426;p44"/>
          <p:cNvSpPr txBox="1"/>
          <p:nvPr/>
        </p:nvSpPr>
        <p:spPr>
          <a:xfrm>
            <a:off x="4528075" y="4609500"/>
            <a:ext cx="4548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Cette présentation, </a:t>
            </a:r>
            <a:r>
              <a:rPr lang="en" sz="1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recitmst.qc.ca/desmos28092023</a:t>
            </a:r>
            <a:r>
              <a:rPr lang="en" sz="1000">
                <a:latin typeface="Ubuntu"/>
                <a:ea typeface="Ubuntu"/>
                <a:cs typeface="Ubuntu"/>
                <a:sym typeface="Ubuntu"/>
              </a:rPr>
              <a:t> du </a:t>
            </a:r>
            <a:r>
              <a:rPr lang="en" sz="1000" u="sng">
                <a:latin typeface="Ubuntu"/>
                <a:ea typeface="Ubuntu"/>
                <a:cs typeface="Ubuntu"/>
                <a:sym typeface="Ubuntu"/>
                <a:hlinkClick r:id="rId11"/>
              </a:rPr>
              <a:t>RÉCIT MST</a:t>
            </a:r>
            <a:r>
              <a:rPr lang="en" sz="1000">
                <a:latin typeface="Ubuntu"/>
                <a:ea typeface="Ubuntu"/>
                <a:cs typeface="Ubuntu"/>
                <a:sym typeface="Ubuntu"/>
              </a:rPr>
              <a:t> est mise à disposition, sauf exception, selon les termes de la </a:t>
            </a:r>
            <a:r>
              <a:rPr lang="en" sz="1000" u="sng">
                <a:hlinkClick r:id="rId12"/>
              </a:rPr>
              <a:t>Licence CC</a:t>
            </a:r>
            <a:r>
              <a:rPr lang="en" sz="1000">
                <a:latin typeface="Ubuntu"/>
                <a:ea typeface="Ubuntu"/>
                <a:cs typeface="Ubuntu"/>
                <a:sym typeface="Ubuntu"/>
              </a:rPr>
              <a:t>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>
            <p:ph type="title"/>
          </p:nvPr>
        </p:nvSpPr>
        <p:spPr>
          <a:xfrm>
            <a:off x="1146025" y="530725"/>
            <a:ext cx="34269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Plan de l’atelier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p18"/>
          <p:cNvSpPr txBox="1"/>
          <p:nvPr>
            <p:ph idx="4294967295" type="body"/>
          </p:nvPr>
        </p:nvSpPr>
        <p:spPr>
          <a:xfrm>
            <a:off x="687300" y="1988625"/>
            <a:ext cx="8232000" cy="19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■"/>
            </a:pPr>
            <a:r>
              <a:rPr lang="en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calculatrice graphique et ses possibilités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■"/>
            </a:pPr>
            <a:r>
              <a:rPr lang="en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Exploration de l’outil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■"/>
            </a:pPr>
            <a:r>
              <a:rPr lang="en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Desmos Mode Examen</a:t>
            </a:r>
            <a:endParaRPr sz="2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1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4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33" name="Google Shape;433;p45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434" name="Google Shape;434;p45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435" name="Google Shape;435;p45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36" name="Google Shape;436;p45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437" name="Google Shape;437;p45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438" name="Google Shape;438;p45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39" name="Google Shape;439;p45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rect b="b" l="l" r="r" t="t"/>
                <a:pathLst>
                  <a:path extrusionOk="0" h="5928" w="6674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440" name="Google Shape;440;p45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441" name="Google Shape;441;p45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42" name="Google Shape;442;p45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443" name="Google Shape;443;p45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444" name="Google Shape;444;p45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45" name="Google Shape;445;p45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rect b="b" l="l" r="r" t="t"/>
                <a:pathLst>
                  <a:path extrusionOk="0" h="5929" w="7439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504300" y="3963825"/>
            <a:ext cx="8597100" cy="928800"/>
          </a:xfrm>
          <a:prstGeom prst="roundRect">
            <a:avLst>
              <a:gd fmla="val 16667" name="adj"/>
            </a:avLst>
          </a:prstGeom>
          <a:solidFill>
            <a:srgbClr val="94BF6E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9"/>
          <p:cNvSpPr txBox="1"/>
          <p:nvPr>
            <p:ph type="title"/>
          </p:nvPr>
        </p:nvSpPr>
        <p:spPr>
          <a:xfrm>
            <a:off x="953441" y="743400"/>
            <a:ext cx="3989400" cy="5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C’est quoi Desmos?</a:t>
            </a:r>
            <a:endParaRPr sz="23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44" name="Google Shape;144;p1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19"/>
          <p:cNvSpPr/>
          <p:nvPr/>
        </p:nvSpPr>
        <p:spPr>
          <a:xfrm>
            <a:off x="504300" y="2897025"/>
            <a:ext cx="8597100" cy="928800"/>
          </a:xfrm>
          <a:prstGeom prst="roundRect">
            <a:avLst>
              <a:gd fmla="val 16667" name="adj"/>
            </a:avLst>
          </a:prstGeom>
          <a:solidFill>
            <a:srgbClr val="94BF6E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9"/>
          <p:cNvSpPr txBox="1"/>
          <p:nvPr/>
        </p:nvSpPr>
        <p:spPr>
          <a:xfrm>
            <a:off x="430300" y="1864650"/>
            <a:ext cx="33564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AutoNum type="arabicPeriod"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Classe virtuelle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4297650" y="4853299"/>
            <a:ext cx="5487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rPr>
              <a:t>‹#›</a:t>
            </a:fld>
            <a:endParaRPr sz="1200">
              <a:solidFill>
                <a:srgbClr val="3C78D8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088" y="1555375"/>
            <a:ext cx="5235311" cy="12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/>
          <p:nvPr/>
        </p:nvSpPr>
        <p:spPr>
          <a:xfrm>
            <a:off x="430300" y="2963975"/>
            <a:ext cx="6077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AutoNum type="arabicPeriod" startAt="2"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Calculatrice graphique ou 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application pour appareils mobiles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0" name="Google Shape;1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8851" y="3062752"/>
            <a:ext cx="2562001" cy="66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 txBox="1"/>
          <p:nvPr/>
        </p:nvSpPr>
        <p:spPr>
          <a:xfrm>
            <a:off x="430300" y="4106975"/>
            <a:ext cx="607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AutoNum type="arabicPeriod" startAt="3"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Calculatrice graphique pour évaluation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4448" y="4066364"/>
            <a:ext cx="711900" cy="71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58" name="Google Shape;158;p20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533325" y="2063650"/>
            <a:ext cx="7400700" cy="28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■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En ligne (</a:t>
            </a:r>
            <a:r>
              <a:rPr lang="en" sz="21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desmos.com</a:t>
            </a: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) ou application mobile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■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Outil de manipulation virtuelle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■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Intégrée à Teacher Desmos (activités)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■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Tâches créatives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0" name="Google Shape;160;p20"/>
          <p:cNvGrpSpPr/>
          <p:nvPr/>
        </p:nvGrpSpPr>
        <p:grpSpPr>
          <a:xfrm>
            <a:off x="8002239" y="1921450"/>
            <a:ext cx="941300" cy="3048510"/>
            <a:chOff x="8078439" y="1692850"/>
            <a:chExt cx="941300" cy="3048510"/>
          </a:xfrm>
        </p:grpSpPr>
        <p:pic>
          <p:nvPicPr>
            <p:cNvPr id="161" name="Google Shape;161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78442" y="1692850"/>
              <a:ext cx="941294" cy="102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10352" y="4243685"/>
              <a:ext cx="877475" cy="497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78439" y="2715974"/>
              <a:ext cx="941300" cy="1519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4" name="Google Shape;164;p20"/>
          <p:cNvSpPr/>
          <p:nvPr/>
        </p:nvSpPr>
        <p:spPr>
          <a:xfrm>
            <a:off x="6235924" y="3099225"/>
            <a:ext cx="1503900" cy="4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65" name="Google Shape;16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4399" y="2048323"/>
            <a:ext cx="492498" cy="4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475" y="1721870"/>
            <a:ext cx="3760262" cy="272333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/>
          <p:nvPr/>
        </p:nvSpPr>
        <p:spPr>
          <a:xfrm>
            <a:off x="997675" y="4474475"/>
            <a:ext cx="2133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le sapin</a:t>
            </a:r>
            <a:endParaRPr sz="18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2398" y="307000"/>
            <a:ext cx="2748600" cy="42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21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/>
        </p:nvSpPr>
        <p:spPr>
          <a:xfrm>
            <a:off x="4822400" y="990925"/>
            <a:ext cx="30255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l’arc-en-ciel</a:t>
            </a:r>
            <a:endParaRPr sz="18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0338" y="1754675"/>
            <a:ext cx="6743318" cy="312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82" name="Google Shape;182;p22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500" y="1947350"/>
            <a:ext cx="3797066" cy="28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044113" y="1456489"/>
            <a:ext cx="2945149" cy="392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5404050" y="1090850"/>
            <a:ext cx="2380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Réalisations d’élèves partagées sur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‘’Les maths autrement’’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2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91" name="Google Shape;191;p23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9200" y="1988112"/>
            <a:ext cx="7202148" cy="26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75" y="1801350"/>
            <a:ext cx="3375100" cy="285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 txBox="1"/>
          <p:nvPr/>
        </p:nvSpPr>
        <p:spPr>
          <a:xfrm>
            <a:off x="5550052" y="825700"/>
            <a:ext cx="25194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Réalisations d’élèves partagées sur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‘’Les maths autrement’’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p2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00" name="Google Shape;200;p24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arwick template">
  <a:themeElements>
    <a:clrScheme name="Custom 347">
      <a:dk1>
        <a:srgbClr val="114454"/>
      </a:dk1>
      <a:lt1>
        <a:srgbClr val="FFFFFF"/>
      </a:lt1>
      <a:dk2>
        <a:srgbClr val="5F6C70"/>
      </a:dk2>
      <a:lt2>
        <a:srgbClr val="CED5D8"/>
      </a:lt2>
      <a:accent1>
        <a:srgbClr val="114454"/>
      </a:accent1>
      <a:accent2>
        <a:srgbClr val="18637B"/>
      </a:accent2>
      <a:accent3>
        <a:srgbClr val="309AAD"/>
      </a:accent3>
      <a:accent4>
        <a:srgbClr val="165751"/>
      </a:accent4>
      <a:accent5>
        <a:srgbClr val="3B8D61"/>
      </a:accent5>
      <a:accent6>
        <a:srgbClr val="94BF6E"/>
      </a:accent6>
      <a:hlink>
        <a:srgbClr val="11445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