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3"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Roboto Slab"/>
      <p:regular r:id="rId40"/>
      <p:bold r:id="rId41"/>
    </p:embeddedFont>
    <p:embeddedFont>
      <p:font typeface="Ubuntu"/>
      <p:regular r:id="rId42"/>
      <p:bold r:id="rId43"/>
      <p:italic r:id="rId44"/>
      <p:boldItalic r:id="rId45"/>
    </p:embeddedFont>
    <p:embeddedFont>
      <p:font typeface="Nixie One"/>
      <p:regular r:id="rId46"/>
    </p:embeddedFont>
    <p:embeddedFont>
      <p:font typeface="Montserrat"/>
      <p:regular r:id="rId47"/>
      <p:bold r:id="rId48"/>
      <p:italic r:id="rId49"/>
      <p:boldItalic r:id="rId50"/>
    </p:embeddedFont>
    <p:embeddedFont>
      <p:font typeface="Viga"/>
      <p:regular r:id="rId51"/>
    </p:embeddedFont>
    <p:embeddedFont>
      <p:font typeface="Century Gothic"/>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Slab-regular.fntdata"/><Relationship Id="rId42" Type="http://schemas.openxmlformats.org/officeDocument/2006/relationships/font" Target="fonts/Ubuntu-regular.fntdata"/><Relationship Id="rId41" Type="http://schemas.openxmlformats.org/officeDocument/2006/relationships/font" Target="fonts/RobotoSlab-bold.fntdata"/><Relationship Id="rId44" Type="http://schemas.openxmlformats.org/officeDocument/2006/relationships/font" Target="fonts/Ubuntu-italic.fntdata"/><Relationship Id="rId43" Type="http://schemas.openxmlformats.org/officeDocument/2006/relationships/font" Target="fonts/Ubuntu-bold.fntdata"/><Relationship Id="rId46" Type="http://schemas.openxmlformats.org/officeDocument/2006/relationships/font" Target="fonts/NixieOne-regular.fntdata"/><Relationship Id="rId45" Type="http://schemas.openxmlformats.org/officeDocument/2006/relationships/font" Target="fonts/Ubuntu-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Montserrat-bold.fntdata"/><Relationship Id="rId47" Type="http://schemas.openxmlformats.org/officeDocument/2006/relationships/font" Target="fonts/Montserrat-regular.fntdata"/><Relationship Id="rId49"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Viga-regular.fntdata"/><Relationship Id="rId50" Type="http://schemas.openxmlformats.org/officeDocument/2006/relationships/font" Target="fonts/Montserrat-boldItalic.fntdata"/><Relationship Id="rId53" Type="http://schemas.openxmlformats.org/officeDocument/2006/relationships/font" Target="fonts/CenturyGothic-bold.fntdata"/><Relationship Id="rId52" Type="http://schemas.openxmlformats.org/officeDocument/2006/relationships/font" Target="fonts/CenturyGothic-regular.fntdata"/><Relationship Id="rId11" Type="http://schemas.openxmlformats.org/officeDocument/2006/relationships/slide" Target="slides/slide6.xml"/><Relationship Id="rId55" Type="http://schemas.openxmlformats.org/officeDocument/2006/relationships/font" Target="fonts/CenturyGothic-boldItalic.fntdata"/><Relationship Id="rId10" Type="http://schemas.openxmlformats.org/officeDocument/2006/relationships/slide" Target="slides/slide5.xml"/><Relationship Id="rId54"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lang=fr"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practice?lang=fr"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testing/quebec/graphing?lang=fr" TargetMode="External"/><Relationship Id="rId3" Type="http://schemas.openxmlformats.org/officeDocument/2006/relationships/hyperlink" Target="https://www.desmos.com/testing/quebec/graphing?lang=fr"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lloprof.qc.ca/fr/eleves/bv/mathematiques/les-formes-d-equations-d-une-droite-m1320"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lang=fr" TargetMode="External"/><Relationship Id="rId3" Type="http://schemas.openxmlformats.org/officeDocument/2006/relationships/hyperlink" Target="https://www.desmos.com/practice?lang=fr" TargetMode="External"/><Relationship Id="rId4" Type="http://schemas.openxmlformats.org/officeDocument/2006/relationships/hyperlink" Target="https://www.desmos.com/testing/quebec/graphing?lang=fr"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lang=fr" TargetMode="External"/><Relationship Id="rId3" Type="http://schemas.openxmlformats.org/officeDocument/2006/relationships/hyperlink" Target="https://www.desmos.com/practice?lang=fr" TargetMode="External"/><Relationship Id="rId4" Type="http://schemas.openxmlformats.org/officeDocument/2006/relationships/hyperlink" Target="https://www.desmos.com/testing/quebec/graphing?lang=fr"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STkyxHlxnxhvyBV6LPDd0o-rgiw5YTUK4kSejxALSX0/edit?usp=sharin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2dwaewl9h0?lang=fr"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STkyxHlxnxhvyBV6LPDd0o-rgiw5YTUK4kSejxALSX0/edit?usp=sharing"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49aa15537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49aa15537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49aa15537d_0_2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49aa15537d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1"/>
                </a:solidFill>
              </a:rPr>
              <a:t>SR</a:t>
            </a:r>
            <a:endParaRPr/>
          </a:p>
          <a:p>
            <a:pPr indent="-317500" lvl="0" marL="457200" rtl="0" algn="l">
              <a:lnSpc>
                <a:spcPct val="100000"/>
              </a:lnSpc>
              <a:spcBef>
                <a:spcPts val="0"/>
              </a:spcBef>
              <a:spcAft>
                <a:spcPts val="0"/>
              </a:spcAft>
              <a:buSzPts val="1400"/>
              <a:buAutoNum type="arabicParenR"/>
            </a:pPr>
            <a:r>
              <a:rPr lang="en"/>
              <a:t>Calculatrice graphique seulement pour les maths/sciences, surtout au secondaire</a:t>
            </a:r>
            <a:endParaRPr/>
          </a:p>
          <a:p>
            <a:pPr indent="-317500" lvl="0" marL="457200" rtl="0" algn="l">
              <a:lnSpc>
                <a:spcPct val="100000"/>
              </a:lnSpc>
              <a:spcBef>
                <a:spcPts val="0"/>
              </a:spcBef>
              <a:spcAft>
                <a:spcPts val="0"/>
              </a:spcAft>
              <a:buSzPts val="1400"/>
              <a:buAutoNum type="arabicParenR"/>
            </a:pPr>
            <a:r>
              <a:rPr lang="en"/>
              <a:t>Classe virtuelle pour toutes les disciplines</a:t>
            </a:r>
            <a:endParaRPr/>
          </a:p>
          <a:p>
            <a:pPr indent="-228600" lvl="0" marL="4572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SR</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rPr>
              <a:t>Desmos offre une gamme de trois calculatrices graphiques distinctes, chacune conçue pour répondre à des besoins spécifiques dans le contexte de l’enseignement de l’apprentissage et de l’évaluation des mathématiques. </a:t>
            </a:r>
            <a:r>
              <a:rPr lang="en" sz="1200" u="sng">
                <a:solidFill>
                  <a:srgbClr val="1155CC"/>
                </a:solidFill>
                <a:hlinkClick r:id="rId2">
                  <a:extLst>
                    <a:ext uri="{A12FA001-AC4F-418D-AE19-62706E023703}">
                      <ahyp:hlinkClr val="tx"/>
                    </a:ext>
                  </a:extLst>
                </a:hlinkClick>
              </a:rPr>
              <a:t>La calculatrice graphique traditionnelle de Desmos</a:t>
            </a:r>
            <a:r>
              <a:rPr lang="en" sz="1200">
                <a:solidFill>
                  <a:schemeClr val="dk1"/>
                </a:solidFill>
              </a:rPr>
              <a:t>  constitue le cœur de l’écosystème. Elle soutient activement l’enseignement et l’apprentissage en offrant un accès complet à toutes les fonctionnalités de l’outil. Les élèves peuvent créer leur compte, ce qui leur permet d’enregistrer leur travail et de le consulter ultérieurement. Cette version encourage l’exploration et la manipulation des concepts mathématiques dans un environnement interactif et dynamique.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f32d5f4b4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2f32d5f4b4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WR</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rPr>
              <a:t>Ensuite, la calculatrice graphique en Mode Pratique représente une étape intermédiaire cruciale. À partir de </a:t>
            </a:r>
            <a:r>
              <a:rPr lang="en" sz="1200" u="sng">
                <a:solidFill>
                  <a:srgbClr val="1155CC"/>
                </a:solidFill>
                <a:hlinkClick r:id="rId2">
                  <a:extLst>
                    <a:ext uri="{A12FA001-AC4F-418D-AE19-62706E023703}">
                      <ahyp:hlinkClr val="tx"/>
                    </a:ext>
                  </a:extLst>
                </a:hlinkClick>
              </a:rPr>
              <a:t>ce lien</a:t>
            </a:r>
            <a:r>
              <a:rPr lang="en" sz="1200">
                <a:solidFill>
                  <a:schemeClr val="dk1"/>
                </a:solidFill>
              </a:rPr>
              <a:t>, il faut choisir (Choose Assessment) la version du Québec. Conçue spécifiquement pour la préparation aux évaluations et pour soutenir l’évaluation formative, elle offre une expérience similaire à celle du Mode Examen, tout en permettant la navigation sur le web. Bien que certaines fonctionnalités soient bloquées ou désactivées afin de se conformer aux politiques du Ministère de l’Éducation du Québec (MEQ), les élèves peuvent se familiariser avec les contraintes et les possibilités de l’environnement prévu pour l’évaluation. L’absence de comptes élèves et, par conséquent, l’impossibilité d’enregistrer le travail, prépare les élèves aux conditions réelles des examens. L’utilisation régulière de cette version en cours d’année est essentielle pour assurer une transition en douceur vers le Mode Examen.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f32d5f4b4a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2f32d5f4b4a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WR</a:t>
            </a:r>
            <a:endParaRPr/>
          </a:p>
          <a:p>
            <a:pPr indent="0" lvl="0" marL="0" rtl="0" algn="l">
              <a:lnSpc>
                <a:spcPct val="100000"/>
              </a:lnSpc>
              <a:spcBef>
                <a:spcPts val="0"/>
              </a:spcBef>
              <a:spcAft>
                <a:spcPts val="0"/>
              </a:spcAft>
              <a:buSzPts val="1400"/>
              <a:buNone/>
            </a:pPr>
            <a:r>
              <a:rPr lang="en"/>
              <a:t>Lien Web: </a:t>
            </a:r>
            <a:r>
              <a:rPr lang="en" u="sng">
                <a:solidFill>
                  <a:schemeClr val="hlink"/>
                </a:solidFill>
                <a:hlinkClick r:id="rId2"/>
              </a:rPr>
              <a:t>https://www.desmos.com/testing/quebec/graphing?lang=fr</a:t>
            </a:r>
            <a:endParaRPr/>
          </a:p>
          <a:p>
            <a:pPr indent="0" lvl="0" marL="0" rtl="0" algn="l">
              <a:lnSpc>
                <a:spcPct val="100000"/>
              </a:lnSpc>
              <a:spcBef>
                <a:spcPts val="0"/>
              </a:spcBef>
              <a:spcAft>
                <a:spcPts val="0"/>
              </a:spcAft>
              <a:buSzPts val="1400"/>
              <a:buNone/>
            </a:pPr>
            <a:r>
              <a:t/>
            </a:r>
            <a:endParaRPr/>
          </a:p>
          <a:p>
            <a:pPr indent="0" lvl="0" marL="0" rtl="0" algn="l">
              <a:lnSpc>
                <a:spcPct val="115000"/>
              </a:lnSpc>
              <a:spcBef>
                <a:spcPts val="1200"/>
              </a:spcBef>
              <a:spcAft>
                <a:spcPts val="1200"/>
              </a:spcAft>
              <a:buSzPts val="1100"/>
              <a:buNone/>
            </a:pPr>
            <a:r>
              <a:rPr lang="en" sz="1200">
                <a:solidFill>
                  <a:schemeClr val="dk1"/>
                </a:solidFill>
              </a:rPr>
              <a:t>Enfin, </a:t>
            </a:r>
            <a:r>
              <a:rPr lang="en" sz="1200" u="sng">
                <a:solidFill>
                  <a:srgbClr val="1155CC"/>
                </a:solidFill>
                <a:hlinkClick r:id="rId3">
                  <a:extLst>
                    <a:ext uri="{A12FA001-AC4F-418D-AE19-62706E023703}">
                      <ahyp:hlinkClr val="tx"/>
                    </a:ext>
                  </a:extLst>
                </a:hlinkClick>
              </a:rPr>
              <a:t>la calculatrice graphique Mode Examen</a:t>
            </a:r>
            <a:r>
              <a:rPr lang="en" sz="1200">
                <a:solidFill>
                  <a:schemeClr val="dk1"/>
                </a:solidFill>
              </a:rPr>
              <a:t> est la version la plus restrictive, destinée à soutenir les évaluations courantes et ministérielles, tout au long du parcours secondaire. Elle bloque toute navigation web et intègre des fonctions de sécurité renforcées pour garantir l’intégrité des examens. Tout comme le Mode Pratique, elle ne permet pas la création de comptes élèves ni l’enregistrement des données. Cette version est strictement conforme aux politiques du MEQ et présente un ensemble spécifique de fonctionnalités bloquées ou désactivées.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50">
                <a:solidFill>
                  <a:schemeClr val="dk1"/>
                </a:solidFill>
              </a:rPr>
              <a:t>SR-WR</a:t>
            </a:r>
            <a:endParaRPr sz="1450">
              <a:solidFill>
                <a:schemeClr val="dk1"/>
              </a:solidFill>
            </a:endParaRPr>
          </a:p>
          <a:p>
            <a:pPr indent="0" lvl="0" marL="0" rtl="0" algn="l">
              <a:lnSpc>
                <a:spcPct val="100000"/>
              </a:lnSpc>
              <a:spcBef>
                <a:spcPts val="0"/>
              </a:spcBef>
              <a:spcAft>
                <a:spcPts val="0"/>
              </a:spcAft>
              <a:buSzPts val="1400"/>
              <a:buNone/>
            </a:pPr>
            <a:r>
              <a:t/>
            </a:r>
            <a:endParaRPr sz="1450">
              <a:solidFill>
                <a:schemeClr val="dk1"/>
              </a:solidFill>
            </a:endParaRPr>
          </a:p>
          <a:p>
            <a:pPr indent="0" lvl="0" marL="0" rtl="0" algn="l">
              <a:lnSpc>
                <a:spcPct val="100000"/>
              </a:lnSpc>
              <a:spcBef>
                <a:spcPts val="0"/>
              </a:spcBef>
              <a:spcAft>
                <a:spcPts val="0"/>
              </a:spcAft>
              <a:buSzPts val="1400"/>
              <a:buNone/>
            </a:pPr>
            <a:r>
              <a:rPr lang="en" sz="1450">
                <a:solidFill>
                  <a:schemeClr val="dk1"/>
                </a:solidFill>
              </a:rPr>
              <a:t>Tableau comparatif des 3 formes d'équations d'une droite : </a:t>
            </a:r>
            <a:r>
              <a:rPr lang="en" sz="1450" u="sng">
                <a:solidFill>
                  <a:schemeClr val="hlink"/>
                </a:solidFill>
                <a:hlinkClick r:id="rId2"/>
              </a:rPr>
              <a:t>https://www.alloprof.qc.ca/fr/eleves/bv/mathematiques/les-formes-d-equations-d-une-droite-m1320</a:t>
            </a:r>
            <a:endParaRPr sz="1450">
              <a:solidFill>
                <a:schemeClr val="dk1"/>
              </a:solidFill>
            </a:endParaRPr>
          </a:p>
          <a:p>
            <a:pPr indent="0" lvl="0" marL="0" rtl="0" algn="l">
              <a:lnSpc>
                <a:spcPct val="100000"/>
              </a:lnSpc>
              <a:spcBef>
                <a:spcPts val="0"/>
              </a:spcBef>
              <a:spcAft>
                <a:spcPts val="0"/>
              </a:spcAft>
              <a:buSzPts val="1400"/>
              <a:buNone/>
            </a:pPr>
            <a:r>
              <a:t/>
            </a:r>
            <a:endParaRPr sz="145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La sanction des études autorise l’utilisation d’une calculatrice avec ou sans affichage graphique, ce qui inclut les opérations et fonctions de base, ainsi que l’écriture de fonctions sous forme canonique (ex. : f(x) = -3(x – 2)² + 10). L’utilisation d’une calculatrice avec un système de calcul formel est tolérée, </a:t>
            </a:r>
            <a:r>
              <a:rPr i="1" lang="en" sz="1200">
                <a:solidFill>
                  <a:schemeClr val="dk1"/>
                </a:solidFill>
              </a:rPr>
              <a:t>à condition que les fonctionnalités de calcul formel soient explicitement désactivées</a:t>
            </a:r>
            <a:r>
              <a:rPr lang="en" sz="1200">
                <a:solidFill>
                  <a:schemeClr val="dk1"/>
                </a:solidFill>
              </a:rPr>
              <a:t>. L'objectif est de permettre l'utilisation d'un outil de calcul, mais d'empêcher que la calculatrice effectue à la place de l'élève les tâches d'ordre algébrique ou de résolution de problèmes qui sont au cœur des compétences évaluées. Par conséquent, sont interdites toutes les fonctionnalités qui permettent à l’outil de résoudre directement les problèmes ou d’effectuer les manipulations algébriques attendues de l’élève. Cela inclut, entre autres, l’utilisation de curseurs pour manipuler des paramètres, le traçage automatique de droites à partir de leur équation générale ou symétrique, les calculs algébriques formels, la résolution d’équations ou d’inéquations du second degré, et la résolution automatique de problèmes textuels. En d’autres termes, la calculatrice doit servir d’outil de calcul et de représentation graphique, et non de solutionneur automatique. Cette distinction est cruciale pour assurer l’équité des évaluations et la validation des compétences mathématiques des élèves.</a:t>
            </a:r>
            <a:endParaRPr sz="1450">
              <a:solidFill>
                <a:schemeClr val="dk1"/>
              </a:solidFill>
            </a:endParaRPr>
          </a:p>
          <a:p>
            <a:pPr indent="0" lvl="0" marL="0" rtl="0" algn="l">
              <a:lnSpc>
                <a:spcPct val="100000"/>
              </a:lnSpc>
              <a:spcBef>
                <a:spcPts val="1200"/>
              </a:spcBef>
              <a:spcAft>
                <a:spcPts val="0"/>
              </a:spcAft>
              <a:buSzPts val="1400"/>
              <a:buNone/>
            </a:pPr>
            <a:r>
              <a:t/>
            </a:r>
            <a:endParaRPr sz="145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a:solidFill>
                  <a:schemeClr val="dk1"/>
                </a:solidFill>
              </a:rPr>
              <a:t>SR</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Calculatrice graphique: </a:t>
            </a:r>
            <a:r>
              <a:rPr lang="en" u="sng">
                <a:solidFill>
                  <a:schemeClr val="hlink"/>
                </a:solidFill>
                <a:hlinkClick r:id="rId2"/>
              </a:rPr>
              <a:t>https://www.desmos.com/calculator?lang=fr</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Mode pratique: </a:t>
            </a:r>
            <a:r>
              <a:rPr lang="en" u="sng">
                <a:solidFill>
                  <a:schemeClr val="hlink"/>
                </a:solidFill>
                <a:hlinkClick r:id="rId3"/>
              </a:rPr>
              <a:t>https://www.desmos.com/practice?lang=fr</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Mode examen: </a:t>
            </a:r>
            <a:r>
              <a:rPr lang="en" u="sng">
                <a:solidFill>
                  <a:schemeClr val="hlink"/>
                </a:solidFill>
                <a:hlinkClick r:id="rId4"/>
              </a:rPr>
              <a:t>https://www.desmos.com/testing/quebec/graphing?lang=fr</a:t>
            </a:r>
            <a:endParaRPr/>
          </a:p>
          <a:p>
            <a:pPr indent="0" lvl="0" marL="0" rtl="0" algn="l">
              <a:spcBef>
                <a:spcPts val="0"/>
              </a:spcBef>
              <a:spcAft>
                <a:spcPts val="0"/>
              </a:spcAft>
              <a:buClr>
                <a:schemeClr val="dk1"/>
              </a:buClr>
              <a:buSzPts val="1400"/>
              <a:buFont typeface="Arial"/>
              <a:buNone/>
            </a:pPr>
            <a:r>
              <a:t/>
            </a:r>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Pour assurer la conformité avec la sanction des études lors des évaluations, le mode Examen de Desmos désactive un ensemble de fonctionnalités qui pourraient permettre aux élèves de contourner la démonstration de leurs compétences. En résumé, sont désactivées les options suivantes : l'insertion d'images, de dossiers et de notes (qui pourraient contenir des informations non autorisées), les graphiques implicites (qui permettent de tracer des relations complexes sans manipulation algébrique préalable par l'élève), les curseurs (qui permettent de faire varier des paramètres et d'observer directement leur effet sur un graphique, ce qui pourrait dispenser l'élève d'une analyse plus approfondie), les actions (qui permettent d'automatiser des processus et des calculs), les fonctions trigonométriques avancées (csc, sec, cot, et leurs fonctions inverses et hyperboliques, qui ne sont pas considérées comme des compétences de base à ce niveau) et les fonctions statistiques et géométriques avancées (telles que mad, cov, distance, midpoint, qui permettent d'obtenir directement des résultats sans que l'élève n'ait à effectuer les calculs).</a:t>
            </a:r>
            <a:endParaRPr/>
          </a:p>
          <a:p>
            <a:pPr indent="0" lvl="0" marL="0" rtl="0" algn="l">
              <a:lnSpc>
                <a:spcPct val="100000"/>
              </a:lnSpc>
              <a:spcBef>
                <a:spcPts val="120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f32d5f4b4a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g2f32d5f4b4a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
                <a:solidFill>
                  <a:schemeClr val="dk1"/>
                </a:solidFill>
              </a:rPr>
              <a:t>WR</a:t>
            </a:r>
            <a:endParaRPr>
              <a:solidFill>
                <a:schemeClr val="dk1"/>
              </a:solidFill>
            </a:endParaRPr>
          </a:p>
          <a:p>
            <a:pPr indent="0" lvl="0" marL="0" rtl="0" algn="l">
              <a:spcBef>
                <a:spcPts val="0"/>
              </a:spcBef>
              <a:spcAft>
                <a:spcPts val="0"/>
              </a:spcAft>
              <a:buSzPts val="1400"/>
              <a:buNone/>
            </a:pPr>
            <a:r>
              <a:rPr lang="en">
                <a:solidFill>
                  <a:schemeClr val="dk1"/>
                </a:solidFill>
              </a:rPr>
              <a:t>Calculatrice graphique: </a:t>
            </a:r>
            <a:r>
              <a:rPr lang="en" u="sng">
                <a:solidFill>
                  <a:schemeClr val="hlink"/>
                </a:solidFill>
                <a:hlinkClick r:id="rId2"/>
              </a:rPr>
              <a:t>https://www.desmos.com/calculator?lang=fr</a:t>
            </a:r>
            <a:endParaRPr>
              <a:solidFill>
                <a:schemeClr val="dk1"/>
              </a:solidFill>
            </a:endParaRPr>
          </a:p>
          <a:p>
            <a:pPr indent="0" lvl="0" marL="0" rtl="0" algn="l">
              <a:spcBef>
                <a:spcPts val="0"/>
              </a:spcBef>
              <a:spcAft>
                <a:spcPts val="0"/>
              </a:spcAft>
              <a:buSzPts val="1400"/>
              <a:buNone/>
            </a:pPr>
            <a:r>
              <a:rPr lang="en">
                <a:solidFill>
                  <a:schemeClr val="dk1"/>
                </a:solidFill>
              </a:rPr>
              <a:t>Mode pratique: </a:t>
            </a:r>
            <a:r>
              <a:rPr lang="en" u="sng">
                <a:solidFill>
                  <a:schemeClr val="hlink"/>
                </a:solidFill>
                <a:hlinkClick r:id="rId3"/>
              </a:rPr>
              <a:t>https://www.desmos.com/practice?lang=fr</a:t>
            </a:r>
            <a:endParaRPr/>
          </a:p>
          <a:p>
            <a:pPr indent="0" lvl="0" marL="0" rtl="0" algn="l">
              <a:spcBef>
                <a:spcPts val="0"/>
              </a:spcBef>
              <a:spcAft>
                <a:spcPts val="0"/>
              </a:spcAft>
              <a:buSzPts val="1400"/>
              <a:buNone/>
            </a:pPr>
            <a:r>
              <a:rPr lang="en"/>
              <a:t>Mode examen: </a:t>
            </a:r>
            <a:r>
              <a:rPr lang="en" u="sng">
                <a:solidFill>
                  <a:schemeClr val="hlink"/>
                </a:solidFill>
                <a:hlinkClick r:id="rId4"/>
              </a:rPr>
              <a:t>https://www.desmos.com/testing/quebec/graphing?lang=fr</a:t>
            </a:r>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f72bdc07d3_1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f72bdc07d3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dd297e83f7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dd297e83f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49aa15537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49aa15537d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dd297e83f7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dd297e83f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dd297e83f7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dd297e83f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SR</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rPr>
              <a:t>Sur les Chromebooks, largement déployés dans les écoles, le Mode Examen est généralement intégré à l'environnement d'évaluation sécurisé de l'appareil via le mode Kiosque, une procédure similaire à celle d'Usito. Ce mode offre un verrouillage efficace de l'application et restreint l'accès aux autres fonctionnalités. La configuration et la préparation de ce mode incombent à l'administrateur de la console Google Workspace (l'équipe des TI).</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dd297e83f7_0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dd297e83f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WR</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rPr>
              <a:t>Sur les ordinateurs portables (Windows ou macOS), l'accès au Mode Examen se fait par le biais d'une session « examen » configurée sur l'ordinateur. L'élève accède ensuite à Desmos Examen en utilisant l'icône présente sur le bureau. Cette procédure, également comparable à celle d'Usito, nécessite aussi une préparation préalable par les services informatiques de votre institution scolaire.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dd253d6178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dd253d617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dd253d6178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dd253d617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 2</a:t>
            </a:r>
            <a:endParaRPr/>
          </a:p>
          <a:p>
            <a:pPr indent="0" lvl="0" marL="0" rtl="0" algn="l">
              <a:spcBef>
                <a:spcPts val="0"/>
              </a:spcBef>
              <a:spcAft>
                <a:spcPts val="0"/>
              </a:spcAft>
              <a:buNone/>
            </a:pPr>
            <a:r>
              <a:rPr lang="en"/>
              <a:t>Document collaboratif: </a:t>
            </a:r>
            <a:r>
              <a:rPr lang="en" u="sng">
                <a:solidFill>
                  <a:schemeClr val="hlink"/>
                </a:solidFill>
                <a:hlinkClick r:id="rId2"/>
              </a:rPr>
              <a:t>https://docs.google.com/document/d/1STkyxHlxnxhvyBV6LPDd0o-rgiw5YTUK4kSejxALSX0/edit?usp=sharing</a:t>
            </a:r>
            <a:endParaRPr/>
          </a:p>
          <a:p>
            <a:pPr indent="0" lvl="0" marL="0" rtl="0" algn="l">
              <a:spcBef>
                <a:spcPts val="0"/>
              </a:spcBef>
              <a:spcAft>
                <a:spcPts val="0"/>
              </a:spcAft>
              <a:buNone/>
            </a:pPr>
            <a:r>
              <a:rPr lang="en"/>
              <a:t>3 min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f72bdc07d3_1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f72bdc07d3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Les 2</a:t>
            </a:r>
            <a:endParaRPr/>
          </a:p>
          <a:p>
            <a:pPr indent="0" lvl="0" marL="0" rtl="0" algn="l">
              <a:spcBef>
                <a:spcPts val="0"/>
              </a:spcBef>
              <a:spcAft>
                <a:spcPts val="0"/>
              </a:spcAft>
              <a:buNone/>
            </a:pPr>
            <a:r>
              <a:rPr lang="en"/>
              <a:t>Aperçu de la solution dans Desmos: </a:t>
            </a:r>
            <a:r>
              <a:rPr lang="en" u="sng">
                <a:solidFill>
                  <a:schemeClr val="hlink"/>
                </a:solidFill>
                <a:hlinkClick r:id="rId2"/>
              </a:rPr>
              <a:t>https://www.desmos.com/calculator/2dwaewl9h0?lang=fr</a:t>
            </a:r>
            <a:endParaRPr/>
          </a:p>
          <a:p>
            <a:pPr indent="0" lvl="0" marL="0" rtl="0" algn="l">
              <a:spcBef>
                <a:spcPts val="0"/>
              </a:spcBef>
              <a:spcAft>
                <a:spcPts val="0"/>
              </a:spcAft>
              <a:buNone/>
            </a:pPr>
            <a:r>
              <a:rPr lang="en"/>
              <a:t>12 minutes</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dd23ea994b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dd23ea994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minutes</a:t>
            </a:r>
            <a:endParaRPr/>
          </a:p>
          <a:p>
            <a:pPr indent="0" lvl="0" marL="0" rtl="0" algn="l">
              <a:spcBef>
                <a:spcPts val="0"/>
              </a:spcBef>
              <a:spcAft>
                <a:spcPts val="0"/>
              </a:spcAft>
              <a:buClr>
                <a:schemeClr val="dk1"/>
              </a:buClr>
              <a:buSzPts val="1100"/>
              <a:buFont typeface="Arial"/>
              <a:buNone/>
            </a:pPr>
            <a:r>
              <a:rPr lang="en">
                <a:solidFill>
                  <a:schemeClr val="dk1"/>
                </a:solidFill>
              </a:rPr>
              <a:t>Les 2</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Document: </a:t>
            </a:r>
            <a:r>
              <a:rPr lang="en" u="sng">
                <a:solidFill>
                  <a:schemeClr val="hlink"/>
                </a:solidFill>
                <a:hlinkClick r:id="rId2"/>
              </a:rPr>
              <a:t>https://docs.google.com/document/d/1STkyxHlxnxhvyBV6LPDd0o-rgiw5YTUK4kSejxALSX0/edit?usp=sharing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f5845d4329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g2f5845d4329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Les 2</a:t>
            </a:r>
            <a:endParaRPr>
              <a:solidFill>
                <a:schemeClr val="dk1"/>
              </a:solidFill>
              <a:latin typeface="Aptos"/>
              <a:ea typeface="Aptos"/>
              <a:cs typeface="Aptos"/>
              <a:sym typeface="Aptos"/>
            </a:endParaRPr>
          </a:p>
          <a:p>
            <a:pPr indent="0" lvl="0" marL="0" rtl="0" algn="l">
              <a:lnSpc>
                <a:spcPct val="107916"/>
              </a:lnSpc>
              <a:spcBef>
                <a:spcPts val="0"/>
              </a:spcBef>
              <a:spcAft>
                <a:spcPts val="0"/>
              </a:spcAft>
              <a:buNone/>
            </a:pPr>
            <a:r>
              <a:rPr lang="en">
                <a:solidFill>
                  <a:schemeClr val="dk1"/>
                </a:solidFill>
                <a:latin typeface="Aptos"/>
                <a:ea typeface="Aptos"/>
                <a:cs typeface="Aptos"/>
                <a:sym typeface="Aptos"/>
              </a:rPr>
              <a:t>12 minutes</a:t>
            </a:r>
            <a:endParaRPr>
              <a:solidFill>
                <a:schemeClr val="dk1"/>
              </a:solidFill>
              <a:latin typeface="Aptos"/>
              <a:ea typeface="Aptos"/>
              <a:cs typeface="Aptos"/>
              <a:sym typeface="Aptos"/>
            </a:endParaRPr>
          </a:p>
          <a:p>
            <a:pPr indent="-298450" lvl="0" marL="457200" rtl="0" algn="l">
              <a:lnSpc>
                <a:spcPct val="107916"/>
              </a:lnSpc>
              <a:spcBef>
                <a:spcPts val="800"/>
              </a:spcBef>
              <a:spcAft>
                <a:spcPts val="0"/>
              </a:spcAft>
              <a:buClr>
                <a:schemeClr val="dk1"/>
              </a:buClr>
              <a:buSzPts val="1100"/>
              <a:buFont typeface="Aptos"/>
              <a:buAutoNum type="arabicPeriod"/>
            </a:pPr>
            <a:r>
              <a:rPr lang="en">
                <a:solidFill>
                  <a:schemeClr val="dk1"/>
                </a:solidFill>
                <a:latin typeface="Aptos"/>
                <a:ea typeface="Aptos"/>
                <a:cs typeface="Aptos"/>
                <a:sym typeface="Aptos"/>
              </a:rPr>
              <a:t>nous conseillons qu’à la troisième activité réalisée par les élèves, ce sont eux qui doivent déterminer si DME est utile pour chacune des étapes. Ils doivent écrire en quoi DME leur est utile. Pourquoi pistons-nous les élèves avec les étapes de la démarche?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Les 2</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SR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49aa15537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49aa15537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49aa15537d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49aa15537d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49aa15537d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349aa15537d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49aa15537d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349aa15537d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49aa15537d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49aa15537d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49aa15537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49aa15537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7916"/>
              </a:lnSpc>
              <a:spcBef>
                <a:spcPts val="0"/>
              </a:spcBef>
              <a:spcAft>
                <a:spcPts val="0"/>
              </a:spcAft>
              <a:buClr>
                <a:schemeClr val="dk1"/>
              </a:buClr>
              <a:buSzPts val="1100"/>
              <a:buFont typeface="Aptos"/>
              <a:buAutoNum type="arabicPeriod"/>
            </a:pPr>
            <a:r>
              <a:rPr lang="en">
                <a:solidFill>
                  <a:schemeClr val="dk1"/>
                </a:solidFill>
                <a:latin typeface="Aptos"/>
                <a:ea typeface="Aptos"/>
                <a:cs typeface="Aptos"/>
                <a:sym typeface="Aptos"/>
              </a:rPr>
              <a:t>Notre intention: faciliter l’intégration de DME par des activités guidées pour l’élève en vue de les rendre autonomes en situation d’évaluation (courantes et ministérielles). Permettre à l’élève d’utiliser le plein potentiel de DME en situation d’évaluation. Ça sous-entend que la calculatrice graphique est utilisée fréquemment en cours d’année (apprentissage).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dd23ea994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dd23ea99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1800">
                <a:solidFill>
                  <a:srgbClr val="114454"/>
                </a:solidFill>
                <a:latin typeface="Century Gothic"/>
                <a:ea typeface="Century Gothic"/>
                <a:cs typeface="Century Gothic"/>
                <a:sym typeface="Century Gothic"/>
              </a:rPr>
              <a:t>Total 90 minutes</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60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Une vue d’ensemble de Desmos (2)</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Les 3 calculatrices graphiques (traditionnelle, pratique, examen) (8)</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Que dit la sanction des études? (5)</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Fonctions désactivées (10)</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Comment l’utiliser? (10)</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Les défis? (5) discussion ouverte</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Les tâches d’appropriation (30 min)</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Les avantages?(10) discussion ouverte</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Ressources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 name="Google Shape;12;p2"/>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_1_1">
    <p:bg>
      <p:bgPr>
        <a:solidFill>
          <a:schemeClr val="accent4"/>
        </a:solidFill>
      </p:bgPr>
    </p:bg>
    <p:spTree>
      <p:nvGrpSpPr>
        <p:cNvPr id="89" name="Shape 89"/>
        <p:cNvGrpSpPr/>
        <p:nvPr/>
      </p:nvGrpSpPr>
      <p:grpSpPr>
        <a:xfrm>
          <a:off x="0" y="0"/>
          <a:ext cx="0" cy="0"/>
          <a:chOff x="0" y="0"/>
          <a:chExt cx="0" cy="0"/>
        </a:xfrm>
      </p:grpSpPr>
      <p:sp>
        <p:nvSpPr>
          <p:cNvPr id="90" name="Google Shape;90;p11"/>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91" name="Google Shape;91;p11"/>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1"/>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1"/>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B">
  <p:cSld name="BLANK_1_1_1">
    <p:bg>
      <p:bgPr>
        <a:solidFill>
          <a:schemeClr val="accent1"/>
        </a:solidFill>
      </p:bgPr>
    </p:bg>
    <p:spTree>
      <p:nvGrpSpPr>
        <p:cNvPr id="95" name="Shape 95"/>
        <p:cNvGrpSpPr/>
        <p:nvPr/>
      </p:nvGrpSpPr>
      <p:grpSpPr>
        <a:xfrm>
          <a:off x="0" y="0"/>
          <a:ext cx="0" cy="0"/>
          <a:chOff x="0" y="0"/>
          <a:chExt cx="0" cy="0"/>
        </a:xfrm>
      </p:grpSpPr>
      <p:sp>
        <p:nvSpPr>
          <p:cNvPr id="96" name="Google Shape;96;p12"/>
          <p:cNvSpPr/>
          <p:nvPr/>
        </p:nvSpPr>
        <p:spPr>
          <a:xfrm>
            <a:off x="0" y="4294550"/>
            <a:ext cx="9144000" cy="241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2"/>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98" name="Google Shape;98;p12"/>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2"/>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2"/>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01" name="Shape 101"/>
        <p:cNvGrpSpPr/>
        <p:nvPr/>
      </p:nvGrpSpPr>
      <p:grpSpPr>
        <a:xfrm>
          <a:off x="0" y="0"/>
          <a:ext cx="0" cy="0"/>
          <a:chOff x="0" y="0"/>
          <a:chExt cx="0" cy="0"/>
        </a:xfrm>
      </p:grpSpPr>
      <p:sp>
        <p:nvSpPr>
          <p:cNvPr id="102" name="Google Shape;102;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Viga"/>
              <a:buNone/>
              <a:defRPr sz="5200">
                <a:latin typeface="Viga"/>
                <a:ea typeface="Viga"/>
                <a:cs typeface="Viga"/>
                <a:sym typeface="Vig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3" name="Google Shape;103;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00"/>
              </a:spcBef>
              <a:spcAft>
                <a:spcPts val="0"/>
              </a:spcAft>
              <a:buSzPts val="2800"/>
              <a:buFont typeface="Ubuntu"/>
              <a:buNone/>
              <a:defRPr sz="2800">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4" name="Google Shape;104;p13"/>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_2">
    <p:spTree>
      <p:nvGrpSpPr>
        <p:cNvPr id="105" name="Shape 105"/>
        <p:cNvGrpSpPr/>
        <p:nvPr/>
      </p:nvGrpSpPr>
      <p:grpSpPr>
        <a:xfrm>
          <a:off x="0" y="0"/>
          <a:ext cx="0" cy="0"/>
          <a:chOff x="0" y="0"/>
          <a:chExt cx="0" cy="0"/>
        </a:xfrm>
      </p:grpSpPr>
      <p:sp>
        <p:nvSpPr>
          <p:cNvPr id="106" name="Google Shape;106;p14"/>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1">
  <p:cSld name="BLANK_1_3">
    <p:spTree>
      <p:nvGrpSpPr>
        <p:cNvPr id="107" name="Shape 107"/>
        <p:cNvGrpSpPr/>
        <p:nvPr/>
      </p:nvGrpSpPr>
      <p:grpSpPr>
        <a:xfrm>
          <a:off x="0" y="0"/>
          <a:ext cx="0" cy="0"/>
          <a:chOff x="0" y="0"/>
          <a:chExt cx="0" cy="0"/>
        </a:xfrm>
      </p:grpSpPr>
      <p:sp>
        <p:nvSpPr>
          <p:cNvPr id="108" name="Google Shape;108;p15"/>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3" name="Shape 113"/>
        <p:cNvGrpSpPr/>
        <p:nvPr/>
      </p:nvGrpSpPr>
      <p:grpSpPr>
        <a:xfrm>
          <a:off x="0" y="0"/>
          <a:ext cx="0" cy="0"/>
          <a:chOff x="0" y="0"/>
          <a:chExt cx="0" cy="0"/>
        </a:xfrm>
      </p:grpSpPr>
      <p:sp>
        <p:nvSpPr>
          <p:cNvPr id="114" name="Google Shape;114;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5" name="Google Shape;115;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6" name="Google Shape;11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7" name="Shape 117"/>
        <p:cNvGrpSpPr/>
        <p:nvPr/>
      </p:nvGrpSpPr>
      <p:grpSpPr>
        <a:xfrm>
          <a:off x="0" y="0"/>
          <a:ext cx="0" cy="0"/>
          <a:chOff x="0" y="0"/>
          <a:chExt cx="0" cy="0"/>
        </a:xfrm>
      </p:grpSpPr>
      <p:sp>
        <p:nvSpPr>
          <p:cNvPr id="118" name="Google Shape;118;p1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19" name="Google Shape;119;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0" name="Shape 120"/>
        <p:cNvGrpSpPr/>
        <p:nvPr/>
      </p:nvGrpSpPr>
      <p:grpSpPr>
        <a:xfrm>
          <a:off x="0" y="0"/>
          <a:ext cx="0" cy="0"/>
          <a:chOff x="0" y="0"/>
          <a:chExt cx="0" cy="0"/>
        </a:xfrm>
      </p:grpSpPr>
      <p:sp>
        <p:nvSpPr>
          <p:cNvPr id="121" name="Google Shape;121;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2" name="Google Shape;12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23" name="Google Shape;12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4" name="Shape 124"/>
        <p:cNvGrpSpPr/>
        <p:nvPr/>
      </p:nvGrpSpPr>
      <p:grpSpPr>
        <a:xfrm>
          <a:off x="0" y="0"/>
          <a:ext cx="0" cy="0"/>
          <a:chOff x="0" y="0"/>
          <a:chExt cx="0" cy="0"/>
        </a:xfrm>
      </p:grpSpPr>
      <p:sp>
        <p:nvSpPr>
          <p:cNvPr id="125" name="Google Shape;125;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6" name="Google Shape;126;p2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27" name="Google Shape;127;p2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28" name="Google Shape;128;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1" name="Google Shape;131;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5" name="Shape 15"/>
        <p:cNvGrpSpPr/>
        <p:nvPr/>
      </p:nvGrpSpPr>
      <p:grpSpPr>
        <a:xfrm>
          <a:off x="0" y="0"/>
          <a:ext cx="0" cy="0"/>
          <a:chOff x="0" y="0"/>
          <a:chExt cx="0" cy="0"/>
        </a:xfrm>
      </p:grpSpPr>
      <p:sp>
        <p:nvSpPr>
          <p:cNvPr id="16" name="Google Shape;16;p3"/>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4800"/>
              <a:buNone/>
              <a:defRPr sz="4800">
                <a:solidFill>
                  <a:schemeClr val="accent1"/>
                </a:solidFill>
              </a:defRPr>
            </a:lvl1pPr>
            <a:lvl2pPr lvl="1" algn="l">
              <a:lnSpc>
                <a:spcPct val="100000"/>
              </a:lnSpc>
              <a:spcBef>
                <a:spcPts val="0"/>
              </a:spcBef>
              <a:spcAft>
                <a:spcPts val="0"/>
              </a:spcAft>
              <a:buClr>
                <a:schemeClr val="accent1"/>
              </a:buClr>
              <a:buSzPts val="4800"/>
              <a:buNone/>
              <a:defRPr sz="4800">
                <a:solidFill>
                  <a:schemeClr val="accent1"/>
                </a:solidFill>
              </a:defRPr>
            </a:lvl2pPr>
            <a:lvl3pPr lvl="2" algn="l">
              <a:lnSpc>
                <a:spcPct val="100000"/>
              </a:lnSpc>
              <a:spcBef>
                <a:spcPts val="0"/>
              </a:spcBef>
              <a:spcAft>
                <a:spcPts val="0"/>
              </a:spcAft>
              <a:buClr>
                <a:schemeClr val="accent1"/>
              </a:buClr>
              <a:buSzPts val="4800"/>
              <a:buNone/>
              <a:defRPr sz="4800">
                <a:solidFill>
                  <a:schemeClr val="accent1"/>
                </a:solidFill>
              </a:defRPr>
            </a:lvl3pPr>
            <a:lvl4pPr lvl="3" algn="l">
              <a:lnSpc>
                <a:spcPct val="100000"/>
              </a:lnSpc>
              <a:spcBef>
                <a:spcPts val="0"/>
              </a:spcBef>
              <a:spcAft>
                <a:spcPts val="0"/>
              </a:spcAft>
              <a:buClr>
                <a:schemeClr val="accent1"/>
              </a:buClr>
              <a:buSzPts val="4800"/>
              <a:buNone/>
              <a:defRPr sz="4800">
                <a:solidFill>
                  <a:schemeClr val="accent1"/>
                </a:solidFill>
              </a:defRPr>
            </a:lvl4pPr>
            <a:lvl5pPr lvl="4" algn="l">
              <a:lnSpc>
                <a:spcPct val="100000"/>
              </a:lnSpc>
              <a:spcBef>
                <a:spcPts val="0"/>
              </a:spcBef>
              <a:spcAft>
                <a:spcPts val="0"/>
              </a:spcAft>
              <a:buClr>
                <a:schemeClr val="accent1"/>
              </a:buClr>
              <a:buSzPts val="4800"/>
              <a:buNone/>
              <a:defRPr sz="4800">
                <a:solidFill>
                  <a:schemeClr val="accent1"/>
                </a:solidFill>
              </a:defRPr>
            </a:lvl5pPr>
            <a:lvl6pPr lvl="5" algn="l">
              <a:lnSpc>
                <a:spcPct val="100000"/>
              </a:lnSpc>
              <a:spcBef>
                <a:spcPts val="0"/>
              </a:spcBef>
              <a:spcAft>
                <a:spcPts val="0"/>
              </a:spcAft>
              <a:buClr>
                <a:schemeClr val="accent1"/>
              </a:buClr>
              <a:buSzPts val="4800"/>
              <a:buNone/>
              <a:defRPr sz="4800">
                <a:solidFill>
                  <a:schemeClr val="accent1"/>
                </a:solidFill>
              </a:defRPr>
            </a:lvl6pPr>
            <a:lvl7pPr lvl="6" algn="l">
              <a:lnSpc>
                <a:spcPct val="100000"/>
              </a:lnSpc>
              <a:spcBef>
                <a:spcPts val="0"/>
              </a:spcBef>
              <a:spcAft>
                <a:spcPts val="0"/>
              </a:spcAft>
              <a:buClr>
                <a:schemeClr val="accent1"/>
              </a:buClr>
              <a:buSzPts val="4800"/>
              <a:buNone/>
              <a:defRPr sz="4800">
                <a:solidFill>
                  <a:schemeClr val="accent1"/>
                </a:solidFill>
              </a:defRPr>
            </a:lvl7pPr>
            <a:lvl8pPr lvl="7" algn="l">
              <a:lnSpc>
                <a:spcPct val="100000"/>
              </a:lnSpc>
              <a:spcBef>
                <a:spcPts val="0"/>
              </a:spcBef>
              <a:spcAft>
                <a:spcPts val="0"/>
              </a:spcAft>
              <a:buClr>
                <a:schemeClr val="accent1"/>
              </a:buClr>
              <a:buSzPts val="4800"/>
              <a:buNone/>
              <a:defRPr sz="4800">
                <a:solidFill>
                  <a:schemeClr val="accent1"/>
                </a:solidFill>
              </a:defRPr>
            </a:lvl8pPr>
            <a:lvl9pPr lvl="8" algn="l">
              <a:lnSpc>
                <a:spcPct val="100000"/>
              </a:lnSpc>
              <a:spcBef>
                <a:spcPts val="0"/>
              </a:spcBef>
              <a:spcAft>
                <a:spcPts val="0"/>
              </a:spcAft>
              <a:buClr>
                <a:schemeClr val="accent1"/>
              </a:buClr>
              <a:buSzPts val="4800"/>
              <a:buNone/>
              <a:defRPr sz="4800">
                <a:solidFill>
                  <a:schemeClr val="accent1"/>
                </a:solidFill>
              </a:defRPr>
            </a:lvl9pPr>
          </a:lstStyle>
          <a:p/>
        </p:txBody>
      </p:sp>
      <p:sp>
        <p:nvSpPr>
          <p:cNvPr id="17" name="Google Shape;17;p3"/>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6"/>
              </a:buClr>
              <a:buSzPts val="1800"/>
              <a:buNone/>
              <a:defRPr b="1" sz="1800">
                <a:solidFill>
                  <a:schemeClr val="accent6"/>
                </a:solidFill>
              </a:defRPr>
            </a:lvl1pPr>
            <a:lvl2pPr lvl="1" algn="l">
              <a:lnSpc>
                <a:spcPct val="100000"/>
              </a:lnSpc>
              <a:spcBef>
                <a:spcPts val="0"/>
              </a:spcBef>
              <a:spcAft>
                <a:spcPts val="0"/>
              </a:spcAft>
              <a:buClr>
                <a:schemeClr val="accent6"/>
              </a:buClr>
              <a:buSzPts val="1800"/>
              <a:buNone/>
              <a:defRPr b="1" sz="1800">
                <a:solidFill>
                  <a:schemeClr val="accent6"/>
                </a:solidFill>
              </a:defRPr>
            </a:lvl2pPr>
            <a:lvl3pPr lvl="2" algn="l">
              <a:lnSpc>
                <a:spcPct val="100000"/>
              </a:lnSpc>
              <a:spcBef>
                <a:spcPts val="0"/>
              </a:spcBef>
              <a:spcAft>
                <a:spcPts val="0"/>
              </a:spcAft>
              <a:buClr>
                <a:schemeClr val="accent6"/>
              </a:buClr>
              <a:buSzPts val="1800"/>
              <a:buNone/>
              <a:defRPr b="1" sz="1800">
                <a:solidFill>
                  <a:schemeClr val="accent6"/>
                </a:solidFill>
              </a:defRPr>
            </a:lvl3pPr>
            <a:lvl4pPr lvl="3" algn="l">
              <a:lnSpc>
                <a:spcPct val="100000"/>
              </a:lnSpc>
              <a:spcBef>
                <a:spcPts val="0"/>
              </a:spcBef>
              <a:spcAft>
                <a:spcPts val="0"/>
              </a:spcAft>
              <a:buClr>
                <a:schemeClr val="accent6"/>
              </a:buClr>
              <a:buSzPts val="1800"/>
              <a:buNone/>
              <a:defRPr b="1">
                <a:solidFill>
                  <a:schemeClr val="accent6"/>
                </a:solidFill>
              </a:defRPr>
            </a:lvl4pPr>
            <a:lvl5pPr lvl="4" algn="l">
              <a:lnSpc>
                <a:spcPct val="100000"/>
              </a:lnSpc>
              <a:spcBef>
                <a:spcPts val="0"/>
              </a:spcBef>
              <a:spcAft>
                <a:spcPts val="0"/>
              </a:spcAft>
              <a:buClr>
                <a:schemeClr val="accent6"/>
              </a:buClr>
              <a:buSzPts val="1800"/>
              <a:buNone/>
              <a:defRPr b="1">
                <a:solidFill>
                  <a:schemeClr val="accent6"/>
                </a:solidFill>
              </a:defRPr>
            </a:lvl5pPr>
            <a:lvl6pPr lvl="5" algn="l">
              <a:lnSpc>
                <a:spcPct val="100000"/>
              </a:lnSpc>
              <a:spcBef>
                <a:spcPts val="0"/>
              </a:spcBef>
              <a:spcAft>
                <a:spcPts val="0"/>
              </a:spcAft>
              <a:buClr>
                <a:schemeClr val="accent6"/>
              </a:buClr>
              <a:buSzPts val="1800"/>
              <a:buNone/>
              <a:defRPr b="1">
                <a:solidFill>
                  <a:schemeClr val="accent6"/>
                </a:solidFill>
              </a:defRPr>
            </a:lvl6pPr>
            <a:lvl7pPr lvl="6" algn="l">
              <a:lnSpc>
                <a:spcPct val="100000"/>
              </a:lnSpc>
              <a:spcBef>
                <a:spcPts val="0"/>
              </a:spcBef>
              <a:spcAft>
                <a:spcPts val="0"/>
              </a:spcAft>
              <a:buClr>
                <a:schemeClr val="accent6"/>
              </a:buClr>
              <a:buSzPts val="1800"/>
              <a:buNone/>
              <a:defRPr b="1">
                <a:solidFill>
                  <a:schemeClr val="accent6"/>
                </a:solidFill>
              </a:defRPr>
            </a:lvl7pPr>
            <a:lvl8pPr lvl="7" algn="l">
              <a:lnSpc>
                <a:spcPct val="100000"/>
              </a:lnSpc>
              <a:spcBef>
                <a:spcPts val="0"/>
              </a:spcBef>
              <a:spcAft>
                <a:spcPts val="0"/>
              </a:spcAft>
              <a:buClr>
                <a:schemeClr val="accent6"/>
              </a:buClr>
              <a:buSzPts val="1800"/>
              <a:buNone/>
              <a:defRPr b="1">
                <a:solidFill>
                  <a:schemeClr val="accent6"/>
                </a:solidFill>
              </a:defRPr>
            </a:lvl8pPr>
            <a:lvl9pPr lvl="8" algn="l">
              <a:lnSpc>
                <a:spcPct val="100000"/>
              </a:lnSpc>
              <a:spcBef>
                <a:spcPts val="0"/>
              </a:spcBef>
              <a:spcAft>
                <a:spcPts val="0"/>
              </a:spcAft>
              <a:buClr>
                <a:schemeClr val="accent6"/>
              </a:buClr>
              <a:buSzPts val="1800"/>
              <a:buNone/>
              <a:defRPr b="1">
                <a:solidFill>
                  <a:schemeClr val="accent6"/>
                </a:solidFill>
              </a:defRPr>
            </a:lvl9pPr>
          </a:lstStyle>
          <a:p/>
        </p:txBody>
      </p:sp>
      <p:sp>
        <p:nvSpPr>
          <p:cNvPr id="18" name="Google Shape;18;p3"/>
          <p:cNvSpPr/>
          <p:nvPr/>
        </p:nvSpPr>
        <p:spPr>
          <a:xfrm>
            <a:off x="0" y="4288499"/>
            <a:ext cx="34743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a:off x="0" y="0"/>
            <a:ext cx="34743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0" name="Google Shape;20;p3"/>
          <p:cNvSpPr/>
          <p:nvPr/>
        </p:nvSpPr>
        <p:spPr>
          <a:xfrm>
            <a:off x="0" y="500626"/>
            <a:ext cx="3474300" cy="3824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a:off x="0" y="4493604"/>
            <a:ext cx="34743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
          <p:cNvSpPr/>
          <p:nvPr/>
        </p:nvSpPr>
        <p:spPr>
          <a:xfrm>
            <a:off x="0" y="4584075"/>
            <a:ext cx="34743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2" name="Shape 132"/>
        <p:cNvGrpSpPr/>
        <p:nvPr/>
      </p:nvGrpSpPr>
      <p:grpSpPr>
        <a:xfrm>
          <a:off x="0" y="0"/>
          <a:ext cx="0" cy="0"/>
          <a:chOff x="0" y="0"/>
          <a:chExt cx="0" cy="0"/>
        </a:xfrm>
      </p:grpSpPr>
      <p:sp>
        <p:nvSpPr>
          <p:cNvPr id="133" name="Google Shape;133;p2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34" name="Google Shape;134;p22"/>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35" name="Google Shape;135;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6" name="Shape 136"/>
        <p:cNvGrpSpPr/>
        <p:nvPr/>
      </p:nvGrpSpPr>
      <p:grpSpPr>
        <a:xfrm>
          <a:off x="0" y="0"/>
          <a:ext cx="0" cy="0"/>
          <a:chOff x="0" y="0"/>
          <a:chExt cx="0" cy="0"/>
        </a:xfrm>
      </p:grpSpPr>
      <p:sp>
        <p:nvSpPr>
          <p:cNvPr id="137" name="Google Shape;137;p23"/>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8" name="Google Shape;13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9" name="Shape 139"/>
        <p:cNvGrpSpPr/>
        <p:nvPr/>
      </p:nvGrpSpPr>
      <p:grpSpPr>
        <a:xfrm>
          <a:off x="0" y="0"/>
          <a:ext cx="0" cy="0"/>
          <a:chOff x="0" y="0"/>
          <a:chExt cx="0" cy="0"/>
        </a:xfrm>
      </p:grpSpPr>
      <p:sp>
        <p:nvSpPr>
          <p:cNvPr id="140" name="Google Shape;140;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42" name="Google Shape;142;p2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3" name="Google Shape;143;p2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44" name="Google Shape;14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5" name="Shape 145"/>
        <p:cNvGrpSpPr/>
        <p:nvPr/>
      </p:nvGrpSpPr>
      <p:grpSpPr>
        <a:xfrm>
          <a:off x="0" y="0"/>
          <a:ext cx="0" cy="0"/>
          <a:chOff x="0" y="0"/>
          <a:chExt cx="0" cy="0"/>
        </a:xfrm>
      </p:grpSpPr>
      <p:sp>
        <p:nvSpPr>
          <p:cNvPr id="146" name="Google Shape;146;p25"/>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47" name="Google Shape;14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8" name="Shape 148"/>
        <p:cNvGrpSpPr/>
        <p:nvPr/>
      </p:nvGrpSpPr>
      <p:grpSpPr>
        <a:xfrm>
          <a:off x="0" y="0"/>
          <a:ext cx="0" cy="0"/>
          <a:chOff x="0" y="0"/>
          <a:chExt cx="0" cy="0"/>
        </a:xfrm>
      </p:grpSpPr>
      <p:sp>
        <p:nvSpPr>
          <p:cNvPr id="149" name="Google Shape;149;p2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0" name="Google Shape;150;p26"/>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51" name="Google Shape;151;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2" name="Shape 152"/>
        <p:cNvGrpSpPr/>
        <p:nvPr/>
      </p:nvGrpSpPr>
      <p:grpSpPr>
        <a:xfrm>
          <a:off x="0" y="0"/>
          <a:ext cx="0" cy="0"/>
          <a:chOff x="0" y="0"/>
          <a:chExt cx="0" cy="0"/>
        </a:xfrm>
      </p:grpSpPr>
      <p:sp>
        <p:nvSpPr>
          <p:cNvPr id="153" name="Google Shape;153;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4"/>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6" name="Google Shape;26;p4"/>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4"/>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4"/>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4"/>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0" name="Google Shape;30;p4"/>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31" name="Google Shape;31;p4"/>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32" name="Google Shape;32;p4"/>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p5"/>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35" name="Google Shape;35;p5"/>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5"/>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5"/>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5"/>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4"/>
        </a:solidFill>
      </p:bgPr>
    </p:bg>
    <p:spTree>
      <p:nvGrpSpPr>
        <p:cNvPr id="40" name="Shape 40"/>
        <p:cNvGrpSpPr/>
        <p:nvPr/>
      </p:nvGrpSpPr>
      <p:grpSpPr>
        <a:xfrm>
          <a:off x="0" y="0"/>
          <a:ext cx="0" cy="0"/>
          <a:chOff x="0" y="0"/>
          <a:chExt cx="0" cy="0"/>
        </a:xfrm>
      </p:grpSpPr>
      <p:sp>
        <p:nvSpPr>
          <p:cNvPr id="41" name="Google Shape;41;p6"/>
          <p:cNvSpPr/>
          <p:nvPr/>
        </p:nvSpPr>
        <p:spPr>
          <a:xfrm>
            <a:off x="3398538" y="1599538"/>
            <a:ext cx="2346925" cy="1944425"/>
          </a:xfrm>
          <a:prstGeom prst="rect">
            <a:avLst/>
          </a:prstGeom>
        </p:spPr>
        <p:txBody>
          <a:bodyPr>
            <a:prstTxWarp prst="textPlain"/>
          </a:bodyPr>
          <a:lstStyle/>
          <a:p>
            <a:pPr lvl="0" algn="ctr"/>
            <a:r>
              <a:rPr b="0" i="0">
                <a:ln>
                  <a:noFill/>
                </a:ln>
                <a:solidFill>
                  <a:srgbClr val="0E3142">
                    <a:alpha val="26666"/>
                  </a:srgbClr>
                </a:solidFill>
                <a:latin typeface="Impact"/>
              </a:rPr>
              <a:t>“</a:t>
            </a:r>
          </a:p>
        </p:txBody>
      </p:sp>
      <p:sp>
        <p:nvSpPr>
          <p:cNvPr id="42" name="Google Shape;42;p6"/>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43" name="Google Shape;43;p6"/>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6"/>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6"/>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6"/>
          <p:cNvSpPr txBox="1"/>
          <p:nvPr>
            <p:ph idx="1" type="body"/>
          </p:nvPr>
        </p:nvSpPr>
        <p:spPr>
          <a:xfrm>
            <a:off x="1556175" y="2300275"/>
            <a:ext cx="6031800" cy="605100"/>
          </a:xfrm>
          <a:prstGeom prst="rect">
            <a:avLst/>
          </a:prstGeom>
          <a:noFill/>
          <a:ln>
            <a:noFill/>
          </a:ln>
        </p:spPr>
        <p:txBody>
          <a:bodyPr anchorCtr="0" anchor="ctr" bIns="91425" lIns="91425" spcFirstLastPara="1" rIns="91425" wrap="square" tIns="91425">
            <a:noAutofit/>
          </a:bodyPr>
          <a:lstStyle>
            <a:lvl1pPr indent="-355600" lvl="0" marL="457200" algn="ctr">
              <a:lnSpc>
                <a:spcPct val="100000"/>
              </a:lnSpc>
              <a:spcBef>
                <a:spcPts val="600"/>
              </a:spcBef>
              <a:spcAft>
                <a:spcPts val="0"/>
              </a:spcAft>
              <a:buClr>
                <a:schemeClr val="lt1"/>
              </a:buClr>
              <a:buSzPts val="2000"/>
              <a:buChar char="▪"/>
              <a:defRPr sz="2000">
                <a:solidFill>
                  <a:schemeClr val="lt1"/>
                </a:solidFill>
              </a:defRPr>
            </a:lvl1pPr>
            <a:lvl2pPr indent="-355600" lvl="1" marL="914400" algn="ctr">
              <a:lnSpc>
                <a:spcPct val="100000"/>
              </a:lnSpc>
              <a:spcBef>
                <a:spcPts val="0"/>
              </a:spcBef>
              <a:spcAft>
                <a:spcPts val="0"/>
              </a:spcAft>
              <a:buClr>
                <a:schemeClr val="lt1"/>
              </a:buClr>
              <a:buSzPts val="2000"/>
              <a:buChar char="▫"/>
              <a:defRPr sz="2000">
                <a:solidFill>
                  <a:schemeClr val="lt1"/>
                </a:solidFill>
              </a:defRPr>
            </a:lvl2pPr>
            <a:lvl3pPr indent="-355600" lvl="2" marL="1371600" algn="ctr">
              <a:lnSpc>
                <a:spcPct val="100000"/>
              </a:lnSpc>
              <a:spcBef>
                <a:spcPts val="0"/>
              </a:spcBef>
              <a:spcAft>
                <a:spcPts val="0"/>
              </a:spcAft>
              <a:buClr>
                <a:schemeClr val="lt1"/>
              </a:buClr>
              <a:buSzPts val="2000"/>
              <a:buChar char="■"/>
              <a:defRPr sz="2000">
                <a:solidFill>
                  <a:schemeClr val="lt1"/>
                </a:solidFill>
              </a:defRPr>
            </a:lvl3pPr>
            <a:lvl4pPr indent="-355600" lvl="3" marL="1828800" algn="ctr">
              <a:lnSpc>
                <a:spcPct val="100000"/>
              </a:lnSpc>
              <a:spcBef>
                <a:spcPts val="0"/>
              </a:spcBef>
              <a:spcAft>
                <a:spcPts val="0"/>
              </a:spcAft>
              <a:buClr>
                <a:schemeClr val="lt1"/>
              </a:buClr>
              <a:buSzPts val="2000"/>
              <a:buChar char="●"/>
              <a:defRPr sz="2000">
                <a:solidFill>
                  <a:schemeClr val="lt1"/>
                </a:solidFill>
              </a:defRPr>
            </a:lvl4pPr>
            <a:lvl5pPr indent="-355600" lvl="4" marL="2286000" algn="ctr">
              <a:lnSpc>
                <a:spcPct val="100000"/>
              </a:lnSpc>
              <a:spcBef>
                <a:spcPts val="0"/>
              </a:spcBef>
              <a:spcAft>
                <a:spcPts val="0"/>
              </a:spcAft>
              <a:buClr>
                <a:schemeClr val="lt1"/>
              </a:buClr>
              <a:buSzPts val="2000"/>
              <a:buChar char="○"/>
              <a:defRPr sz="2000">
                <a:solidFill>
                  <a:schemeClr val="lt1"/>
                </a:solidFill>
              </a:defRPr>
            </a:lvl5pPr>
            <a:lvl6pPr indent="-355600" lvl="5" marL="2743200" algn="ctr">
              <a:lnSpc>
                <a:spcPct val="100000"/>
              </a:lnSpc>
              <a:spcBef>
                <a:spcPts val="0"/>
              </a:spcBef>
              <a:spcAft>
                <a:spcPts val="0"/>
              </a:spcAft>
              <a:buClr>
                <a:schemeClr val="lt1"/>
              </a:buClr>
              <a:buSzPts val="2000"/>
              <a:buChar char="■"/>
              <a:defRPr sz="2000">
                <a:solidFill>
                  <a:schemeClr val="lt1"/>
                </a:solidFill>
              </a:defRPr>
            </a:lvl6pPr>
            <a:lvl7pPr indent="-355600" lvl="6" marL="3200400" algn="ctr">
              <a:lnSpc>
                <a:spcPct val="100000"/>
              </a:lnSpc>
              <a:spcBef>
                <a:spcPts val="0"/>
              </a:spcBef>
              <a:spcAft>
                <a:spcPts val="0"/>
              </a:spcAft>
              <a:buClr>
                <a:schemeClr val="lt1"/>
              </a:buClr>
              <a:buSzPts val="2000"/>
              <a:buChar char="●"/>
              <a:defRPr sz="2000">
                <a:solidFill>
                  <a:schemeClr val="lt1"/>
                </a:solidFill>
              </a:defRPr>
            </a:lvl7pPr>
            <a:lvl8pPr indent="-355600" lvl="7" marL="3657600" algn="ctr">
              <a:lnSpc>
                <a:spcPct val="100000"/>
              </a:lnSpc>
              <a:spcBef>
                <a:spcPts val="0"/>
              </a:spcBef>
              <a:spcAft>
                <a:spcPts val="0"/>
              </a:spcAft>
              <a:buClr>
                <a:schemeClr val="lt1"/>
              </a:buClr>
              <a:buSzPts val="2000"/>
              <a:buChar char="○"/>
              <a:defRPr sz="2000">
                <a:solidFill>
                  <a:schemeClr val="lt1"/>
                </a:solidFill>
              </a:defRPr>
            </a:lvl8pPr>
            <a:lvl9pPr indent="-355600" lvl="8" marL="4114800" algn="ctr">
              <a:lnSpc>
                <a:spcPct val="100000"/>
              </a:lnSpc>
              <a:spcBef>
                <a:spcPts val="0"/>
              </a:spcBef>
              <a:spcAft>
                <a:spcPts val="0"/>
              </a:spcAft>
              <a:buClr>
                <a:schemeClr val="lt1"/>
              </a:buClr>
              <a:buSzPts val="2000"/>
              <a:buChar char="■"/>
              <a:defRPr sz="2000">
                <a:solidFill>
                  <a:schemeClr val="lt1"/>
                </a:solidFill>
              </a:defRPr>
            </a:lvl9pPr>
          </a:lstStyle>
          <a:p/>
        </p:txBody>
      </p:sp>
      <p:sp>
        <p:nvSpPr>
          <p:cNvPr id="47" name="Google Shape;47;p6"/>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8" name="Shape 48"/>
        <p:cNvGrpSpPr/>
        <p:nvPr/>
      </p:nvGrpSpPr>
      <p:grpSpPr>
        <a:xfrm>
          <a:off x="0" y="0"/>
          <a:ext cx="0" cy="0"/>
          <a:chOff x="0" y="0"/>
          <a:chExt cx="0" cy="0"/>
        </a:xfrm>
      </p:grpSpPr>
      <p:sp>
        <p:nvSpPr>
          <p:cNvPr id="49" name="Google Shape;49;p7"/>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50" name="Google Shape;50;p7"/>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7"/>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7"/>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7"/>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4" name="Google Shape;54;p7"/>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55" name="Google Shape;55;p7"/>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6" name="Google Shape;56;p7"/>
          <p:cNvSpPr txBox="1"/>
          <p:nvPr>
            <p:ph idx="1" type="body"/>
          </p:nvPr>
        </p:nvSpPr>
        <p:spPr>
          <a:xfrm>
            <a:off x="879125" y="1744500"/>
            <a:ext cx="7544400" cy="3218400"/>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600"/>
              </a:spcBef>
              <a:spcAft>
                <a:spcPts val="0"/>
              </a:spcAft>
              <a:buClr>
                <a:schemeClr val="dk1"/>
              </a:buClr>
              <a:buSzPts val="2800"/>
              <a:buFont typeface="Century Gothic"/>
              <a:buChar char="■"/>
              <a:defRPr sz="1700">
                <a:latin typeface="Century Gothic"/>
                <a:ea typeface="Century Gothic"/>
                <a:cs typeface="Century Gothic"/>
                <a:sym typeface="Century Gothic"/>
              </a:defRPr>
            </a:lvl1pPr>
            <a:lvl2pPr indent="-381000" lvl="1" marL="914400" algn="l">
              <a:lnSpc>
                <a:spcPct val="100000"/>
              </a:lnSpc>
              <a:spcBef>
                <a:spcPts val="0"/>
              </a:spcBef>
              <a:spcAft>
                <a:spcPts val="0"/>
              </a:spcAft>
              <a:buClr>
                <a:schemeClr val="lt1"/>
              </a:buClr>
              <a:buSzPts val="2400"/>
              <a:buFont typeface="Open Sans"/>
              <a:buChar char="❏"/>
              <a:defRPr sz="2800"/>
            </a:lvl2pPr>
            <a:lvl3pPr indent="-381000" lvl="2" marL="1371600" algn="l">
              <a:lnSpc>
                <a:spcPct val="100000"/>
              </a:lnSpc>
              <a:spcBef>
                <a:spcPts val="0"/>
              </a:spcBef>
              <a:spcAft>
                <a:spcPts val="0"/>
              </a:spcAft>
              <a:buClr>
                <a:schemeClr val="lt1"/>
              </a:buClr>
              <a:buSzPts val="2400"/>
              <a:buFont typeface="Open Sans"/>
              <a:buChar char="❏"/>
              <a:defRPr sz="2800"/>
            </a:lvl3pPr>
            <a:lvl4pPr indent="-406400" lvl="3" marL="1828800" algn="l">
              <a:lnSpc>
                <a:spcPct val="100000"/>
              </a:lnSpc>
              <a:spcBef>
                <a:spcPts val="0"/>
              </a:spcBef>
              <a:spcAft>
                <a:spcPts val="0"/>
              </a:spcAft>
              <a:buClr>
                <a:schemeClr val="lt1"/>
              </a:buClr>
              <a:buSzPts val="2800"/>
              <a:buFont typeface="Open Sans"/>
              <a:buChar char="❏"/>
              <a:defRPr sz="2800"/>
            </a:lvl4pPr>
            <a:lvl5pPr indent="-406400" lvl="4" marL="2286000" algn="l">
              <a:lnSpc>
                <a:spcPct val="100000"/>
              </a:lnSpc>
              <a:spcBef>
                <a:spcPts val="0"/>
              </a:spcBef>
              <a:spcAft>
                <a:spcPts val="0"/>
              </a:spcAft>
              <a:buClr>
                <a:schemeClr val="lt1"/>
              </a:buClr>
              <a:buSzPts val="2800"/>
              <a:buFont typeface="Open Sans"/>
              <a:buChar char="❏"/>
              <a:defRPr sz="2800"/>
            </a:lvl5pPr>
            <a:lvl6pPr indent="-406400" lvl="5" marL="2743200" algn="l">
              <a:lnSpc>
                <a:spcPct val="100000"/>
              </a:lnSpc>
              <a:spcBef>
                <a:spcPts val="0"/>
              </a:spcBef>
              <a:spcAft>
                <a:spcPts val="0"/>
              </a:spcAft>
              <a:buClr>
                <a:schemeClr val="lt1"/>
              </a:buClr>
              <a:buSzPts val="2800"/>
              <a:buFont typeface="Open Sans"/>
              <a:buChar char="❏"/>
              <a:defRPr sz="2800"/>
            </a:lvl6pPr>
            <a:lvl7pPr indent="-406400" lvl="6" marL="3200400" algn="l">
              <a:lnSpc>
                <a:spcPct val="100000"/>
              </a:lnSpc>
              <a:spcBef>
                <a:spcPts val="0"/>
              </a:spcBef>
              <a:spcAft>
                <a:spcPts val="0"/>
              </a:spcAft>
              <a:buClr>
                <a:schemeClr val="lt1"/>
              </a:buClr>
              <a:buSzPts val="2800"/>
              <a:buFont typeface="Open Sans"/>
              <a:buChar char="❏"/>
              <a:defRPr sz="2800"/>
            </a:lvl7pPr>
            <a:lvl8pPr indent="-406400" lvl="7" marL="3657600" algn="l">
              <a:lnSpc>
                <a:spcPct val="100000"/>
              </a:lnSpc>
              <a:spcBef>
                <a:spcPts val="0"/>
              </a:spcBef>
              <a:spcAft>
                <a:spcPts val="0"/>
              </a:spcAft>
              <a:buClr>
                <a:schemeClr val="lt1"/>
              </a:buClr>
              <a:buSzPts val="2800"/>
              <a:buFont typeface="Open Sans"/>
              <a:buChar char="❏"/>
              <a:defRPr sz="2800"/>
            </a:lvl8pPr>
            <a:lvl9pPr indent="-406400" lvl="8" marL="4114800" algn="l">
              <a:lnSpc>
                <a:spcPct val="100000"/>
              </a:lnSpc>
              <a:spcBef>
                <a:spcPts val="0"/>
              </a:spcBef>
              <a:spcAft>
                <a:spcPts val="0"/>
              </a:spcAft>
              <a:buClr>
                <a:schemeClr val="lt1"/>
              </a:buClr>
              <a:buSzPts val="2800"/>
              <a:buFont typeface="Open Sans"/>
              <a:buChar char="❏"/>
              <a:defRPr sz="2800"/>
            </a:lvl9pPr>
          </a:lstStyle>
          <a:p/>
        </p:txBody>
      </p:sp>
      <p:sp>
        <p:nvSpPr>
          <p:cNvPr id="57" name="Google Shape;57;p7"/>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8" name="Shape 58"/>
        <p:cNvGrpSpPr/>
        <p:nvPr/>
      </p:nvGrpSpPr>
      <p:grpSpPr>
        <a:xfrm>
          <a:off x="0" y="0"/>
          <a:ext cx="0" cy="0"/>
          <a:chOff x="0" y="0"/>
          <a:chExt cx="0" cy="0"/>
        </a:xfrm>
      </p:grpSpPr>
      <p:sp>
        <p:nvSpPr>
          <p:cNvPr id="59" name="Google Shape;59;p8"/>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60" name="Google Shape;60;p8"/>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8"/>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8"/>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8"/>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4" name="Google Shape;64;p8"/>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65" name="Google Shape;65;p8"/>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66" name="Google Shape;66;p8"/>
          <p:cNvSpPr txBox="1"/>
          <p:nvPr>
            <p:ph idx="1" type="body"/>
          </p:nvPr>
        </p:nvSpPr>
        <p:spPr>
          <a:xfrm>
            <a:off x="1146025"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67" name="Google Shape;67;p8"/>
          <p:cNvSpPr txBox="1"/>
          <p:nvPr>
            <p:ph idx="2" type="body"/>
          </p:nvPr>
        </p:nvSpPr>
        <p:spPr>
          <a:xfrm>
            <a:off x="5026623"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68" name="Google Shape;68;p8"/>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69" name="Shape 69"/>
        <p:cNvGrpSpPr/>
        <p:nvPr/>
      </p:nvGrpSpPr>
      <p:grpSpPr>
        <a:xfrm>
          <a:off x="0" y="0"/>
          <a:ext cx="0" cy="0"/>
          <a:chOff x="0" y="0"/>
          <a:chExt cx="0" cy="0"/>
        </a:xfrm>
      </p:grpSpPr>
      <p:sp>
        <p:nvSpPr>
          <p:cNvPr id="70" name="Google Shape;70;p9"/>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71" name="Google Shape;71;p9"/>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9"/>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9"/>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9"/>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5" name="Google Shape;75;p9"/>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76" name="Google Shape;76;p9"/>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77" name="Google Shape;77;p9"/>
          <p:cNvSpPr txBox="1"/>
          <p:nvPr>
            <p:ph idx="1" type="body"/>
          </p:nvPr>
        </p:nvSpPr>
        <p:spPr>
          <a:xfrm>
            <a:off x="1146025"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78" name="Google Shape;78;p9"/>
          <p:cNvSpPr txBox="1"/>
          <p:nvPr>
            <p:ph idx="2" type="body"/>
          </p:nvPr>
        </p:nvSpPr>
        <p:spPr>
          <a:xfrm>
            <a:off x="3679388"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79" name="Google Shape;79;p9"/>
          <p:cNvSpPr txBox="1"/>
          <p:nvPr>
            <p:ph idx="3" type="body"/>
          </p:nvPr>
        </p:nvSpPr>
        <p:spPr>
          <a:xfrm>
            <a:off x="6212750"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80" name="Google Shape;80;p9"/>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1" name="Shape 81"/>
        <p:cNvGrpSpPr/>
        <p:nvPr/>
      </p:nvGrpSpPr>
      <p:grpSpPr>
        <a:xfrm>
          <a:off x="0" y="0"/>
          <a:ext cx="0" cy="0"/>
          <a:chOff x="0" y="0"/>
          <a:chExt cx="0" cy="0"/>
        </a:xfrm>
      </p:grpSpPr>
      <p:sp>
        <p:nvSpPr>
          <p:cNvPr id="82" name="Google Shape;82;p10"/>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83" name="Google Shape;83;p10"/>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0"/>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0"/>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0"/>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0"/>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Clr>
                <a:schemeClr val="accent1"/>
              </a:buClr>
              <a:buSzPts val="1800"/>
              <a:buNone/>
              <a:defRPr sz="1800">
                <a:solidFill>
                  <a:schemeClr val="accent1"/>
                </a:solidFill>
              </a:defRPr>
            </a:lvl1pPr>
          </a:lstStyle>
          <a:p/>
        </p:txBody>
      </p:sp>
      <p:sp>
        <p:nvSpPr>
          <p:cNvPr id="88" name="Google Shape;88;p10"/>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1pPr>
            <a:lvl2pPr lvl="1"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2pPr>
            <a:lvl3pPr lvl="2"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3pPr>
            <a:lvl4pPr lvl="3"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4pPr>
            <a:lvl5pPr lvl="4"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5pPr>
            <a:lvl6pPr lvl="5"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6pPr>
            <a:lvl7pPr lvl="6"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7pPr>
            <a:lvl8pPr lvl="7"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8pPr>
            <a:lvl9pPr lvl="8"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9pPr>
          </a:lstStyle>
          <a:p/>
        </p:txBody>
      </p:sp>
      <p:sp>
        <p:nvSpPr>
          <p:cNvPr id="7" name="Google Shape;7;p1"/>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chemeClr val="accent2"/>
              </a:buClr>
              <a:buSzPts val="3000"/>
              <a:buFont typeface="Nixie One"/>
              <a:buChar char="▪"/>
              <a:defRPr b="0" i="0" sz="3000" u="none" cap="none" strike="noStrike">
                <a:solidFill>
                  <a:schemeClr val="accent1"/>
                </a:solidFill>
                <a:latin typeface="Nixie One"/>
                <a:ea typeface="Nixie One"/>
                <a:cs typeface="Nixie One"/>
                <a:sym typeface="Nixie One"/>
              </a:defRPr>
            </a:lvl1pPr>
            <a:lvl2pPr indent="-381000" lvl="1" marL="914400" marR="0" rtl="0" algn="l">
              <a:lnSpc>
                <a:spcPct val="100000"/>
              </a:lnSpc>
              <a:spcBef>
                <a:spcPts val="0"/>
              </a:spcBef>
              <a:spcAft>
                <a:spcPts val="0"/>
              </a:spcAft>
              <a:buClr>
                <a:schemeClr val="accent2"/>
              </a:buClr>
              <a:buSzPts val="2400"/>
              <a:buFont typeface="Nixie One"/>
              <a:buChar char="▫"/>
              <a:defRPr b="0" i="0" sz="2400" u="none" cap="none" strike="noStrike">
                <a:solidFill>
                  <a:schemeClr val="accent1"/>
                </a:solidFill>
                <a:latin typeface="Nixie One"/>
                <a:ea typeface="Nixie One"/>
                <a:cs typeface="Nixie One"/>
                <a:sym typeface="Nixie One"/>
              </a:defRPr>
            </a:lvl2pPr>
            <a:lvl3pPr indent="-381000" lvl="2" marL="1371600" marR="0" rtl="0" algn="l">
              <a:lnSpc>
                <a:spcPct val="100000"/>
              </a:lnSpc>
              <a:spcBef>
                <a:spcPts val="0"/>
              </a:spcBef>
              <a:spcAft>
                <a:spcPts val="0"/>
              </a:spcAft>
              <a:buClr>
                <a:schemeClr val="accent2"/>
              </a:buClr>
              <a:buSzPts val="2400"/>
              <a:buFont typeface="Nixie One"/>
              <a:buChar char="■"/>
              <a:defRPr b="0" i="0" sz="2400" u="none" cap="none" strike="noStrike">
                <a:solidFill>
                  <a:schemeClr val="accent1"/>
                </a:solidFill>
                <a:latin typeface="Nixie One"/>
                <a:ea typeface="Nixie One"/>
                <a:cs typeface="Nixie One"/>
                <a:sym typeface="Nixie One"/>
              </a:defRPr>
            </a:lvl3pPr>
            <a:lvl4pPr indent="-342900" lvl="3" marL="18288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4pPr>
            <a:lvl5pPr indent="-342900" lvl="4" marL="22860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5pPr>
            <a:lvl6pPr indent="-342900" lvl="5" marL="27432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6pPr>
            <a:lvl7pPr indent="-342900" lvl="6" marL="32004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7pPr>
            <a:lvl8pPr indent="-342900" lvl="7" marL="36576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8pPr>
            <a:lvl9pPr indent="-342900" lvl="8" marL="41148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9pPr>
          </a:lstStyle>
          <a:p/>
        </p:txBody>
      </p:sp>
      <p:sp>
        <p:nvSpPr>
          <p:cNvPr id="8" name="Google Shape;8;p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9" name="Shape 109"/>
        <p:cNvGrpSpPr/>
        <p:nvPr/>
      </p:nvGrpSpPr>
      <p:grpSpPr>
        <a:xfrm>
          <a:off x="0" y="0"/>
          <a:ext cx="0" cy="0"/>
          <a:chOff x="0" y="0"/>
          <a:chExt cx="0" cy="0"/>
        </a:xfrm>
      </p:grpSpPr>
      <p:sp>
        <p:nvSpPr>
          <p:cNvPr id="110" name="Google Shape;110;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1" name="Google Shape;111;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sz="1400">
                <a:solidFill>
                  <a:schemeClr val="dk2"/>
                </a:solidFill>
              </a:defRPr>
            </a:lvl2pPr>
            <a:lvl3pPr indent="-317500" lvl="2" marL="1371600">
              <a:lnSpc>
                <a:spcPct val="115000"/>
              </a:lnSpc>
              <a:spcBef>
                <a:spcPts val="0"/>
              </a:spcBef>
              <a:spcAft>
                <a:spcPts val="0"/>
              </a:spcAft>
              <a:buClr>
                <a:schemeClr val="dk2"/>
              </a:buClr>
              <a:buSzPts val="1400"/>
              <a:buChar char="■"/>
              <a:defRPr sz="1400">
                <a:solidFill>
                  <a:schemeClr val="dk2"/>
                </a:solidFill>
              </a:defRPr>
            </a:lvl3pPr>
            <a:lvl4pPr indent="-317500" lvl="3" marL="1828800">
              <a:lnSpc>
                <a:spcPct val="115000"/>
              </a:lnSpc>
              <a:spcBef>
                <a:spcPts val="0"/>
              </a:spcBef>
              <a:spcAft>
                <a:spcPts val="0"/>
              </a:spcAft>
              <a:buClr>
                <a:schemeClr val="dk2"/>
              </a:buClr>
              <a:buSzPts val="1400"/>
              <a:buChar char="●"/>
              <a:defRPr sz="1400">
                <a:solidFill>
                  <a:schemeClr val="dk2"/>
                </a:solidFill>
              </a:defRPr>
            </a:lvl4pPr>
            <a:lvl5pPr indent="-317500" lvl="4" marL="2286000">
              <a:lnSpc>
                <a:spcPct val="115000"/>
              </a:lnSpc>
              <a:spcBef>
                <a:spcPts val="0"/>
              </a:spcBef>
              <a:spcAft>
                <a:spcPts val="0"/>
              </a:spcAft>
              <a:buClr>
                <a:schemeClr val="dk2"/>
              </a:buClr>
              <a:buSzPts val="1400"/>
              <a:buChar char="○"/>
              <a:defRPr sz="1400">
                <a:solidFill>
                  <a:schemeClr val="dk2"/>
                </a:solidFill>
              </a:defRPr>
            </a:lvl5pPr>
            <a:lvl6pPr indent="-317500" lvl="5" marL="2743200">
              <a:lnSpc>
                <a:spcPct val="115000"/>
              </a:lnSpc>
              <a:spcBef>
                <a:spcPts val="0"/>
              </a:spcBef>
              <a:spcAft>
                <a:spcPts val="0"/>
              </a:spcAft>
              <a:buClr>
                <a:schemeClr val="dk2"/>
              </a:buClr>
              <a:buSzPts val="1400"/>
              <a:buChar char="■"/>
              <a:defRPr sz="1400">
                <a:solidFill>
                  <a:schemeClr val="dk2"/>
                </a:solidFill>
              </a:defRPr>
            </a:lvl6pPr>
            <a:lvl7pPr indent="-317500" lvl="6" marL="3200400">
              <a:lnSpc>
                <a:spcPct val="115000"/>
              </a:lnSpc>
              <a:spcBef>
                <a:spcPts val="0"/>
              </a:spcBef>
              <a:spcAft>
                <a:spcPts val="0"/>
              </a:spcAft>
              <a:buClr>
                <a:schemeClr val="dk2"/>
              </a:buClr>
              <a:buSzPts val="1400"/>
              <a:buChar char="●"/>
              <a:defRPr sz="1400">
                <a:solidFill>
                  <a:schemeClr val="dk2"/>
                </a:solidFill>
              </a:defRPr>
            </a:lvl7pPr>
            <a:lvl8pPr indent="-317500" lvl="7" marL="3657600">
              <a:lnSpc>
                <a:spcPct val="115000"/>
              </a:lnSpc>
              <a:spcBef>
                <a:spcPts val="0"/>
              </a:spcBef>
              <a:spcAft>
                <a:spcPts val="0"/>
              </a:spcAft>
              <a:buClr>
                <a:schemeClr val="dk2"/>
              </a:buClr>
              <a:buSzPts val="1400"/>
              <a:buChar char="○"/>
              <a:defRPr sz="1400">
                <a:solidFill>
                  <a:schemeClr val="dk2"/>
                </a:solidFill>
              </a:defRPr>
            </a:lvl8pPr>
            <a:lvl9pPr indent="-317500" lvl="8" marL="4114800">
              <a:lnSpc>
                <a:spcPct val="115000"/>
              </a:lnSpc>
              <a:spcBef>
                <a:spcPts val="0"/>
              </a:spcBef>
              <a:spcAft>
                <a:spcPts val="0"/>
              </a:spcAft>
              <a:buClr>
                <a:schemeClr val="dk2"/>
              </a:buClr>
              <a:buSzPts val="1400"/>
              <a:buChar char="■"/>
              <a:defRPr sz="1400">
                <a:solidFill>
                  <a:schemeClr val="dk2"/>
                </a:solidFill>
              </a:defRPr>
            </a:lvl9pPr>
          </a:lstStyle>
          <a:p/>
        </p:txBody>
      </p:sp>
      <p:sp>
        <p:nvSpPr>
          <p:cNvPr id="112" name="Google Shape;11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hyperlink" Target="https://teacher.desmos.com/" TargetMode="External"/><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hyperlink" Target="https://student.desmos.com/" TargetMode="External"/><Relationship Id="rId8" Type="http://schemas.openxmlformats.org/officeDocument/2006/relationships/hyperlink" Target="https://desmos.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desmos.com/calculator?lang=fr" TargetMode="External"/><Relationship Id="rId4" Type="http://schemas.openxmlformats.org/officeDocument/2006/relationships/hyperlink" Target="https://www.desmos.com/calculator?lang=fr" TargetMode="External"/><Relationship Id="rId5" Type="http://schemas.openxmlformats.org/officeDocument/2006/relationships/image" Target="../media/image13.png"/><Relationship Id="rId6" Type="http://schemas.openxmlformats.org/officeDocument/2006/relationships/hyperlink" Target="https://campus.recit.qc.ca/course/view.php?id=217#section-3" TargetMode="External"/><Relationship Id="rId7"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desmos.com/practice?lang=fr" TargetMode="External"/><Relationship Id="rId4" Type="http://schemas.openxmlformats.org/officeDocument/2006/relationships/hyperlink" Target="https://www.desmos.com/practice?lang=fr" TargetMode="External"/><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desmos.com/testing/quebec/graphing?lang=fr" TargetMode="External"/><Relationship Id="rId4" Type="http://schemas.openxmlformats.org/officeDocument/2006/relationships/hyperlink" Target="https://www.desmos.com/test-mode?lang=fr" TargetMode="External"/><Relationship Id="rId5" Type="http://schemas.openxmlformats.org/officeDocument/2006/relationships/hyperlink" Target="https://www.desmos.com/test-mode?lang=fr" TargetMode="External"/><Relationship Id="rId6" Type="http://schemas.openxmlformats.org/officeDocument/2006/relationships/image" Target="../media/image10.png"/><Relationship Id="rId7"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rive.google.com/file/d/11y5UasOqi1s6Fvt2O0tr8Se4WEptfqvv/view?usp=drive_link" TargetMode="External"/><Relationship Id="rId4" Type="http://schemas.openxmlformats.org/officeDocument/2006/relationships/hyperlink" Target="https://drive.google.com/file/d/11xlhxk_KM52qP34iBTvqm2KGTIEGhFmZ/view?usp=drive_link" TargetMode="External"/><Relationship Id="rId5" Type="http://schemas.openxmlformats.org/officeDocument/2006/relationships/hyperlink" Target="https://cdn-contenu.quebec.ca/cdn-contenu/education/evaluation-epreuves-ministerielles/documents-information/DI_Math_4e_sec.pdf" TargetMode="External"/><Relationship Id="rId6" Type="http://schemas.openxmlformats.org/officeDocument/2006/relationships/image" Target="../media/image15.png"/><Relationship Id="rId7" Type="http://schemas.openxmlformats.org/officeDocument/2006/relationships/image" Target="../media/image10.png"/></Relationships>
</file>

<file path=ppt/slides/_rels/slide16.xml.rels><?xml version="1.0" encoding="UTF-8" standalone="yes"?><Relationships xmlns="http://schemas.openxmlformats.org/package/2006/relationships"><Relationship Id="rId10" Type="http://schemas.openxmlformats.org/officeDocument/2006/relationships/hyperlink" Target="https://www.desmos.com/calculator/bq8204egoe?lang=fr"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hyperlink" Target="https://www.desmos.com/assessment-pdfs/Quebec_Desmos_Calculator.pdf?lang=fr" TargetMode="External"/><Relationship Id="rId9" Type="http://schemas.openxmlformats.org/officeDocument/2006/relationships/hyperlink" Target="https://www.desmos.com/calculator/scbkep3nkj?lang=fr" TargetMode="External"/><Relationship Id="rId5" Type="http://schemas.openxmlformats.org/officeDocument/2006/relationships/hyperlink" Target="https://www.desmos.com/assessment-pdfs/Quebec_Desmos_Calculator.pdf?lang=fr" TargetMode="External"/><Relationship Id="rId6" Type="http://schemas.openxmlformats.org/officeDocument/2006/relationships/image" Target="../media/image10.png"/><Relationship Id="rId7" Type="http://schemas.openxmlformats.org/officeDocument/2006/relationships/hyperlink" Target="https://www.desmos.com/calculator/b6bu4zrwud" TargetMode="External"/><Relationship Id="rId8" Type="http://schemas.openxmlformats.org/officeDocument/2006/relationships/hyperlink" Target="https://www.desmos.com/calculator/vqxa3comx6?lang=f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hyperlink" Target="https://www.desmos.com/calculator/ngh8nci7iw?lang=fr" TargetMode="External"/><Relationship Id="rId5"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apps.apple.com/us/developer/desmos/id653517543" TargetMode="External"/><Relationship Id="rId4" Type="http://schemas.openxmlformats.org/officeDocument/2006/relationships/image" Target="../media/image10.png"/><Relationship Id="rId5" Type="http://schemas.openxmlformats.org/officeDocument/2006/relationships/hyperlink" Target="https://www.desmos.com/test-mode?lang=fr#iOS" TargetMode="External"/><Relationship Id="rId6" Type="http://schemas.openxmlformats.org/officeDocument/2006/relationships/hyperlink" Target="https://www.desmos.com/test-mode?lang=fr#iOS" TargetMode="External"/><Relationship Id="rId7" Type="http://schemas.openxmlformats.org/officeDocument/2006/relationships/image" Target="../media/image12.png"/><Relationship Id="rId8"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3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support.google.com/android/answer/9455138?hl=fr&amp;sjid=1998938489595454618-NA#pin_older_android" TargetMode="External"/><Relationship Id="rId4" Type="http://schemas.openxmlformats.org/officeDocument/2006/relationships/hyperlink" Target="https://play.google.com/store/apps/developer?id=Desmos+Inc" TargetMode="External"/><Relationship Id="rId5" Type="http://schemas.openxmlformats.org/officeDocument/2006/relationships/image" Target="../media/image10.png"/><Relationship Id="rId6" Type="http://schemas.openxmlformats.org/officeDocument/2006/relationships/hyperlink" Target="https://www.desmos.com/test-mode?lang=fr#android" TargetMode="External"/><Relationship Id="rId7" Type="http://schemas.openxmlformats.org/officeDocument/2006/relationships/hyperlink" Target="https://www.desmos.com/test-mode?lang=fr#android" TargetMode="External"/><Relationship Id="rId8"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desmos.com" TargetMode="External"/><Relationship Id="rId4" Type="http://schemas.openxmlformats.org/officeDocument/2006/relationships/hyperlink" Target="https://www.desmos.com/testing/quebec/graphing?lang=fr" TargetMode="External"/><Relationship Id="rId5" Type="http://schemas.openxmlformats.org/officeDocument/2006/relationships/hyperlink" Target="https://youtu.be/rauUIsYPIUg" TargetMode="External"/><Relationship Id="rId6" Type="http://schemas.openxmlformats.org/officeDocument/2006/relationships/image" Target="../media/image24.png"/><Relationship Id="rId7"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desmos.com" TargetMode="External"/><Relationship Id="rId4" Type="http://schemas.openxmlformats.org/officeDocument/2006/relationships/hyperlink" Target="https://www.desmos.com/testing/quebec/graphing?lang=fr" TargetMode="External"/><Relationship Id="rId5" Type="http://schemas.openxmlformats.org/officeDocument/2006/relationships/image" Target="../media/image24.png"/><Relationship Id="rId6"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docs.google.com/document/d/1STkyxHlxnxhvyBV6LPDd0o-rgiw5YTUK4kSejxALSX0/edit?usp=sharing" TargetMode="External"/><Relationship Id="rId4" Type="http://schemas.openxmlformats.org/officeDocument/2006/relationships/image" Target="../media/image25.png"/><Relationship Id="rId5"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hyperlink" Target="https://docs.google.com/document/d/1QtNRBAPa4hldp1IorIRHEN_uDtn6AseC05w7_e26MO8/edit?usp=drive_link" TargetMode="External"/><Relationship Id="rId4" Type="http://schemas.openxmlformats.org/officeDocument/2006/relationships/hyperlink" Target="https://docs.google.com/document/d/1QtNRBAPa4hldp1IorIRHEN_uDtn6AseC05w7_e26MO8/edit?usp=drive_link" TargetMode="External"/><Relationship Id="rId9" Type="http://schemas.openxmlformats.org/officeDocument/2006/relationships/hyperlink" Target="https://docs.google.com/document/d/14dJ5t4UmYgEjjUUiO9z_d6KQUEkyRJBsq4pMZVgx1IQ/edit?tab=t.0" TargetMode="External"/><Relationship Id="rId5" Type="http://schemas.openxmlformats.org/officeDocument/2006/relationships/image" Target="../media/image10.png"/><Relationship Id="rId6" Type="http://schemas.openxmlformats.org/officeDocument/2006/relationships/hyperlink" Target="https://www.desmos.com/testing/quebec/graphing?lang=fr" TargetMode="External"/><Relationship Id="rId7" Type="http://schemas.openxmlformats.org/officeDocument/2006/relationships/hyperlink" Target="https://www.desmos.com/testing/quebec/graphing?lang=fr" TargetMode="External"/><Relationship Id="rId8" Type="http://schemas.openxmlformats.org/officeDocument/2006/relationships/hyperlink" Target="https://docs.google.com/document/d/14dJ5t4UmYgEjjUUiO9z_d6KQUEkyRJBsq4pMZVgx1IQ/edit?tab=t.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docs.google.com/document/d/1STkyxHlxnxhvyBV6LPDd0o-rgiw5YTUK4kSejxALSX0/edit?usp=sharing" TargetMode="External"/><Relationship Id="rId4" Type="http://schemas.openxmlformats.org/officeDocument/2006/relationships/image" Target="../media/image25.png"/><Relationship Id="rId5"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drive.google.com/drive/u/0/folders/11qfIyIcxu1V9b2xXPaJ3Ziu6PH_gFKZn" TargetMode="Externa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0" Type="http://schemas.openxmlformats.org/officeDocument/2006/relationships/hyperlink" Target="https://www.loom.com/share/0c501880d81543b5b5ebedc75eb0fea0?sid=23fa9978-7728-40a3-82ba-b98cb2e2d184" TargetMode="External"/><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campus.recit.qc.ca/course/view.php?id=217" TargetMode="External"/><Relationship Id="rId4" Type="http://schemas.openxmlformats.org/officeDocument/2006/relationships/hyperlink" Target="https://campus.recit.qc.ca/course/view.php?id=217#section-3" TargetMode="External"/><Relationship Id="rId9" Type="http://schemas.openxmlformats.org/officeDocument/2006/relationships/hyperlink" Target="https://drive.google.com/drive/folders/11qfIyIcxu1V9b2xXPaJ3Ziu6PH_gFKZn?usp=drive_link" TargetMode="External"/><Relationship Id="rId5" Type="http://schemas.openxmlformats.org/officeDocument/2006/relationships/hyperlink" Target="https://campus.recit.qc.ca/course/view.php?id=217#section-4" TargetMode="External"/><Relationship Id="rId6" Type="http://schemas.openxmlformats.org/officeDocument/2006/relationships/hyperlink" Target="https://www.desmos.com/calculator?lang=fr" TargetMode="External"/><Relationship Id="rId7" Type="http://schemas.openxmlformats.org/officeDocument/2006/relationships/hyperlink" Target="https://www.desmos.com/practice?lang=fr" TargetMode="External"/><Relationship Id="rId8" Type="http://schemas.openxmlformats.org/officeDocument/2006/relationships/hyperlink" Target="https://www.desmos.com/testing/quebec/graphing?lang=f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3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png"/><Relationship Id="rId4" Type="http://schemas.openxmlformats.org/officeDocument/2006/relationships/hyperlink" Target="mailto:william.ruel@csscotesud.gouv.qc.ca" TargetMode="External"/><Relationship Id="rId5" Type="http://schemas.openxmlformats.org/officeDocument/2006/relationships/hyperlink" Target="mailto:stephanie.rioux@recit.gouv.qc.ca" TargetMode="External"/><Relationship Id="rId6"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 Id="rId3" Type="http://schemas.openxmlformats.org/officeDocument/2006/relationships/image" Target="../media/image33.png"/><Relationship Id="rId4" Type="http://schemas.openxmlformats.org/officeDocument/2006/relationships/hyperlink" Target="https://docs.google.com/forms/d/1Ceiv8zeECbwn07lVDbZ05NkGG-NSzjkElVlJ6uh__54/edi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 Id="rId3" Type="http://schemas.openxmlformats.org/officeDocument/2006/relationships/image" Target="../media/image28.png"/><Relationship Id="rId4" Type="http://schemas.openxmlformats.org/officeDocument/2006/relationships/hyperlink" Target="https://campus.recit.qc.ca/login/index.php" TargetMode="External"/><Relationship Id="rId5" Type="http://schemas.openxmlformats.org/officeDocument/2006/relationships/hyperlink" Target="https://campus.recit.qc.ca/login/index.php"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hyperlink" Target="https://www.slidescarnival.com/?utm_source=template" TargetMode="Externa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recitmst.qc.ca/desmos07042025" TargetMode="External"/><Relationship Id="rId4" Type="http://schemas.openxmlformats.org/officeDocument/2006/relationships/image" Target="../media/image3.png"/><Relationship Id="rId9" Type="http://schemas.openxmlformats.org/officeDocument/2006/relationships/image" Target="../media/image4.png"/><Relationship Id="rId5" Type="http://schemas.openxmlformats.org/officeDocument/2006/relationships/hyperlink" Target="https://recitmst.qc.ca/" TargetMode="External"/><Relationship Id="rId6" Type="http://schemas.openxmlformats.org/officeDocument/2006/relationships/hyperlink" Target="https://creativecommons.org/licenses/by-nc-sa/4.0/deed.fr" TargetMode="External"/><Relationship Id="rId7" Type="http://schemas.openxmlformats.org/officeDocument/2006/relationships/hyperlink" Target="https://creativecommons.org/licenses/by-nc-sa/4.0/deed.fr" TargetMode="External"/><Relationship Id="rId8"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william.ruel@csscotesud.gouv.qc.ca" TargetMode="External"/><Relationship Id="rId4" Type="http://schemas.openxmlformats.org/officeDocument/2006/relationships/hyperlink" Target="mailto:stephanie.rioux@recit.gouv.qc.ca" TargetMode="External"/><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nvSpPr>
        <p:spPr>
          <a:xfrm>
            <a:off x="577375" y="1335988"/>
            <a:ext cx="56298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2"/>
                </a:solidFill>
              </a:rPr>
              <a:t>Le Mode Examen de Desmos pour soutenir l’évaluation en mathématique</a:t>
            </a:r>
            <a:endParaRPr sz="2600">
              <a:solidFill>
                <a:schemeClr val="dk2"/>
              </a:solidFill>
            </a:endParaRPr>
          </a:p>
        </p:txBody>
      </p:sp>
      <p:sp>
        <p:nvSpPr>
          <p:cNvPr id="159" name="Google Shape;159;p28"/>
          <p:cNvSpPr txBox="1"/>
          <p:nvPr/>
        </p:nvSpPr>
        <p:spPr>
          <a:xfrm>
            <a:off x="577375" y="818150"/>
            <a:ext cx="3570600" cy="51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Ateliers #7554V et #9501</a:t>
            </a:r>
            <a:endParaRPr sz="1500">
              <a:solidFill>
                <a:schemeClr val="dk2"/>
              </a:solidFill>
            </a:endParaRPr>
          </a:p>
        </p:txBody>
      </p:sp>
      <p:sp>
        <p:nvSpPr>
          <p:cNvPr id="160" name="Google Shape;160;p28"/>
          <p:cNvSpPr txBox="1"/>
          <p:nvPr/>
        </p:nvSpPr>
        <p:spPr>
          <a:xfrm>
            <a:off x="577369" y="3022897"/>
            <a:ext cx="5629800" cy="17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Stéphanie Rioux</a:t>
            </a:r>
            <a:endParaRPr sz="1800">
              <a:solidFill>
                <a:schemeClr val="dk2"/>
              </a:solidFill>
            </a:endParaRPr>
          </a:p>
          <a:p>
            <a:pPr indent="0" lvl="0" marL="0" rtl="0" algn="l">
              <a:spcBef>
                <a:spcPts val="0"/>
              </a:spcBef>
              <a:spcAft>
                <a:spcPts val="0"/>
              </a:spcAft>
              <a:buNone/>
            </a:pPr>
            <a:r>
              <a:rPr lang="en" sz="1800">
                <a:solidFill>
                  <a:schemeClr val="dk2"/>
                </a:solidFill>
              </a:rPr>
              <a:t>William Ruel</a:t>
            </a:r>
            <a:endParaRPr sz="1800">
              <a:solidFill>
                <a:schemeClr val="dk2"/>
              </a:solidFill>
            </a:endParaRPr>
          </a:p>
        </p:txBody>
      </p:sp>
      <p:pic>
        <p:nvPicPr>
          <p:cNvPr id="161" name="Google Shape;161;p28" title="Moteur-visuel.png"/>
          <p:cNvPicPr preferRelativeResize="0"/>
          <p:nvPr/>
        </p:nvPicPr>
        <p:blipFill>
          <a:blip r:embed="rId3">
            <a:alphaModFix/>
          </a:blip>
          <a:stretch>
            <a:fillRect/>
          </a:stretch>
        </p:blipFill>
        <p:spPr>
          <a:xfrm>
            <a:off x="6250791" y="0"/>
            <a:ext cx="2893220" cy="51435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7"/>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226" name="Google Shape;226;p37"/>
          <p:cNvSpPr txBox="1"/>
          <p:nvPr>
            <p:ph idx="4294967295" type="body"/>
          </p:nvPr>
        </p:nvSpPr>
        <p:spPr>
          <a:xfrm>
            <a:off x="1556100" y="2067300"/>
            <a:ext cx="6031800" cy="1231500"/>
          </a:xfrm>
          <a:prstGeom prst="rect">
            <a:avLst/>
          </a:prstGeom>
        </p:spPr>
        <p:txBody>
          <a:bodyPr anchorCtr="0" anchor="ctr" bIns="91425" lIns="91425" spcFirstLastPara="1" rIns="91425" wrap="square" tIns="91425">
            <a:spAutoFit/>
          </a:bodyPr>
          <a:lstStyle/>
          <a:p>
            <a:pPr indent="0" lvl="0" marL="0" rtl="0" algn="ctr">
              <a:spcBef>
                <a:spcPts val="600"/>
              </a:spcBef>
              <a:spcAft>
                <a:spcPts val="0"/>
              </a:spcAft>
              <a:buNone/>
            </a:pPr>
            <a:r>
              <a:rPr b="1" lang="en" sz="3400">
                <a:solidFill>
                  <a:srgbClr val="FFFFFF"/>
                </a:solidFill>
                <a:latin typeface="Century Gothic"/>
                <a:ea typeface="Century Gothic"/>
                <a:cs typeface="Century Gothic"/>
                <a:sym typeface="Century Gothic"/>
              </a:rPr>
              <a:t>Une vue d’ensemble des outils Desmos</a:t>
            </a:r>
            <a:endParaRPr b="1" sz="34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8"/>
          <p:cNvSpPr txBox="1"/>
          <p:nvPr>
            <p:ph type="title"/>
          </p:nvPr>
        </p:nvSpPr>
        <p:spPr>
          <a:xfrm>
            <a:off x="953441" y="743400"/>
            <a:ext cx="3989400" cy="538800"/>
          </a:xfrm>
          <a:prstGeom prst="rect">
            <a:avLst/>
          </a:prstGeom>
          <a:noFill/>
          <a:ln>
            <a:noFill/>
          </a:ln>
        </p:spPr>
        <p:txBody>
          <a:bodyPr anchorCtr="0" anchor="ctr" bIns="91425" lIns="91425" spcFirstLastPara="1" rIns="91425" wrap="square" tIns="91425">
            <a:sp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C’est quoi Desmos?</a:t>
            </a:r>
            <a:endParaRPr sz="2300">
              <a:solidFill>
                <a:schemeClr val="dk2"/>
              </a:solidFill>
              <a:latin typeface="Viga"/>
              <a:ea typeface="Viga"/>
              <a:cs typeface="Viga"/>
              <a:sym typeface="Viga"/>
            </a:endParaRPr>
          </a:p>
        </p:txBody>
      </p:sp>
      <p:sp>
        <p:nvSpPr>
          <p:cNvPr id="232" name="Google Shape;232;p38"/>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pic>
        <p:nvPicPr>
          <p:cNvPr id="233" name="Google Shape;233;p38"/>
          <p:cNvPicPr preferRelativeResize="0"/>
          <p:nvPr/>
        </p:nvPicPr>
        <p:blipFill>
          <a:blip r:embed="rId3">
            <a:alphaModFix/>
          </a:blip>
          <a:stretch>
            <a:fillRect/>
          </a:stretch>
        </p:blipFill>
        <p:spPr>
          <a:xfrm>
            <a:off x="4680400" y="2207900"/>
            <a:ext cx="3363150" cy="1322725"/>
          </a:xfrm>
          <a:prstGeom prst="rect">
            <a:avLst/>
          </a:prstGeom>
          <a:noFill/>
          <a:ln>
            <a:noFill/>
          </a:ln>
        </p:spPr>
      </p:pic>
      <p:sp>
        <p:nvSpPr>
          <p:cNvPr id="234" name="Google Shape;234;p38"/>
          <p:cNvSpPr txBox="1"/>
          <p:nvPr/>
        </p:nvSpPr>
        <p:spPr>
          <a:xfrm>
            <a:off x="6846900" y="3038325"/>
            <a:ext cx="2220900" cy="41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D4965"/>
              </a:buClr>
              <a:buSzPts val="1100"/>
              <a:buFont typeface="Arial"/>
              <a:buNone/>
            </a:pPr>
            <a:r>
              <a:rPr b="1" lang="en" sz="1600" u="sng">
                <a:solidFill>
                  <a:srgbClr val="18637B"/>
                </a:solidFill>
                <a:highlight>
                  <a:srgbClr val="00FF00"/>
                </a:highlight>
                <a:latin typeface="Ubuntu"/>
                <a:ea typeface="Ubuntu"/>
                <a:cs typeface="Ubuntu"/>
                <a:sym typeface="Ubuntu"/>
                <a:hlinkClick r:id="rId4">
                  <a:extLst>
                    <a:ext uri="{A12FA001-AC4F-418D-AE19-62706E023703}">
                      <ahyp:hlinkClr val="tx"/>
                    </a:ext>
                  </a:extLst>
                </a:hlinkClick>
              </a:rPr>
              <a:t>teacher.desmos.com</a:t>
            </a:r>
            <a:endParaRPr sz="1200">
              <a:solidFill>
                <a:srgbClr val="1A73E8"/>
              </a:solidFill>
              <a:highlight>
                <a:srgbClr val="00FF00"/>
              </a:highlight>
              <a:latin typeface="Ubuntu"/>
              <a:ea typeface="Ubuntu"/>
              <a:cs typeface="Ubuntu"/>
              <a:sym typeface="Ubuntu"/>
            </a:endParaRPr>
          </a:p>
        </p:txBody>
      </p:sp>
      <p:sp>
        <p:nvSpPr>
          <p:cNvPr id="235" name="Google Shape;235;p38"/>
          <p:cNvSpPr txBox="1"/>
          <p:nvPr/>
        </p:nvSpPr>
        <p:spPr>
          <a:xfrm>
            <a:off x="5456175" y="1689750"/>
            <a:ext cx="2220900" cy="5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3B8D61"/>
                </a:solidFill>
                <a:latin typeface="Century Gothic"/>
                <a:ea typeface="Century Gothic"/>
                <a:cs typeface="Century Gothic"/>
                <a:sym typeface="Century Gothic"/>
              </a:rPr>
              <a:t>Classe virtuelle</a:t>
            </a:r>
            <a:endParaRPr b="1" sz="2200">
              <a:solidFill>
                <a:srgbClr val="3B8D61"/>
              </a:solidFill>
              <a:latin typeface="Century Gothic"/>
              <a:ea typeface="Century Gothic"/>
              <a:cs typeface="Century Gothic"/>
              <a:sym typeface="Century Gothic"/>
            </a:endParaRPr>
          </a:p>
        </p:txBody>
      </p:sp>
      <p:sp>
        <p:nvSpPr>
          <p:cNvPr id="236" name="Google Shape;236;p38"/>
          <p:cNvSpPr txBox="1"/>
          <p:nvPr/>
        </p:nvSpPr>
        <p:spPr>
          <a:xfrm>
            <a:off x="870900" y="1692450"/>
            <a:ext cx="3087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3B8D61"/>
                </a:solidFill>
                <a:latin typeface="Century Gothic"/>
                <a:ea typeface="Century Gothic"/>
                <a:cs typeface="Century Gothic"/>
                <a:sym typeface="Century Gothic"/>
              </a:rPr>
              <a:t>Suite d’outils Desmos </a:t>
            </a:r>
            <a:endParaRPr b="1" sz="2200">
              <a:solidFill>
                <a:srgbClr val="3B8D61"/>
              </a:solidFill>
              <a:latin typeface="Century Gothic"/>
              <a:ea typeface="Century Gothic"/>
              <a:cs typeface="Century Gothic"/>
              <a:sym typeface="Century Gothic"/>
            </a:endParaRPr>
          </a:p>
        </p:txBody>
      </p:sp>
      <p:pic>
        <p:nvPicPr>
          <p:cNvPr id="237" name="Google Shape;237;p38"/>
          <p:cNvPicPr preferRelativeResize="0"/>
          <p:nvPr/>
        </p:nvPicPr>
        <p:blipFill>
          <a:blip r:embed="rId5">
            <a:alphaModFix/>
          </a:blip>
          <a:stretch>
            <a:fillRect/>
          </a:stretch>
        </p:blipFill>
        <p:spPr>
          <a:xfrm>
            <a:off x="1083125" y="2207900"/>
            <a:ext cx="2331501" cy="2631878"/>
          </a:xfrm>
          <a:prstGeom prst="rect">
            <a:avLst/>
          </a:prstGeom>
          <a:noFill/>
          <a:ln>
            <a:noFill/>
          </a:ln>
        </p:spPr>
      </p:pic>
      <p:pic>
        <p:nvPicPr>
          <p:cNvPr id="238" name="Google Shape;238;p38"/>
          <p:cNvPicPr preferRelativeResize="0"/>
          <p:nvPr/>
        </p:nvPicPr>
        <p:blipFill>
          <a:blip r:embed="rId6">
            <a:alphaModFix/>
          </a:blip>
          <a:stretch>
            <a:fillRect/>
          </a:stretch>
        </p:blipFill>
        <p:spPr>
          <a:xfrm>
            <a:off x="4700925" y="3530625"/>
            <a:ext cx="3403989" cy="1322725"/>
          </a:xfrm>
          <a:prstGeom prst="rect">
            <a:avLst/>
          </a:prstGeom>
          <a:noFill/>
          <a:ln>
            <a:noFill/>
          </a:ln>
        </p:spPr>
      </p:pic>
      <p:sp>
        <p:nvSpPr>
          <p:cNvPr id="239" name="Google Shape;239;p38"/>
          <p:cNvSpPr txBox="1"/>
          <p:nvPr/>
        </p:nvSpPr>
        <p:spPr>
          <a:xfrm>
            <a:off x="6846900" y="4366125"/>
            <a:ext cx="2220900" cy="52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D4965"/>
              </a:buClr>
              <a:buSzPts val="1100"/>
              <a:buFont typeface="Arial"/>
              <a:buNone/>
            </a:pPr>
            <a:r>
              <a:rPr b="1" lang="en" sz="1600" u="sng">
                <a:solidFill>
                  <a:srgbClr val="18637B"/>
                </a:solidFill>
                <a:highlight>
                  <a:srgbClr val="00FF00"/>
                </a:highlight>
                <a:latin typeface="Ubuntu"/>
                <a:ea typeface="Ubuntu"/>
                <a:cs typeface="Ubuntu"/>
                <a:sym typeface="Ubuntu"/>
                <a:hlinkClick r:id="rId7">
                  <a:extLst>
                    <a:ext uri="{A12FA001-AC4F-418D-AE19-62706E023703}">
                      <ahyp:hlinkClr val="tx"/>
                    </a:ext>
                  </a:extLst>
                </a:hlinkClick>
              </a:rPr>
              <a:t>student.desmos.com </a:t>
            </a:r>
            <a:r>
              <a:rPr b="1" lang="en" sz="1600">
                <a:latin typeface="Ubuntu"/>
                <a:ea typeface="Ubuntu"/>
                <a:cs typeface="Ubuntu"/>
                <a:sym typeface="Ubuntu"/>
              </a:rPr>
              <a:t>	</a:t>
            </a:r>
            <a:endParaRPr sz="2800">
              <a:latin typeface="Ubuntu"/>
              <a:ea typeface="Ubuntu"/>
              <a:cs typeface="Ubuntu"/>
              <a:sym typeface="Ubuntu"/>
            </a:endParaRPr>
          </a:p>
        </p:txBody>
      </p:sp>
      <p:sp>
        <p:nvSpPr>
          <p:cNvPr id="240" name="Google Shape;240;p38"/>
          <p:cNvSpPr/>
          <p:nvPr/>
        </p:nvSpPr>
        <p:spPr>
          <a:xfrm>
            <a:off x="981418" y="3283624"/>
            <a:ext cx="2556300" cy="5232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241" name="Google Shape;241;p38"/>
          <p:cNvSpPr txBox="1"/>
          <p:nvPr/>
        </p:nvSpPr>
        <p:spPr>
          <a:xfrm>
            <a:off x="3128400" y="2146963"/>
            <a:ext cx="1392600" cy="41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D4965"/>
              </a:buClr>
              <a:buSzPts val="1100"/>
              <a:buFont typeface="Arial"/>
              <a:buNone/>
            </a:pPr>
            <a:r>
              <a:rPr b="1" lang="en" sz="1600" u="sng">
                <a:solidFill>
                  <a:schemeClr val="hlink"/>
                </a:solidFill>
                <a:highlight>
                  <a:srgbClr val="00FF00"/>
                </a:highlight>
                <a:latin typeface="Ubuntu"/>
                <a:ea typeface="Ubuntu"/>
                <a:cs typeface="Ubuntu"/>
                <a:sym typeface="Ubuntu"/>
                <a:hlinkClick r:id="rId8"/>
              </a:rPr>
              <a:t>desmos.com</a:t>
            </a:r>
            <a:endParaRPr sz="1200">
              <a:solidFill>
                <a:srgbClr val="1A73E8"/>
              </a:solidFill>
              <a:highlight>
                <a:srgbClr val="00FF00"/>
              </a:highlight>
              <a:latin typeface="Ubuntu"/>
              <a:ea typeface="Ubuntu"/>
              <a:cs typeface="Ubuntu"/>
              <a:sym typeface="Ubuntu"/>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9"/>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247" name="Google Shape;247;p39"/>
          <p:cNvSpPr txBox="1"/>
          <p:nvPr/>
        </p:nvSpPr>
        <p:spPr>
          <a:xfrm>
            <a:off x="656400" y="2044950"/>
            <a:ext cx="6014400" cy="23397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50000"/>
              </a:lnSpc>
              <a:spcBef>
                <a:spcPts val="0"/>
              </a:spcBef>
              <a:spcAft>
                <a:spcPts val="0"/>
              </a:spcAft>
              <a:buSzPts val="2000"/>
              <a:buFont typeface="Century Gothic"/>
              <a:buChar char="■"/>
            </a:pPr>
            <a:r>
              <a:rPr lang="en" sz="2000">
                <a:latin typeface="Century Gothic"/>
                <a:ea typeface="Century Gothic"/>
                <a:cs typeface="Century Gothic"/>
                <a:sym typeface="Century Gothic"/>
              </a:rPr>
              <a:t>Soutenir l’enseignement</a:t>
            </a:r>
            <a:endParaRPr sz="2000">
              <a:latin typeface="Century Gothic"/>
              <a:ea typeface="Century Gothic"/>
              <a:cs typeface="Century Gothic"/>
              <a:sym typeface="Century Gothic"/>
            </a:endParaRPr>
          </a:p>
          <a:p>
            <a:pPr indent="-355600" lvl="0" marL="457200" marR="0" rtl="0" algn="l">
              <a:lnSpc>
                <a:spcPct val="150000"/>
              </a:lnSpc>
              <a:spcBef>
                <a:spcPts val="0"/>
              </a:spcBef>
              <a:spcAft>
                <a:spcPts val="0"/>
              </a:spcAft>
              <a:buSzPts val="2000"/>
              <a:buFont typeface="Century Gothic"/>
              <a:buChar char="■"/>
            </a:pPr>
            <a:r>
              <a:rPr lang="en" sz="2000">
                <a:latin typeface="Century Gothic"/>
                <a:ea typeface="Century Gothic"/>
                <a:cs typeface="Century Gothic"/>
                <a:sym typeface="Century Gothic"/>
              </a:rPr>
              <a:t>Soutenir l’apprentissage</a:t>
            </a:r>
            <a:endParaRPr sz="2000">
              <a:latin typeface="Century Gothic"/>
              <a:ea typeface="Century Gothic"/>
              <a:cs typeface="Century Gothic"/>
              <a:sym typeface="Century Gothic"/>
            </a:endParaRPr>
          </a:p>
          <a:p>
            <a:pPr indent="-355600" lvl="0" marL="457200" marR="0" rtl="0" algn="l">
              <a:lnSpc>
                <a:spcPct val="150000"/>
              </a:lnSpc>
              <a:spcBef>
                <a:spcPts val="0"/>
              </a:spcBef>
              <a:spcAft>
                <a:spcPts val="0"/>
              </a:spcAft>
              <a:buSzPts val="2000"/>
              <a:buFont typeface="Century Gothic"/>
              <a:buChar char="■"/>
            </a:pPr>
            <a:r>
              <a:rPr lang="en" sz="2000">
                <a:latin typeface="Century Gothic"/>
                <a:ea typeface="Century Gothic"/>
                <a:cs typeface="Century Gothic"/>
                <a:sym typeface="Century Gothic"/>
              </a:rPr>
              <a:t>Toutes les fonctionnalités sont accessibles</a:t>
            </a:r>
            <a:endParaRPr sz="2000">
              <a:latin typeface="Century Gothic"/>
              <a:ea typeface="Century Gothic"/>
              <a:cs typeface="Century Gothic"/>
              <a:sym typeface="Century Gothic"/>
            </a:endParaRPr>
          </a:p>
          <a:p>
            <a:pPr indent="-355600" lvl="0" marL="457200" marR="0" rtl="0" algn="l">
              <a:lnSpc>
                <a:spcPct val="150000"/>
              </a:lnSpc>
              <a:spcBef>
                <a:spcPts val="0"/>
              </a:spcBef>
              <a:spcAft>
                <a:spcPts val="0"/>
              </a:spcAft>
              <a:buSzPts val="2000"/>
              <a:buFont typeface="Century Gothic"/>
              <a:buChar char="■"/>
            </a:pPr>
            <a:r>
              <a:rPr lang="en" sz="2000">
                <a:latin typeface="Century Gothic"/>
                <a:ea typeface="Century Gothic"/>
                <a:cs typeface="Century Gothic"/>
                <a:sym typeface="Century Gothic"/>
              </a:rPr>
              <a:t>Compte et enregistrements possibles</a:t>
            </a:r>
            <a:endParaRPr sz="2000">
              <a:latin typeface="Century Gothic"/>
              <a:ea typeface="Century Gothic"/>
              <a:cs typeface="Century Gothic"/>
              <a:sym typeface="Century Gothic"/>
            </a:endParaRPr>
          </a:p>
          <a:p>
            <a:pPr indent="-355600" lvl="0" marL="457200" marR="0" rtl="0" algn="l">
              <a:lnSpc>
                <a:spcPct val="150000"/>
              </a:lnSpc>
              <a:spcBef>
                <a:spcPts val="0"/>
              </a:spcBef>
              <a:spcAft>
                <a:spcPts val="0"/>
              </a:spcAft>
              <a:buSzPts val="2000"/>
              <a:buFont typeface="Century Gothic"/>
              <a:buChar char="■"/>
            </a:pP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Lien web</a:t>
            </a:r>
            <a:endParaRPr sz="2000">
              <a:solidFill>
                <a:schemeClr val="accent5"/>
              </a:solidFill>
              <a:latin typeface="Century Gothic"/>
              <a:ea typeface="Century Gothic"/>
              <a:cs typeface="Century Gothic"/>
              <a:sym typeface="Century Gothic"/>
            </a:endParaRPr>
          </a:p>
        </p:txBody>
      </p:sp>
      <p:sp>
        <p:nvSpPr>
          <p:cNvPr id="248" name="Google Shape;248;p39"/>
          <p:cNvSpPr txBox="1"/>
          <p:nvPr>
            <p:ph type="title"/>
          </p:nvPr>
        </p:nvSpPr>
        <p:spPr>
          <a:xfrm>
            <a:off x="1039550" y="530725"/>
            <a:ext cx="35919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200">
                <a:latin typeface="Century Gothic"/>
                <a:ea typeface="Century Gothic"/>
                <a:cs typeface="Century Gothic"/>
                <a:sym typeface="Century Gothic"/>
              </a:rPr>
              <a:t>La calculatrice graphique traditionnelle</a:t>
            </a:r>
            <a:endParaRPr sz="22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1900">
                <a:solidFill>
                  <a:schemeClr val="accent6"/>
                </a:solidFill>
                <a:latin typeface="Century Gothic"/>
                <a:ea typeface="Century Gothic"/>
                <a:cs typeface="Century Gothic"/>
                <a:sym typeface="Century Gothic"/>
              </a:rPr>
              <a:t>C’est quoi ?</a:t>
            </a:r>
            <a:endParaRPr sz="1900">
              <a:solidFill>
                <a:schemeClr val="accent6"/>
              </a:solidFill>
              <a:latin typeface="Century Gothic"/>
              <a:ea typeface="Century Gothic"/>
              <a:cs typeface="Century Gothic"/>
              <a:sym typeface="Century Gothic"/>
            </a:endParaRPr>
          </a:p>
        </p:txBody>
      </p:sp>
      <p:pic>
        <p:nvPicPr>
          <p:cNvPr id="249" name="Google Shape;249;p39">
            <a:hlinkClick r:id="rId4"/>
          </p:cNvPr>
          <p:cNvPicPr preferRelativeResize="0"/>
          <p:nvPr/>
        </p:nvPicPr>
        <p:blipFill>
          <a:blip r:embed="rId5">
            <a:alphaModFix/>
          </a:blip>
          <a:stretch>
            <a:fillRect/>
          </a:stretch>
        </p:blipFill>
        <p:spPr>
          <a:xfrm>
            <a:off x="4676500" y="445000"/>
            <a:ext cx="1352550" cy="1200150"/>
          </a:xfrm>
          <a:prstGeom prst="rect">
            <a:avLst/>
          </a:prstGeom>
          <a:noFill/>
          <a:ln>
            <a:noFill/>
          </a:ln>
        </p:spPr>
      </p:pic>
      <p:grpSp>
        <p:nvGrpSpPr>
          <p:cNvPr id="250" name="Google Shape;250;p39"/>
          <p:cNvGrpSpPr/>
          <p:nvPr/>
        </p:nvGrpSpPr>
        <p:grpSpPr>
          <a:xfrm>
            <a:off x="6450875" y="2490325"/>
            <a:ext cx="2313600" cy="1205850"/>
            <a:chOff x="6527075" y="2033125"/>
            <a:chExt cx="2313600" cy="1205850"/>
          </a:xfrm>
        </p:grpSpPr>
        <p:sp>
          <p:nvSpPr>
            <p:cNvPr id="251" name="Google Shape;251;p39"/>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252" name="Google Shape;252;p39"/>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lang="en" sz="2100" u="sng">
                  <a:solidFill>
                    <a:schemeClr val="hlink"/>
                  </a:solidFill>
                  <a:latin typeface="Century Gothic"/>
                  <a:ea typeface="Century Gothic"/>
                  <a:cs typeface="Century Gothic"/>
                  <a:sym typeface="Century Gothic"/>
                  <a:hlinkClick r:id="rId6"/>
                </a:rPr>
                <a:t>Pour plus de détails</a:t>
              </a:r>
              <a:endParaRPr b="1" i="0" sz="2100" u="none" cap="none" strike="noStrike">
                <a:solidFill>
                  <a:schemeClr val="dk1"/>
                </a:solidFill>
                <a:latin typeface="Century Gothic"/>
                <a:ea typeface="Century Gothic"/>
                <a:cs typeface="Century Gothic"/>
                <a:sym typeface="Century Gothic"/>
              </a:endParaRPr>
            </a:p>
          </p:txBody>
        </p:sp>
      </p:grpSp>
      <p:pic>
        <p:nvPicPr>
          <p:cNvPr id="253" name="Google Shape;253;p39"/>
          <p:cNvPicPr preferRelativeResize="0"/>
          <p:nvPr/>
        </p:nvPicPr>
        <p:blipFill rotWithShape="1">
          <a:blip r:embed="rId7">
            <a:alphaModFix/>
          </a:blip>
          <a:srcRect b="0" l="0" r="0" t="0"/>
          <a:stretch/>
        </p:blipFill>
        <p:spPr>
          <a:xfrm rot="-1286681">
            <a:off x="8112872" y="3342686"/>
            <a:ext cx="567505" cy="5675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0"/>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259" name="Google Shape;259;p40"/>
          <p:cNvSpPr txBox="1"/>
          <p:nvPr/>
        </p:nvSpPr>
        <p:spPr>
          <a:xfrm>
            <a:off x="1069825" y="1887350"/>
            <a:ext cx="6242400" cy="28014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Se préparer aux évaluations </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Soutenir l’évaluation formative</a:t>
            </a:r>
            <a:endParaRPr b="0"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lang="en" sz="2000">
                <a:latin typeface="Century Gothic"/>
                <a:ea typeface="Century Gothic"/>
                <a:cs typeface="Century Gothic"/>
                <a:sym typeface="Century Gothic"/>
              </a:rPr>
              <a:t>Navigation possible</a:t>
            </a:r>
            <a:r>
              <a:rPr b="0" i="0" lang="en" sz="2000" u="none" cap="none" strike="noStrike">
                <a:solidFill>
                  <a:srgbClr val="000000"/>
                </a:solidFill>
                <a:latin typeface="Century Gothic"/>
                <a:ea typeface="Century Gothic"/>
                <a:cs typeface="Century Gothic"/>
                <a:sym typeface="Century Gothic"/>
              </a:rPr>
              <a:t> </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Conforme aux politiques du MEQ</a:t>
            </a:r>
            <a:endParaRPr b="0"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SzPts val="2000"/>
              <a:buFont typeface="Century Gothic"/>
              <a:buChar char="■"/>
            </a:pPr>
            <a:r>
              <a:rPr lang="en" sz="2000">
                <a:latin typeface="Century Gothic"/>
                <a:ea typeface="Century Gothic"/>
                <a:cs typeface="Century Gothic"/>
                <a:sym typeface="Century Gothic"/>
              </a:rPr>
              <a:t>Pas de compte, pas d’enregistrements</a:t>
            </a:r>
            <a:endParaRPr sz="2000">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Lien Web</a:t>
            </a:r>
            <a:r>
              <a:rPr b="0" i="0" lang="en" sz="2000" u="sng" cap="none" strike="noStrike">
                <a:solidFill>
                  <a:schemeClr val="hlink"/>
                </a:solidFill>
                <a:latin typeface="Century Gothic"/>
                <a:ea typeface="Century Gothic"/>
                <a:cs typeface="Century Gothic"/>
                <a:sym typeface="Century Gothic"/>
                <a:hlinkClick r:id="rId4"/>
              </a:rPr>
              <a:t> </a:t>
            </a:r>
            <a:endParaRPr b="1" i="1" sz="2000" u="none" cap="none" strike="noStrike">
              <a:solidFill>
                <a:srgbClr val="000000"/>
              </a:solidFill>
              <a:latin typeface="Century Gothic"/>
              <a:ea typeface="Century Gothic"/>
              <a:cs typeface="Century Gothic"/>
              <a:sym typeface="Century Gothic"/>
            </a:endParaRPr>
          </a:p>
        </p:txBody>
      </p:sp>
      <p:sp>
        <p:nvSpPr>
          <p:cNvPr id="260" name="Google Shape;260;p40"/>
          <p:cNvSpPr txBox="1"/>
          <p:nvPr>
            <p:ph type="title"/>
          </p:nvPr>
        </p:nvSpPr>
        <p:spPr>
          <a:xfrm>
            <a:off x="1069825" y="530725"/>
            <a:ext cx="35616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Le </a:t>
            </a:r>
            <a:r>
              <a:rPr lang="en" sz="2300">
                <a:latin typeface="Century Gothic"/>
                <a:ea typeface="Century Gothic"/>
                <a:cs typeface="Century Gothic"/>
                <a:sym typeface="Century Gothic"/>
              </a:rPr>
              <a:t>Mode </a:t>
            </a:r>
            <a:r>
              <a:rPr lang="en" sz="2300">
                <a:latin typeface="Century Gothic"/>
                <a:ea typeface="Century Gothic"/>
                <a:cs typeface="Century Gothic"/>
                <a:sym typeface="Century Gothic"/>
              </a:rPr>
              <a:t>Pratique</a:t>
            </a:r>
            <a:r>
              <a:rPr lang="en" sz="2300">
                <a:latin typeface="Century Gothic"/>
                <a:ea typeface="Century Gothic"/>
                <a:cs typeface="Century Gothic"/>
                <a:sym typeface="Century Gothic"/>
              </a:rPr>
              <a:t> </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C’est quoi ?</a:t>
            </a:r>
            <a:endParaRPr sz="2000">
              <a:solidFill>
                <a:schemeClr val="accent6"/>
              </a:solidFill>
              <a:latin typeface="Century Gothic"/>
              <a:ea typeface="Century Gothic"/>
              <a:cs typeface="Century Gothic"/>
              <a:sym typeface="Century Gothic"/>
            </a:endParaRPr>
          </a:p>
        </p:txBody>
      </p:sp>
      <p:pic>
        <p:nvPicPr>
          <p:cNvPr id="261" name="Google Shape;261;p40"/>
          <p:cNvPicPr preferRelativeResize="0"/>
          <p:nvPr/>
        </p:nvPicPr>
        <p:blipFill rotWithShape="1">
          <a:blip r:embed="rId5">
            <a:alphaModFix/>
          </a:blip>
          <a:srcRect b="0" l="0" r="0" t="0"/>
          <a:stretch/>
        </p:blipFill>
        <p:spPr>
          <a:xfrm>
            <a:off x="4720575" y="502250"/>
            <a:ext cx="1057175" cy="1057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267" name="Google Shape;267;p41"/>
          <p:cNvSpPr txBox="1"/>
          <p:nvPr/>
        </p:nvSpPr>
        <p:spPr>
          <a:xfrm>
            <a:off x="435300" y="1744575"/>
            <a:ext cx="6627000" cy="310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S</a:t>
            </a:r>
            <a:r>
              <a:rPr lang="en" sz="2000">
                <a:latin typeface="Century Gothic"/>
                <a:ea typeface="Century Gothic"/>
                <a:cs typeface="Century Gothic"/>
                <a:sym typeface="Century Gothic"/>
              </a:rPr>
              <a:t>outenir l’évaluation (courante ou ministérielle)</a:t>
            </a:r>
            <a:r>
              <a:rPr b="0" i="0" lang="en" sz="2000" u="none" cap="none" strike="noStrike">
                <a:solidFill>
                  <a:srgbClr val="000000"/>
                </a:solidFill>
                <a:latin typeface="Century Gothic"/>
                <a:ea typeface="Century Gothic"/>
                <a:cs typeface="Century Gothic"/>
                <a:sym typeface="Century Gothic"/>
              </a:rPr>
              <a:t> </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Navigation bloquée</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Fonctions de sécurité</a:t>
            </a:r>
            <a:endParaRPr b="0"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lang="en" sz="2000">
                <a:latin typeface="Century Gothic"/>
                <a:ea typeface="Century Gothic"/>
                <a:cs typeface="Century Gothic"/>
                <a:sym typeface="Century Gothic"/>
              </a:rPr>
              <a:t>Pas de compte, pas d’enregistrements</a:t>
            </a:r>
            <a:r>
              <a:rPr b="0" i="0" lang="en" sz="2000" u="none" cap="none" strike="noStrike">
                <a:solidFill>
                  <a:srgbClr val="000000"/>
                </a:solidFill>
                <a:latin typeface="Century Gothic"/>
                <a:ea typeface="Century Gothic"/>
                <a:cs typeface="Century Gothic"/>
                <a:sym typeface="Century Gothic"/>
              </a:rPr>
              <a:t> </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Conforme aux politiques du MEQ </a:t>
            </a:r>
            <a:endParaRPr b="0"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Lien officiel</a:t>
            </a:r>
            <a:endParaRPr sz="2000">
              <a:solidFill>
                <a:schemeClr val="accent5"/>
              </a:solidFill>
              <a:latin typeface="Century Gothic"/>
              <a:ea typeface="Century Gothic"/>
              <a:cs typeface="Century Gothic"/>
              <a:sym typeface="Century Gothic"/>
            </a:endParaRPr>
          </a:p>
        </p:txBody>
      </p:sp>
      <p:sp>
        <p:nvSpPr>
          <p:cNvPr id="268" name="Google Shape;268;p41"/>
          <p:cNvSpPr txBox="1"/>
          <p:nvPr>
            <p:ph type="title"/>
          </p:nvPr>
        </p:nvSpPr>
        <p:spPr>
          <a:xfrm>
            <a:off x="1069825" y="530725"/>
            <a:ext cx="35616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Le</a:t>
            </a:r>
            <a:r>
              <a:rPr lang="en" sz="2300">
                <a:latin typeface="Century Gothic"/>
                <a:ea typeface="Century Gothic"/>
                <a:cs typeface="Century Gothic"/>
                <a:sym typeface="Century Gothic"/>
              </a:rPr>
              <a:t> 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C’est quoi ?</a:t>
            </a:r>
            <a:endParaRPr sz="2000">
              <a:solidFill>
                <a:schemeClr val="accent6"/>
              </a:solidFill>
              <a:latin typeface="Century Gothic"/>
              <a:ea typeface="Century Gothic"/>
              <a:cs typeface="Century Gothic"/>
              <a:sym typeface="Century Gothic"/>
            </a:endParaRPr>
          </a:p>
        </p:txBody>
      </p:sp>
      <p:grpSp>
        <p:nvGrpSpPr>
          <p:cNvPr id="269" name="Google Shape;269;p41"/>
          <p:cNvGrpSpPr/>
          <p:nvPr/>
        </p:nvGrpSpPr>
        <p:grpSpPr>
          <a:xfrm>
            <a:off x="6419825" y="502250"/>
            <a:ext cx="2313600" cy="1205850"/>
            <a:chOff x="6527075" y="2033125"/>
            <a:chExt cx="2313600" cy="1205850"/>
          </a:xfrm>
        </p:grpSpPr>
        <p:sp>
          <p:nvSpPr>
            <p:cNvPr id="270" name="Google Shape;270;p41"/>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271" name="Google Shape;271;p41"/>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dk1"/>
                  </a:solidFill>
                  <a:uFill>
                    <a:noFill/>
                  </a:uFill>
                  <a:latin typeface="Century Gothic"/>
                  <a:ea typeface="Century Gothic"/>
                  <a:cs typeface="Century Gothic"/>
                  <a:sym typeface="Century Gothic"/>
                  <a:hlinkClick r:id="rId4">
                    <a:extLst>
                      <a:ext uri="{A12FA001-AC4F-418D-AE19-62706E023703}">
                        <ahyp:hlinkClr val="tx"/>
                      </a:ext>
                    </a:extLst>
                  </a:hlinkClick>
                </a:rPr>
                <a:t>Pour plus</a:t>
              </a:r>
              <a:endParaRPr b="1" i="0" sz="21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dk1"/>
                  </a:solidFill>
                  <a:uFill>
                    <a:noFill/>
                  </a:uFill>
                  <a:latin typeface="Century Gothic"/>
                  <a:ea typeface="Century Gothic"/>
                  <a:cs typeface="Century Gothic"/>
                  <a:sym typeface="Century Gothic"/>
                  <a:hlinkClick r:id="rId5">
                    <a:extLst>
                      <a:ext uri="{A12FA001-AC4F-418D-AE19-62706E023703}">
                        <ahyp:hlinkClr val="tx"/>
                      </a:ext>
                    </a:extLst>
                  </a:hlinkClick>
                </a:rPr>
                <a:t>de détails</a:t>
              </a:r>
              <a:endParaRPr b="1" i="0" sz="2100" u="none" cap="none" strike="noStrike">
                <a:solidFill>
                  <a:schemeClr val="dk1"/>
                </a:solidFill>
                <a:latin typeface="Century Gothic"/>
                <a:ea typeface="Century Gothic"/>
                <a:cs typeface="Century Gothic"/>
                <a:sym typeface="Century Gothic"/>
              </a:endParaRPr>
            </a:p>
          </p:txBody>
        </p:sp>
      </p:grpSp>
      <p:pic>
        <p:nvPicPr>
          <p:cNvPr id="272" name="Google Shape;272;p41"/>
          <p:cNvPicPr preferRelativeResize="0"/>
          <p:nvPr/>
        </p:nvPicPr>
        <p:blipFill rotWithShape="1">
          <a:blip r:embed="rId6">
            <a:alphaModFix/>
          </a:blip>
          <a:srcRect b="0" l="0" r="0" t="0"/>
          <a:stretch/>
        </p:blipFill>
        <p:spPr>
          <a:xfrm rot="-1286681">
            <a:off x="8081822" y="1354611"/>
            <a:ext cx="567505" cy="567505"/>
          </a:xfrm>
          <a:prstGeom prst="rect">
            <a:avLst/>
          </a:prstGeom>
          <a:noFill/>
          <a:ln>
            <a:noFill/>
          </a:ln>
        </p:spPr>
      </p:pic>
      <p:pic>
        <p:nvPicPr>
          <p:cNvPr id="273" name="Google Shape;273;p41"/>
          <p:cNvPicPr preferRelativeResize="0"/>
          <p:nvPr/>
        </p:nvPicPr>
        <p:blipFill rotWithShape="1">
          <a:blip r:embed="rId7">
            <a:alphaModFix/>
          </a:blip>
          <a:srcRect b="0" l="0" r="0" t="0"/>
          <a:stretch/>
        </p:blipFill>
        <p:spPr>
          <a:xfrm>
            <a:off x="4720575" y="502250"/>
            <a:ext cx="1057175" cy="1057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2"/>
          <p:cNvSpPr/>
          <p:nvPr/>
        </p:nvSpPr>
        <p:spPr>
          <a:xfrm>
            <a:off x="5202949" y="509125"/>
            <a:ext cx="3269700" cy="10287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279" name="Google Shape;279;p42"/>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280" name="Google Shape;280;p42"/>
          <p:cNvSpPr txBox="1"/>
          <p:nvPr/>
        </p:nvSpPr>
        <p:spPr>
          <a:xfrm>
            <a:off x="5251249" y="626425"/>
            <a:ext cx="3173100" cy="794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200"/>
              <a:buFont typeface="Arial"/>
              <a:buNone/>
            </a:pPr>
            <a:r>
              <a:rPr b="1" i="0" lang="en" sz="1200" u="sng" cap="none" strike="noStrike">
                <a:solidFill>
                  <a:schemeClr val="dk1"/>
                </a:solidFill>
                <a:latin typeface="Century Gothic"/>
                <a:ea typeface="Century Gothic"/>
                <a:cs typeface="Century Gothic"/>
                <a:sym typeface="Century Gothic"/>
                <a:hlinkClick r:id="rId3">
                  <a:extLst>
                    <a:ext uri="{A12FA001-AC4F-418D-AE19-62706E023703}">
                      <ahyp:hlinkClr val="tx"/>
                    </a:ext>
                  </a:extLst>
                </a:hlinkClick>
              </a:rPr>
              <a:t>Info-Sanction 22-23-38</a:t>
            </a:r>
            <a:r>
              <a:rPr b="1" i="0" lang="en" sz="1200" u="none" cap="none" strike="noStrike">
                <a:solidFill>
                  <a:schemeClr val="dk1"/>
                </a:solidFill>
                <a:latin typeface="Century Gothic"/>
                <a:ea typeface="Century Gothic"/>
                <a:cs typeface="Century Gothic"/>
                <a:sym typeface="Century Gothic"/>
              </a:rPr>
              <a:t> </a:t>
            </a:r>
            <a:endParaRPr b="1" i="0" sz="12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1200"/>
              <a:buFont typeface="Arial"/>
              <a:buNone/>
            </a:pPr>
            <a:r>
              <a:rPr b="1" i="0" lang="en" sz="1200" u="sng" cap="none" strike="noStrike">
                <a:solidFill>
                  <a:schemeClr val="dk1"/>
                </a:solidFill>
                <a:latin typeface="Century Gothic"/>
                <a:ea typeface="Century Gothic"/>
                <a:cs typeface="Century Gothic"/>
                <a:sym typeface="Century Gothic"/>
                <a:hlinkClick r:id="rId4">
                  <a:extLst>
                    <a:ext uri="{A12FA001-AC4F-418D-AE19-62706E023703}">
                      <ahyp:hlinkClr val="tx"/>
                    </a:ext>
                  </a:extLst>
                </a:hlinkClick>
              </a:rPr>
              <a:t>Annexe I</a:t>
            </a:r>
            <a:endParaRPr b="1" i="0" sz="12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1200"/>
              <a:buFont typeface="Arial"/>
              <a:buNone/>
            </a:pPr>
            <a:r>
              <a:rPr b="1" i="0" lang="en" sz="1200" u="sng" cap="none" strike="noStrike">
                <a:solidFill>
                  <a:schemeClr val="hlink"/>
                </a:solidFill>
                <a:latin typeface="Century Gothic"/>
                <a:ea typeface="Century Gothic"/>
                <a:cs typeface="Century Gothic"/>
                <a:sym typeface="Century Gothic"/>
                <a:hlinkClick r:id="rId5"/>
              </a:rPr>
              <a:t>Document d’information - Math - 4e sec</a:t>
            </a:r>
            <a:endParaRPr b="1" i="0" sz="1100" u="none" cap="none" strike="noStrike">
              <a:solidFill>
                <a:schemeClr val="dk1"/>
              </a:solidFill>
              <a:latin typeface="Century Gothic"/>
              <a:ea typeface="Century Gothic"/>
              <a:cs typeface="Century Gothic"/>
              <a:sym typeface="Century Gothic"/>
            </a:endParaRPr>
          </a:p>
        </p:txBody>
      </p:sp>
      <p:sp>
        <p:nvSpPr>
          <p:cNvPr id="281" name="Google Shape;281;p42"/>
          <p:cNvSpPr txBox="1"/>
          <p:nvPr>
            <p:ph type="title"/>
          </p:nvPr>
        </p:nvSpPr>
        <p:spPr>
          <a:xfrm>
            <a:off x="1046675" y="530725"/>
            <a:ext cx="34590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Sanction des études</a:t>
            </a:r>
            <a:endParaRPr sz="2000">
              <a:solidFill>
                <a:schemeClr val="accent6"/>
              </a:solidFill>
              <a:latin typeface="Century Gothic"/>
              <a:ea typeface="Century Gothic"/>
              <a:cs typeface="Century Gothic"/>
              <a:sym typeface="Century Gothic"/>
            </a:endParaRPr>
          </a:p>
        </p:txBody>
      </p:sp>
      <p:pic>
        <p:nvPicPr>
          <p:cNvPr id="282" name="Google Shape;282;p42"/>
          <p:cNvPicPr preferRelativeResize="0"/>
          <p:nvPr/>
        </p:nvPicPr>
        <p:blipFill rotWithShape="1">
          <a:blip r:embed="rId6">
            <a:alphaModFix/>
          </a:blip>
          <a:srcRect b="0" l="0" r="0" t="0"/>
          <a:stretch/>
        </p:blipFill>
        <p:spPr>
          <a:xfrm>
            <a:off x="1310650" y="2054755"/>
            <a:ext cx="6492451" cy="2968945"/>
          </a:xfrm>
          <a:prstGeom prst="rect">
            <a:avLst/>
          </a:prstGeom>
          <a:noFill/>
          <a:ln cap="flat" cmpd="sng" w="19050">
            <a:solidFill>
              <a:schemeClr val="dk2"/>
            </a:solidFill>
            <a:prstDash val="solid"/>
            <a:round/>
            <a:headEnd len="sm" w="sm" type="none"/>
            <a:tailEnd len="sm" w="sm" type="none"/>
          </a:ln>
        </p:spPr>
      </p:pic>
      <p:sp>
        <p:nvSpPr>
          <p:cNvPr id="283" name="Google Shape;283;p42"/>
          <p:cNvSpPr/>
          <p:nvPr/>
        </p:nvSpPr>
        <p:spPr>
          <a:xfrm>
            <a:off x="3323112" y="1664925"/>
            <a:ext cx="1554616" cy="29468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3"/>
                </a:solidFill>
                <a:latin typeface="Arial"/>
              </a:rPr>
              <a:t>Autorisé</a:t>
            </a:r>
          </a:p>
        </p:txBody>
      </p:sp>
      <p:sp>
        <p:nvSpPr>
          <p:cNvPr id="284" name="Google Shape;284;p42"/>
          <p:cNvSpPr/>
          <p:nvPr/>
        </p:nvSpPr>
        <p:spPr>
          <a:xfrm>
            <a:off x="5542985" y="1664925"/>
            <a:ext cx="2032327" cy="29468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3"/>
                </a:solidFill>
                <a:latin typeface="Arial"/>
              </a:rPr>
              <a:t>Non-autorisé</a:t>
            </a:r>
          </a:p>
        </p:txBody>
      </p:sp>
      <p:sp>
        <p:nvSpPr>
          <p:cNvPr id="285" name="Google Shape;285;p42"/>
          <p:cNvSpPr/>
          <p:nvPr/>
        </p:nvSpPr>
        <p:spPr>
          <a:xfrm>
            <a:off x="5520603" y="154803"/>
            <a:ext cx="2634402" cy="2272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Arial"/>
              </a:rPr>
              <a:t>Documents officiels</a:t>
            </a:r>
          </a:p>
        </p:txBody>
      </p:sp>
      <p:pic>
        <p:nvPicPr>
          <p:cNvPr id="286" name="Google Shape;286;p42"/>
          <p:cNvPicPr preferRelativeResize="0"/>
          <p:nvPr/>
        </p:nvPicPr>
        <p:blipFill rotWithShape="1">
          <a:blip r:embed="rId7">
            <a:alphaModFix/>
          </a:blip>
          <a:srcRect b="0" l="0" r="0" t="0"/>
          <a:stretch/>
        </p:blipFill>
        <p:spPr>
          <a:xfrm rot="-1286681">
            <a:off x="8352497" y="761311"/>
            <a:ext cx="567505" cy="5675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3"/>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292" name="Google Shape;292;p43"/>
          <p:cNvSpPr txBox="1"/>
          <p:nvPr>
            <p:ph type="title"/>
          </p:nvPr>
        </p:nvSpPr>
        <p:spPr>
          <a:xfrm>
            <a:off x="1069825" y="530725"/>
            <a:ext cx="35055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Fonctions désactivées</a:t>
            </a:r>
            <a:endParaRPr sz="2000">
              <a:solidFill>
                <a:schemeClr val="accent6"/>
              </a:solidFill>
              <a:latin typeface="Century Gothic"/>
              <a:ea typeface="Century Gothic"/>
              <a:cs typeface="Century Gothic"/>
              <a:sym typeface="Century Gothic"/>
            </a:endParaRPr>
          </a:p>
        </p:txBody>
      </p:sp>
      <p:pic>
        <p:nvPicPr>
          <p:cNvPr id="293" name="Google Shape;293;p43"/>
          <p:cNvPicPr preferRelativeResize="0"/>
          <p:nvPr/>
        </p:nvPicPr>
        <p:blipFill rotWithShape="1">
          <a:blip r:embed="rId3">
            <a:alphaModFix/>
          </a:blip>
          <a:srcRect b="0" l="0" r="0" t="0"/>
          <a:stretch/>
        </p:blipFill>
        <p:spPr>
          <a:xfrm>
            <a:off x="1952750" y="1626825"/>
            <a:ext cx="4842478" cy="3431675"/>
          </a:xfrm>
          <a:prstGeom prst="rect">
            <a:avLst/>
          </a:prstGeom>
          <a:noFill/>
          <a:ln>
            <a:noFill/>
          </a:ln>
        </p:spPr>
      </p:pic>
      <p:grpSp>
        <p:nvGrpSpPr>
          <p:cNvPr id="294" name="Google Shape;294;p43"/>
          <p:cNvGrpSpPr/>
          <p:nvPr/>
        </p:nvGrpSpPr>
        <p:grpSpPr>
          <a:xfrm>
            <a:off x="6450875" y="2490325"/>
            <a:ext cx="2313600" cy="1205850"/>
            <a:chOff x="6527075" y="2033125"/>
            <a:chExt cx="2313600" cy="1205850"/>
          </a:xfrm>
        </p:grpSpPr>
        <p:sp>
          <p:nvSpPr>
            <p:cNvPr id="295" name="Google Shape;295;p43"/>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296" name="Google Shape;296;p43"/>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hlink"/>
                  </a:solidFill>
                  <a:uFill>
                    <a:noFill/>
                  </a:uFill>
                  <a:latin typeface="Century Gothic"/>
                  <a:ea typeface="Century Gothic"/>
                  <a:cs typeface="Century Gothic"/>
                  <a:sym typeface="Century Gothic"/>
                  <a:hlinkClick r:id="rId4"/>
                </a:rPr>
                <a:t>Pour plus</a:t>
              </a:r>
              <a:endParaRPr b="1" i="0" sz="21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hlink"/>
                  </a:solidFill>
                  <a:uFill>
                    <a:noFill/>
                  </a:uFill>
                  <a:latin typeface="Century Gothic"/>
                  <a:ea typeface="Century Gothic"/>
                  <a:cs typeface="Century Gothic"/>
                  <a:sym typeface="Century Gothic"/>
                  <a:hlinkClick r:id="rId5"/>
                </a:rPr>
                <a:t>de détails</a:t>
              </a:r>
              <a:endParaRPr b="1" i="0" sz="2100" u="none" cap="none" strike="noStrike">
                <a:solidFill>
                  <a:schemeClr val="dk1"/>
                </a:solidFill>
                <a:latin typeface="Century Gothic"/>
                <a:ea typeface="Century Gothic"/>
                <a:cs typeface="Century Gothic"/>
                <a:sym typeface="Century Gothic"/>
              </a:endParaRPr>
            </a:p>
          </p:txBody>
        </p:sp>
      </p:grpSp>
      <p:pic>
        <p:nvPicPr>
          <p:cNvPr id="297" name="Google Shape;297;p43"/>
          <p:cNvPicPr preferRelativeResize="0"/>
          <p:nvPr/>
        </p:nvPicPr>
        <p:blipFill rotWithShape="1">
          <a:blip r:embed="rId6">
            <a:alphaModFix/>
          </a:blip>
          <a:srcRect b="0" l="0" r="0" t="0"/>
          <a:stretch/>
        </p:blipFill>
        <p:spPr>
          <a:xfrm rot="-1286681">
            <a:off x="8112872" y="3342686"/>
            <a:ext cx="567505" cy="567505"/>
          </a:xfrm>
          <a:prstGeom prst="rect">
            <a:avLst/>
          </a:prstGeom>
          <a:noFill/>
          <a:ln>
            <a:noFill/>
          </a:ln>
        </p:spPr>
      </p:pic>
      <p:sp>
        <p:nvSpPr>
          <p:cNvPr id="298" name="Google Shape;298;p43"/>
          <p:cNvSpPr/>
          <p:nvPr/>
        </p:nvSpPr>
        <p:spPr>
          <a:xfrm>
            <a:off x="815925" y="3418142"/>
            <a:ext cx="942600" cy="411000"/>
          </a:xfrm>
          <a:prstGeom prst="wedgeRoundRectCallout">
            <a:avLst>
              <a:gd fmla="val 74565" name="adj1"/>
              <a:gd fmla="val -53477"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000" u="none" cap="none" strike="noStrike">
                <a:solidFill>
                  <a:schemeClr val="lt1"/>
                </a:solidFill>
                <a:uFill>
                  <a:noFill/>
                </a:uFill>
                <a:latin typeface="Century Gothic"/>
                <a:ea typeface="Century Gothic"/>
                <a:cs typeface="Century Gothic"/>
                <a:sym typeface="Century Gothic"/>
                <a:hlinkClick r:id="rId7">
                  <a:extLst>
                    <a:ext uri="{A12FA001-AC4F-418D-AE19-62706E023703}">
                      <ahyp:hlinkClr val="tx"/>
                    </a:ext>
                  </a:extLst>
                </a:hlinkClick>
              </a:rPr>
              <a:t>Exemple</a:t>
            </a:r>
            <a:endParaRPr b="1" i="0" sz="1000" u="none" cap="none" strike="noStrike">
              <a:solidFill>
                <a:schemeClr val="lt1"/>
              </a:solidFill>
              <a:latin typeface="Century Gothic"/>
              <a:ea typeface="Century Gothic"/>
              <a:cs typeface="Century Gothic"/>
              <a:sym typeface="Century Gothic"/>
            </a:endParaRPr>
          </a:p>
        </p:txBody>
      </p:sp>
      <p:sp>
        <p:nvSpPr>
          <p:cNvPr id="299" name="Google Shape;299;p43"/>
          <p:cNvSpPr/>
          <p:nvPr/>
        </p:nvSpPr>
        <p:spPr>
          <a:xfrm>
            <a:off x="815925" y="2372260"/>
            <a:ext cx="942600" cy="411000"/>
          </a:xfrm>
          <a:prstGeom prst="wedgeRoundRectCallout">
            <a:avLst>
              <a:gd fmla="val 73928" name="adj1"/>
              <a:gd fmla="val 11512"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000" cap="none" strike="noStrike">
                <a:solidFill>
                  <a:schemeClr val="lt1"/>
                </a:solidFill>
                <a:uFill>
                  <a:noFill/>
                </a:uFill>
                <a:latin typeface="Century Gothic"/>
                <a:ea typeface="Century Gothic"/>
                <a:cs typeface="Century Gothic"/>
                <a:sym typeface="Century Gothic"/>
                <a:hlinkClick r:id="rId8">
                  <a:extLst>
                    <a:ext uri="{A12FA001-AC4F-418D-AE19-62706E023703}">
                      <ahyp:hlinkClr val="tx"/>
                    </a:ext>
                  </a:extLst>
                </a:hlinkClick>
              </a:rPr>
              <a:t>Exemple</a:t>
            </a:r>
            <a:endParaRPr b="1" i="0" sz="1000" cap="none" strike="noStrike">
              <a:solidFill>
                <a:schemeClr val="lt1"/>
              </a:solidFill>
              <a:latin typeface="Century Gothic"/>
              <a:ea typeface="Century Gothic"/>
              <a:cs typeface="Century Gothic"/>
              <a:sym typeface="Century Gothic"/>
            </a:endParaRPr>
          </a:p>
        </p:txBody>
      </p:sp>
      <p:sp>
        <p:nvSpPr>
          <p:cNvPr id="300" name="Google Shape;300;p43"/>
          <p:cNvSpPr txBox="1"/>
          <p:nvPr/>
        </p:nvSpPr>
        <p:spPr>
          <a:xfrm>
            <a:off x="3886625" y="1690533"/>
            <a:ext cx="816300" cy="338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graphique</a:t>
            </a:r>
            <a:endParaRPr b="1" i="0" sz="1000" u="none" cap="none" strike="noStrike">
              <a:solidFill>
                <a:srgbClr val="000000"/>
              </a:solidFill>
              <a:latin typeface="Arial"/>
              <a:ea typeface="Arial"/>
              <a:cs typeface="Arial"/>
              <a:sym typeface="Arial"/>
            </a:endParaRPr>
          </a:p>
        </p:txBody>
      </p:sp>
      <p:sp>
        <p:nvSpPr>
          <p:cNvPr id="301" name="Google Shape;301;p43"/>
          <p:cNvSpPr/>
          <p:nvPr/>
        </p:nvSpPr>
        <p:spPr>
          <a:xfrm>
            <a:off x="815925" y="2895201"/>
            <a:ext cx="942600" cy="411000"/>
          </a:xfrm>
          <a:prstGeom prst="wedgeRoundRectCallout">
            <a:avLst>
              <a:gd fmla="val 73928" name="adj1"/>
              <a:gd fmla="val -23899"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000" cap="none" strike="noStrike">
                <a:solidFill>
                  <a:schemeClr val="lt1"/>
                </a:solidFill>
                <a:uFill>
                  <a:noFill/>
                </a:uFill>
                <a:latin typeface="Century Gothic"/>
                <a:ea typeface="Century Gothic"/>
                <a:cs typeface="Century Gothic"/>
                <a:sym typeface="Century Gothic"/>
                <a:hlinkClick r:id="rId9">
                  <a:extLst>
                    <a:ext uri="{A12FA001-AC4F-418D-AE19-62706E023703}">
                      <ahyp:hlinkClr val="tx"/>
                    </a:ext>
                  </a:extLst>
                </a:hlinkClick>
              </a:rPr>
              <a:t>Exemple</a:t>
            </a:r>
            <a:endParaRPr b="1" i="0" sz="1000" cap="none" strike="noStrike">
              <a:solidFill>
                <a:schemeClr val="lt1"/>
              </a:solidFill>
              <a:latin typeface="Century Gothic"/>
              <a:ea typeface="Century Gothic"/>
              <a:cs typeface="Century Gothic"/>
              <a:sym typeface="Century Gothic"/>
            </a:endParaRPr>
          </a:p>
        </p:txBody>
      </p:sp>
      <p:sp>
        <p:nvSpPr>
          <p:cNvPr id="302" name="Google Shape;302;p43"/>
          <p:cNvSpPr/>
          <p:nvPr/>
        </p:nvSpPr>
        <p:spPr>
          <a:xfrm>
            <a:off x="815925" y="1871700"/>
            <a:ext cx="942600" cy="411000"/>
          </a:xfrm>
          <a:prstGeom prst="wedgeRoundRectCallout">
            <a:avLst>
              <a:gd fmla="val 75199" name="adj1"/>
              <a:gd fmla="val 44392"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000" cap="none" strike="noStrike">
                <a:solidFill>
                  <a:schemeClr val="lt1"/>
                </a:solidFill>
                <a:uFill>
                  <a:noFill/>
                </a:uFill>
                <a:latin typeface="Century Gothic"/>
                <a:ea typeface="Century Gothic"/>
                <a:cs typeface="Century Gothic"/>
                <a:sym typeface="Century Gothic"/>
                <a:hlinkClick r:id="rId10">
                  <a:extLst>
                    <a:ext uri="{A12FA001-AC4F-418D-AE19-62706E023703}">
                      <ahyp:hlinkClr val="tx"/>
                    </a:ext>
                  </a:extLst>
                </a:hlinkClick>
              </a:rPr>
              <a:t>Exemple</a:t>
            </a:r>
            <a:endParaRPr b="1" i="0" sz="1000"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4"/>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308" name="Google Shape;308;p44"/>
          <p:cNvSpPr txBox="1"/>
          <p:nvPr>
            <p:ph type="title"/>
          </p:nvPr>
        </p:nvSpPr>
        <p:spPr>
          <a:xfrm>
            <a:off x="1069825" y="530725"/>
            <a:ext cx="35055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Comparaison </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Distance entre deux points</a:t>
            </a:r>
            <a:endParaRPr sz="2000">
              <a:solidFill>
                <a:schemeClr val="accent6"/>
              </a:solidFill>
              <a:latin typeface="Century Gothic"/>
              <a:ea typeface="Century Gothic"/>
              <a:cs typeface="Century Gothic"/>
              <a:sym typeface="Century Gothic"/>
            </a:endParaRPr>
          </a:p>
        </p:txBody>
      </p:sp>
      <p:pic>
        <p:nvPicPr>
          <p:cNvPr id="309" name="Google Shape;309;p44"/>
          <p:cNvPicPr preferRelativeResize="0"/>
          <p:nvPr/>
        </p:nvPicPr>
        <p:blipFill>
          <a:blip r:embed="rId3">
            <a:alphaModFix/>
          </a:blip>
          <a:stretch>
            <a:fillRect/>
          </a:stretch>
        </p:blipFill>
        <p:spPr>
          <a:xfrm>
            <a:off x="343600" y="2215425"/>
            <a:ext cx="4231724" cy="2591175"/>
          </a:xfrm>
          <a:prstGeom prst="rect">
            <a:avLst/>
          </a:prstGeom>
          <a:noFill/>
          <a:ln cap="flat" cmpd="sng" w="19050">
            <a:solidFill>
              <a:schemeClr val="dk2"/>
            </a:solidFill>
            <a:prstDash val="solid"/>
            <a:round/>
            <a:headEnd len="sm" w="sm" type="none"/>
            <a:tailEnd len="sm" w="sm" type="none"/>
          </a:ln>
        </p:spPr>
      </p:pic>
      <p:sp>
        <p:nvSpPr>
          <p:cNvPr id="310" name="Google Shape;310;p44"/>
          <p:cNvSpPr txBox="1"/>
          <p:nvPr>
            <p:ph type="title"/>
          </p:nvPr>
        </p:nvSpPr>
        <p:spPr>
          <a:xfrm>
            <a:off x="794475" y="1799925"/>
            <a:ext cx="3505500" cy="415500"/>
          </a:xfrm>
          <a:prstGeom prst="rect">
            <a:avLst/>
          </a:prstGeom>
          <a:noFill/>
          <a:ln>
            <a:noFill/>
          </a:ln>
        </p:spPr>
        <p:txBody>
          <a:bodyPr anchorCtr="0" anchor="ctr" bIns="91425" lIns="91425" spcFirstLastPara="1" rIns="91425" wrap="square" tIns="91425">
            <a:spAutoFit/>
          </a:bodyPr>
          <a:lstStyle/>
          <a:p>
            <a:pPr indent="0" lvl="0" marL="0" rtl="0" algn="ctr">
              <a:lnSpc>
                <a:spcPct val="100000"/>
              </a:lnSpc>
              <a:spcBef>
                <a:spcPts val="0"/>
              </a:spcBef>
              <a:spcAft>
                <a:spcPts val="0"/>
              </a:spcAft>
              <a:buSzPts val="1800"/>
              <a:buNone/>
            </a:pPr>
            <a:r>
              <a:rPr lang="en" sz="15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Calculatrice graphique</a:t>
            </a:r>
            <a:endParaRPr sz="1500">
              <a:solidFill>
                <a:schemeClr val="accent5"/>
              </a:solidFill>
              <a:latin typeface="Century Gothic"/>
              <a:ea typeface="Century Gothic"/>
              <a:cs typeface="Century Gothic"/>
              <a:sym typeface="Century Gothic"/>
            </a:endParaRPr>
          </a:p>
        </p:txBody>
      </p:sp>
      <p:pic>
        <p:nvPicPr>
          <p:cNvPr id="311" name="Google Shape;311;p44"/>
          <p:cNvPicPr preferRelativeResize="0"/>
          <p:nvPr/>
        </p:nvPicPr>
        <p:blipFill>
          <a:blip r:embed="rId5">
            <a:alphaModFix/>
          </a:blip>
          <a:stretch>
            <a:fillRect/>
          </a:stretch>
        </p:blipFill>
        <p:spPr>
          <a:xfrm>
            <a:off x="4738425" y="2212163"/>
            <a:ext cx="4231724" cy="2597703"/>
          </a:xfrm>
          <a:prstGeom prst="rect">
            <a:avLst/>
          </a:prstGeom>
          <a:noFill/>
          <a:ln cap="flat" cmpd="sng" w="19050">
            <a:solidFill>
              <a:schemeClr val="dk2"/>
            </a:solidFill>
            <a:prstDash val="solid"/>
            <a:round/>
            <a:headEnd len="sm" w="sm" type="none"/>
            <a:tailEnd len="sm" w="sm" type="none"/>
          </a:ln>
        </p:spPr>
      </p:pic>
      <p:sp>
        <p:nvSpPr>
          <p:cNvPr id="312" name="Google Shape;312;p44"/>
          <p:cNvSpPr txBox="1"/>
          <p:nvPr>
            <p:ph type="title"/>
          </p:nvPr>
        </p:nvSpPr>
        <p:spPr>
          <a:xfrm>
            <a:off x="5101538" y="1799925"/>
            <a:ext cx="3505500" cy="415500"/>
          </a:xfrm>
          <a:prstGeom prst="rect">
            <a:avLst/>
          </a:prstGeom>
          <a:noFill/>
          <a:ln>
            <a:noFill/>
          </a:ln>
        </p:spPr>
        <p:txBody>
          <a:bodyPr anchorCtr="0" anchor="ctr" bIns="91425" lIns="91425" spcFirstLastPara="1" rIns="91425" wrap="square" tIns="91425">
            <a:spAutoFit/>
          </a:bodyPr>
          <a:lstStyle/>
          <a:p>
            <a:pPr indent="0" lvl="0" marL="0" rtl="0" algn="ctr">
              <a:lnSpc>
                <a:spcPct val="100000"/>
              </a:lnSpc>
              <a:spcBef>
                <a:spcPts val="0"/>
              </a:spcBef>
              <a:spcAft>
                <a:spcPts val="0"/>
              </a:spcAft>
              <a:buSzPts val="1800"/>
              <a:buNone/>
            </a:pPr>
            <a:r>
              <a:rPr lang="en" sz="1500">
                <a:solidFill>
                  <a:schemeClr val="accent5"/>
                </a:solidFill>
                <a:latin typeface="Century Gothic"/>
                <a:ea typeface="Century Gothic"/>
                <a:cs typeface="Century Gothic"/>
                <a:sym typeface="Century Gothic"/>
              </a:rPr>
              <a:t>Mode Pratique ou Examen</a:t>
            </a:r>
            <a:endParaRPr sz="1500">
              <a:solidFill>
                <a:schemeClr val="accent5"/>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5"/>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318" name="Google Shape;318;p45"/>
          <p:cNvSpPr txBox="1"/>
          <p:nvPr>
            <p:ph idx="4294967295" type="body"/>
          </p:nvPr>
        </p:nvSpPr>
        <p:spPr>
          <a:xfrm>
            <a:off x="1556100" y="2067300"/>
            <a:ext cx="6031800" cy="1231500"/>
          </a:xfrm>
          <a:prstGeom prst="rect">
            <a:avLst/>
          </a:prstGeom>
        </p:spPr>
        <p:txBody>
          <a:bodyPr anchorCtr="0" anchor="ctr" bIns="91425" lIns="91425" spcFirstLastPara="1" rIns="91425" wrap="square" tIns="91425">
            <a:spAutoFit/>
          </a:bodyPr>
          <a:lstStyle/>
          <a:p>
            <a:pPr indent="0" lvl="0" marL="0" rtl="0" algn="ctr">
              <a:spcBef>
                <a:spcPts val="600"/>
              </a:spcBef>
              <a:spcAft>
                <a:spcPts val="0"/>
              </a:spcAft>
              <a:buNone/>
            </a:pPr>
            <a:r>
              <a:rPr b="1" lang="en" sz="3400">
                <a:solidFill>
                  <a:srgbClr val="FFFFFF"/>
                </a:solidFill>
                <a:latin typeface="Century Gothic"/>
                <a:ea typeface="Century Gothic"/>
                <a:cs typeface="Century Gothic"/>
                <a:sym typeface="Century Gothic"/>
              </a:rPr>
              <a:t>Utilisation du Mode Examen selon l’appareil</a:t>
            </a:r>
            <a:endParaRPr b="1" sz="34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6"/>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324" name="Google Shape;324;p46"/>
          <p:cNvSpPr txBox="1"/>
          <p:nvPr/>
        </p:nvSpPr>
        <p:spPr>
          <a:xfrm>
            <a:off x="120000" y="1842225"/>
            <a:ext cx="6114000" cy="29259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Font typeface="Century Gothic"/>
              <a:buChar char="■"/>
            </a:pPr>
            <a:r>
              <a:rPr b="1" lang="en" sz="1700">
                <a:latin typeface="Century Gothic"/>
                <a:ea typeface="Century Gothic"/>
                <a:cs typeface="Century Gothic"/>
                <a:sym typeface="Century Gothic"/>
              </a:rPr>
              <a:t>Mode Pratique</a:t>
            </a:r>
            <a:endParaRPr>
              <a:latin typeface="Century Gothic"/>
              <a:ea typeface="Century Gothic"/>
              <a:cs typeface="Century Gothic"/>
              <a:sym typeface="Century Gothic"/>
            </a:endParaRPr>
          </a:p>
          <a:p>
            <a:pPr indent="-336550" lvl="0" marL="457200" rtl="0" algn="l">
              <a:spcBef>
                <a:spcPts val="1000"/>
              </a:spcBef>
              <a:spcAft>
                <a:spcPts val="0"/>
              </a:spcAft>
              <a:buSzPts val="1700"/>
              <a:buFont typeface="Century Gothic"/>
              <a:buChar char="■"/>
            </a:pPr>
            <a:r>
              <a:rPr b="1" lang="en" sz="1700">
                <a:latin typeface="Century Gothic"/>
                <a:ea typeface="Century Gothic"/>
                <a:cs typeface="Century Gothic"/>
                <a:sym typeface="Century Gothic"/>
              </a:rPr>
              <a:t>Mode Examen </a:t>
            </a:r>
            <a:r>
              <a:rPr lang="en" sz="1500">
                <a:latin typeface="Century Gothic"/>
                <a:ea typeface="Century Gothic"/>
                <a:cs typeface="Century Gothic"/>
                <a:sym typeface="Century Gothic"/>
              </a:rPr>
              <a:t>intégré à l’application</a:t>
            </a:r>
            <a:endParaRPr sz="1500">
              <a:latin typeface="Century Gothic"/>
              <a:ea typeface="Century Gothic"/>
              <a:cs typeface="Century Gothic"/>
              <a:sym typeface="Century Gothic"/>
            </a:endParaRPr>
          </a:p>
          <a:p>
            <a:pPr indent="-323850" lvl="1" marL="914400" rtl="0" algn="l">
              <a:lnSpc>
                <a:spcPct val="115000"/>
              </a:lnSpc>
              <a:spcBef>
                <a:spcPts val="0"/>
              </a:spcBef>
              <a:spcAft>
                <a:spcPts val="0"/>
              </a:spcAft>
              <a:buSzPts val="1500"/>
              <a:buFont typeface="Century Gothic"/>
              <a:buChar char="✓"/>
            </a:pPr>
            <a:r>
              <a:rPr lang="en" sz="1500">
                <a:latin typeface="Century Gothic"/>
                <a:ea typeface="Century Gothic"/>
                <a:cs typeface="Century Gothic"/>
                <a:sym typeface="Century Gothic"/>
              </a:rPr>
              <a:t>Choisir Examen </a:t>
            </a:r>
            <a:r>
              <a:rPr b="1" lang="en" sz="1500">
                <a:solidFill>
                  <a:schemeClr val="accent5"/>
                </a:solidFill>
                <a:latin typeface="Century Gothic"/>
                <a:ea typeface="Century Gothic"/>
                <a:cs typeface="Century Gothic"/>
                <a:sym typeface="Century Gothic"/>
              </a:rPr>
              <a:t>→ Quebec Uniform Examinations </a:t>
            </a:r>
            <a:endParaRPr b="1" sz="1500">
              <a:solidFill>
                <a:schemeClr val="accent5"/>
              </a:solidFill>
              <a:latin typeface="Century Gothic"/>
              <a:ea typeface="Century Gothic"/>
              <a:cs typeface="Century Gothic"/>
              <a:sym typeface="Century Gothic"/>
            </a:endParaRPr>
          </a:p>
          <a:p>
            <a:pPr indent="-323850" lvl="1" marL="914400" rtl="0" algn="l">
              <a:lnSpc>
                <a:spcPct val="115000"/>
              </a:lnSpc>
              <a:spcBef>
                <a:spcPts val="0"/>
              </a:spcBef>
              <a:spcAft>
                <a:spcPts val="0"/>
              </a:spcAft>
              <a:buSzPts val="1500"/>
              <a:buFont typeface="Century Gothic"/>
              <a:buChar char="✓"/>
            </a:pPr>
            <a:r>
              <a:rPr lang="en" sz="1500">
                <a:latin typeface="Century Gothic"/>
                <a:ea typeface="Century Gothic"/>
                <a:cs typeface="Century Gothic"/>
                <a:sym typeface="Century Gothic"/>
              </a:rPr>
              <a:t>Démarrer Examen </a:t>
            </a:r>
            <a:r>
              <a:rPr b="1" lang="en" sz="1500">
                <a:solidFill>
                  <a:schemeClr val="accent5"/>
                </a:solidFill>
                <a:latin typeface="Century Gothic"/>
                <a:ea typeface="Century Gothic"/>
                <a:cs typeface="Century Gothic"/>
                <a:sym typeface="Century Gothic"/>
              </a:rPr>
              <a:t>→ Start test</a:t>
            </a:r>
            <a:endParaRPr b="1" sz="1500">
              <a:solidFill>
                <a:schemeClr val="accent5"/>
              </a:solidFill>
              <a:latin typeface="Century Gothic"/>
              <a:ea typeface="Century Gothic"/>
              <a:cs typeface="Century Gothic"/>
              <a:sym typeface="Century Gothic"/>
            </a:endParaRPr>
          </a:p>
          <a:p>
            <a:pPr indent="-323850" lvl="1" marL="914400" rtl="0" algn="l">
              <a:lnSpc>
                <a:spcPct val="115000"/>
              </a:lnSpc>
              <a:spcBef>
                <a:spcPts val="0"/>
              </a:spcBef>
              <a:spcAft>
                <a:spcPts val="0"/>
              </a:spcAft>
              <a:buSzPts val="1500"/>
              <a:buFont typeface="Century Gothic"/>
              <a:buChar char="✓"/>
            </a:pPr>
            <a:r>
              <a:rPr lang="en" sz="1500">
                <a:latin typeface="Century Gothic"/>
                <a:ea typeface="Century Gothic"/>
                <a:cs typeface="Century Gothic"/>
                <a:sym typeface="Century Gothic"/>
              </a:rPr>
              <a:t>Appareil verrouillé </a:t>
            </a:r>
            <a:r>
              <a:rPr b="1" lang="en" sz="1500">
                <a:solidFill>
                  <a:schemeClr val="accent5"/>
                </a:solidFill>
                <a:latin typeface="Century Gothic"/>
                <a:ea typeface="Century Gothic"/>
                <a:cs typeface="Century Gothic"/>
                <a:sym typeface="Century Gothic"/>
              </a:rPr>
              <a:t>→ Oui</a:t>
            </a:r>
            <a:endParaRPr b="1" sz="1500">
              <a:solidFill>
                <a:schemeClr val="accent5"/>
              </a:solidFill>
              <a:latin typeface="Century Gothic"/>
              <a:ea typeface="Century Gothic"/>
              <a:cs typeface="Century Gothic"/>
              <a:sym typeface="Century Gothic"/>
            </a:endParaRPr>
          </a:p>
          <a:p>
            <a:pPr indent="-323850" lvl="1" marL="914400" rtl="0" algn="l">
              <a:lnSpc>
                <a:spcPct val="115000"/>
              </a:lnSpc>
              <a:spcBef>
                <a:spcPts val="0"/>
              </a:spcBef>
              <a:spcAft>
                <a:spcPts val="0"/>
              </a:spcAft>
              <a:buSzPts val="1500"/>
              <a:buFont typeface="Century Gothic"/>
              <a:buChar char="✓"/>
            </a:pPr>
            <a:r>
              <a:rPr lang="en" sz="1500">
                <a:latin typeface="Century Gothic"/>
                <a:ea typeface="Century Gothic"/>
                <a:cs typeface="Century Gothic"/>
                <a:sym typeface="Century Gothic"/>
              </a:rPr>
              <a:t>La barre supérieure change de couleur </a:t>
            </a:r>
            <a:r>
              <a:rPr b="1" lang="en" sz="1500">
                <a:solidFill>
                  <a:schemeClr val="accent5"/>
                </a:solidFill>
                <a:latin typeface="Century Gothic"/>
                <a:ea typeface="Century Gothic"/>
                <a:cs typeface="Century Gothic"/>
                <a:sym typeface="Century Gothic"/>
              </a:rPr>
              <a:t>→ Vert </a:t>
            </a:r>
            <a:endParaRPr b="1" sz="1500">
              <a:solidFill>
                <a:schemeClr val="accent5"/>
              </a:solidFill>
              <a:latin typeface="Century Gothic"/>
              <a:ea typeface="Century Gothic"/>
              <a:cs typeface="Century Gothic"/>
              <a:sym typeface="Century Gothic"/>
            </a:endParaRPr>
          </a:p>
          <a:p>
            <a:pPr indent="-323850" lvl="1" marL="914400" rtl="0" algn="l">
              <a:lnSpc>
                <a:spcPct val="115000"/>
              </a:lnSpc>
              <a:spcBef>
                <a:spcPts val="0"/>
              </a:spcBef>
              <a:spcAft>
                <a:spcPts val="0"/>
              </a:spcAft>
              <a:buSzPts val="1500"/>
              <a:buFont typeface="Century Gothic"/>
              <a:buChar char="✓"/>
            </a:pPr>
            <a:r>
              <a:rPr lang="en" sz="1500">
                <a:latin typeface="Century Gothic"/>
                <a:ea typeface="Century Gothic"/>
                <a:cs typeface="Century Gothic"/>
                <a:sym typeface="Century Gothic"/>
              </a:rPr>
              <a:t>Quand c’est terminé </a:t>
            </a:r>
            <a:r>
              <a:rPr b="1" lang="en" sz="1500">
                <a:solidFill>
                  <a:schemeClr val="accent5"/>
                </a:solidFill>
                <a:latin typeface="Century Gothic"/>
                <a:ea typeface="Century Gothic"/>
                <a:cs typeface="Century Gothic"/>
                <a:sym typeface="Century Gothic"/>
              </a:rPr>
              <a:t>→ Done </a:t>
            </a:r>
            <a:endParaRPr b="1" sz="1500">
              <a:solidFill>
                <a:schemeClr val="accent5"/>
              </a:solidFill>
              <a:latin typeface="Century Gothic"/>
              <a:ea typeface="Century Gothic"/>
              <a:cs typeface="Century Gothic"/>
              <a:sym typeface="Century Gothic"/>
            </a:endParaRPr>
          </a:p>
          <a:p>
            <a:pPr indent="-323850" lvl="1" marL="914400" rtl="0" algn="l">
              <a:lnSpc>
                <a:spcPct val="115000"/>
              </a:lnSpc>
              <a:spcBef>
                <a:spcPts val="0"/>
              </a:spcBef>
              <a:spcAft>
                <a:spcPts val="0"/>
              </a:spcAft>
              <a:buSzPts val="1500"/>
              <a:buFont typeface="Century Gothic"/>
              <a:buChar char="✓"/>
            </a:pPr>
            <a:r>
              <a:rPr lang="en" sz="1500">
                <a:latin typeface="Century Gothic"/>
                <a:ea typeface="Century Gothic"/>
                <a:cs typeface="Century Gothic"/>
                <a:sym typeface="Century Gothic"/>
              </a:rPr>
              <a:t>Affiche le temps d’usage </a:t>
            </a:r>
            <a:r>
              <a:rPr b="1" lang="en" sz="1500">
                <a:solidFill>
                  <a:schemeClr val="accent5"/>
                </a:solidFill>
                <a:latin typeface="Century Gothic"/>
                <a:ea typeface="Century Gothic"/>
                <a:cs typeface="Century Gothic"/>
                <a:sym typeface="Century Gothic"/>
              </a:rPr>
              <a:t>→ À montrer à l’enseignant</a:t>
            </a:r>
            <a:endParaRPr b="1" sz="1500">
              <a:solidFill>
                <a:schemeClr val="accent5"/>
              </a:solidFill>
              <a:latin typeface="Century Gothic"/>
              <a:ea typeface="Century Gothic"/>
              <a:cs typeface="Century Gothic"/>
              <a:sym typeface="Century Gothic"/>
            </a:endParaRPr>
          </a:p>
          <a:p>
            <a:pPr indent="-323850" lvl="1" marL="914400" rtl="0" algn="l">
              <a:lnSpc>
                <a:spcPct val="115000"/>
              </a:lnSpc>
              <a:spcBef>
                <a:spcPts val="0"/>
              </a:spcBef>
              <a:spcAft>
                <a:spcPts val="0"/>
              </a:spcAft>
              <a:buClr>
                <a:schemeClr val="dk1"/>
              </a:buClr>
              <a:buSzPts val="1500"/>
              <a:buFont typeface="Century Gothic"/>
              <a:buChar char="✓"/>
            </a:pPr>
            <a:r>
              <a:rPr lang="en" sz="1500">
                <a:latin typeface="Century Gothic"/>
                <a:ea typeface="Century Gothic"/>
                <a:cs typeface="Century Gothic"/>
                <a:sym typeface="Century Gothic"/>
              </a:rPr>
              <a:t>Pour plus de sécurité</a:t>
            </a:r>
            <a:r>
              <a:rPr lang="en" sz="1500">
                <a:solidFill>
                  <a:schemeClr val="dk1"/>
                </a:solidFill>
                <a:latin typeface="Century Gothic"/>
                <a:ea typeface="Century Gothic"/>
                <a:cs typeface="Century Gothic"/>
                <a:sym typeface="Century Gothic"/>
              </a:rPr>
              <a:t> </a:t>
            </a:r>
            <a:r>
              <a:rPr b="1" lang="en" sz="1500">
                <a:solidFill>
                  <a:schemeClr val="accent5"/>
                </a:solidFill>
                <a:latin typeface="Century Gothic"/>
                <a:ea typeface="Century Gothic"/>
                <a:cs typeface="Century Gothic"/>
                <a:sym typeface="Century Gothic"/>
              </a:rPr>
              <a:t>→ Activer l’accès guidé de l’appareil (l’élève ne doit pas connaître le code)</a:t>
            </a:r>
            <a:endParaRPr b="1" sz="1500">
              <a:solidFill>
                <a:schemeClr val="accent5"/>
              </a:solidFill>
              <a:latin typeface="Century Gothic"/>
              <a:ea typeface="Century Gothic"/>
              <a:cs typeface="Century Gothic"/>
              <a:sym typeface="Century Gothic"/>
            </a:endParaRPr>
          </a:p>
        </p:txBody>
      </p:sp>
      <p:sp>
        <p:nvSpPr>
          <p:cNvPr id="325" name="Google Shape;325;p46"/>
          <p:cNvSpPr txBox="1"/>
          <p:nvPr>
            <p:ph type="title"/>
          </p:nvPr>
        </p:nvSpPr>
        <p:spPr>
          <a:xfrm>
            <a:off x="1024200" y="530725"/>
            <a:ext cx="35376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spcBef>
                <a:spcPts val="0"/>
              </a:spcBef>
              <a:spcAft>
                <a:spcPts val="0"/>
              </a:spcAft>
              <a:buNone/>
            </a:pPr>
            <a:r>
              <a:rPr lang="en" sz="2000">
                <a:solidFill>
                  <a:schemeClr val="accent6"/>
                </a:solidFill>
                <a:latin typeface="Century Gothic"/>
                <a:ea typeface="Century Gothic"/>
                <a:cs typeface="Century Gothic"/>
                <a:sym typeface="Century Gothic"/>
              </a:rPr>
              <a:t>iPhone &amp; iPad</a:t>
            </a:r>
            <a:endParaRPr sz="2000">
              <a:solidFill>
                <a:schemeClr val="accent6"/>
              </a:solidFill>
              <a:latin typeface="Century Gothic"/>
              <a:ea typeface="Century Gothic"/>
              <a:cs typeface="Century Gothic"/>
              <a:sym typeface="Century Gothic"/>
            </a:endParaRPr>
          </a:p>
        </p:txBody>
      </p:sp>
      <p:grpSp>
        <p:nvGrpSpPr>
          <p:cNvPr id="326" name="Google Shape;326;p46"/>
          <p:cNvGrpSpPr/>
          <p:nvPr/>
        </p:nvGrpSpPr>
        <p:grpSpPr>
          <a:xfrm>
            <a:off x="5218614" y="585414"/>
            <a:ext cx="1488108" cy="930916"/>
            <a:chOff x="6527075" y="2033125"/>
            <a:chExt cx="2313600" cy="1205850"/>
          </a:xfrm>
        </p:grpSpPr>
        <p:sp>
          <p:nvSpPr>
            <p:cNvPr id="327" name="Google Shape;327;p46"/>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28" name="Google Shape;328;p46"/>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dk1"/>
                  </a:solidFill>
                  <a:uFill>
                    <a:noFill/>
                  </a:uFill>
                  <a:latin typeface="Century Gothic"/>
                  <a:ea typeface="Century Gothic"/>
                  <a:cs typeface="Century Gothic"/>
                  <a:sym typeface="Century Gothic"/>
                  <a:hlinkClick r:id="rId3">
                    <a:extLst>
                      <a:ext uri="{A12FA001-AC4F-418D-AE19-62706E023703}">
                        <ahyp:hlinkClr val="tx"/>
                      </a:ext>
                    </a:extLst>
                  </a:hlinkClick>
                </a:rPr>
                <a:t>iOS App Store</a:t>
              </a:r>
              <a:endParaRPr b="1" sz="2200">
                <a:solidFill>
                  <a:schemeClr val="dk1"/>
                </a:solidFill>
                <a:latin typeface="Century Gothic"/>
                <a:ea typeface="Century Gothic"/>
                <a:cs typeface="Century Gothic"/>
                <a:sym typeface="Century Gothic"/>
              </a:endParaRPr>
            </a:p>
          </p:txBody>
        </p:sp>
      </p:grpSp>
      <p:pic>
        <p:nvPicPr>
          <p:cNvPr id="329" name="Google Shape;329;p46"/>
          <p:cNvPicPr preferRelativeResize="0"/>
          <p:nvPr/>
        </p:nvPicPr>
        <p:blipFill>
          <a:blip r:embed="rId4">
            <a:alphaModFix/>
          </a:blip>
          <a:stretch>
            <a:fillRect/>
          </a:stretch>
        </p:blipFill>
        <p:spPr>
          <a:xfrm rot="-1514343">
            <a:off x="6282645" y="1276598"/>
            <a:ext cx="375630" cy="429047"/>
          </a:xfrm>
          <a:prstGeom prst="rect">
            <a:avLst/>
          </a:prstGeom>
          <a:noFill/>
          <a:ln>
            <a:noFill/>
          </a:ln>
        </p:spPr>
      </p:pic>
      <p:grpSp>
        <p:nvGrpSpPr>
          <p:cNvPr id="330" name="Google Shape;330;p46"/>
          <p:cNvGrpSpPr/>
          <p:nvPr/>
        </p:nvGrpSpPr>
        <p:grpSpPr>
          <a:xfrm>
            <a:off x="7047414" y="584121"/>
            <a:ext cx="1488108" cy="930916"/>
            <a:chOff x="6527075" y="2033125"/>
            <a:chExt cx="2313600" cy="1205850"/>
          </a:xfrm>
        </p:grpSpPr>
        <p:sp>
          <p:nvSpPr>
            <p:cNvPr id="331" name="Google Shape;331;p46"/>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32" name="Google Shape;332;p46"/>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hlink"/>
                  </a:solidFill>
                  <a:uFill>
                    <a:noFill/>
                  </a:uFill>
                  <a:latin typeface="Century Gothic"/>
                  <a:ea typeface="Century Gothic"/>
                  <a:cs typeface="Century Gothic"/>
                  <a:sym typeface="Century Gothic"/>
                  <a:hlinkClick r:id="rId5"/>
                </a:rPr>
                <a:t>Pour plus</a:t>
              </a:r>
              <a:endParaRPr b="1" sz="15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 sz="1500">
                  <a:solidFill>
                    <a:schemeClr val="hlink"/>
                  </a:solidFill>
                  <a:uFill>
                    <a:noFill/>
                  </a:uFill>
                  <a:latin typeface="Century Gothic"/>
                  <a:ea typeface="Century Gothic"/>
                  <a:cs typeface="Century Gothic"/>
                  <a:sym typeface="Century Gothic"/>
                  <a:hlinkClick r:id="rId6"/>
                </a:rPr>
                <a:t>de détails</a:t>
              </a:r>
              <a:endParaRPr b="1" sz="1500">
                <a:solidFill>
                  <a:schemeClr val="dk1"/>
                </a:solidFill>
                <a:latin typeface="Century Gothic"/>
                <a:ea typeface="Century Gothic"/>
                <a:cs typeface="Century Gothic"/>
                <a:sym typeface="Century Gothic"/>
              </a:endParaRPr>
            </a:p>
          </p:txBody>
        </p:sp>
      </p:grpSp>
      <p:pic>
        <p:nvPicPr>
          <p:cNvPr id="333" name="Google Shape;333;p46"/>
          <p:cNvPicPr preferRelativeResize="0"/>
          <p:nvPr/>
        </p:nvPicPr>
        <p:blipFill>
          <a:blip r:embed="rId4">
            <a:alphaModFix/>
          </a:blip>
          <a:stretch>
            <a:fillRect/>
          </a:stretch>
        </p:blipFill>
        <p:spPr>
          <a:xfrm rot="-1514343">
            <a:off x="8111445" y="1276598"/>
            <a:ext cx="375630" cy="429047"/>
          </a:xfrm>
          <a:prstGeom prst="rect">
            <a:avLst/>
          </a:prstGeom>
          <a:noFill/>
          <a:ln>
            <a:noFill/>
          </a:ln>
        </p:spPr>
      </p:pic>
      <p:pic>
        <p:nvPicPr>
          <p:cNvPr id="334" name="Google Shape;334;p46"/>
          <p:cNvPicPr preferRelativeResize="0"/>
          <p:nvPr/>
        </p:nvPicPr>
        <p:blipFill>
          <a:blip r:embed="rId7">
            <a:alphaModFix/>
          </a:blip>
          <a:stretch>
            <a:fillRect/>
          </a:stretch>
        </p:blipFill>
        <p:spPr>
          <a:xfrm>
            <a:off x="237623" y="694925"/>
            <a:ext cx="711900" cy="711900"/>
          </a:xfrm>
          <a:prstGeom prst="rect">
            <a:avLst/>
          </a:prstGeom>
          <a:noFill/>
          <a:ln>
            <a:noFill/>
          </a:ln>
        </p:spPr>
      </p:pic>
      <p:pic>
        <p:nvPicPr>
          <p:cNvPr id="335" name="Google Shape;335;p46"/>
          <p:cNvPicPr preferRelativeResize="0"/>
          <p:nvPr/>
        </p:nvPicPr>
        <p:blipFill rotWithShape="1">
          <a:blip r:embed="rId8">
            <a:alphaModFix/>
          </a:blip>
          <a:srcRect b="1880" l="1410" r="-1410" t="-1880"/>
          <a:stretch/>
        </p:blipFill>
        <p:spPr>
          <a:xfrm>
            <a:off x="6093100" y="1914475"/>
            <a:ext cx="2851175" cy="2140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9" title="Copie de Présentation - MARDI 15 avril 2025.png"/>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7"/>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341" name="Google Shape;341;p47"/>
          <p:cNvSpPr txBox="1"/>
          <p:nvPr/>
        </p:nvSpPr>
        <p:spPr>
          <a:xfrm>
            <a:off x="983625" y="1852050"/>
            <a:ext cx="7715400" cy="2904000"/>
          </a:xfrm>
          <a:prstGeom prst="rect">
            <a:avLst/>
          </a:prstGeom>
          <a:noFill/>
          <a:ln>
            <a:noFill/>
          </a:ln>
        </p:spPr>
        <p:txBody>
          <a:bodyPr anchorCtr="0" anchor="t" bIns="91425" lIns="91425" spcFirstLastPara="1" rIns="91425" wrap="square" tIns="91425">
            <a:spAutoFit/>
          </a:bodyPr>
          <a:lstStyle/>
          <a:p>
            <a:pPr indent="-355600" lvl="0" marL="457200" rtl="0" algn="l">
              <a:lnSpc>
                <a:spcPct val="100000"/>
              </a:lnSpc>
              <a:spcBef>
                <a:spcPts val="0"/>
              </a:spcBef>
              <a:spcAft>
                <a:spcPts val="0"/>
              </a:spcAft>
              <a:buSzPts val="2000"/>
              <a:buFont typeface="Century Gothic"/>
              <a:buChar char="■"/>
            </a:pPr>
            <a:r>
              <a:rPr b="1" lang="en" sz="2000">
                <a:latin typeface="Century Gothic"/>
                <a:ea typeface="Century Gothic"/>
                <a:cs typeface="Century Gothic"/>
                <a:sym typeface="Century Gothic"/>
              </a:rPr>
              <a:t>Version Beta</a:t>
            </a:r>
            <a:endParaRPr sz="2000">
              <a:latin typeface="Century Gothic"/>
              <a:ea typeface="Century Gothic"/>
              <a:cs typeface="Century Gothic"/>
              <a:sym typeface="Century Gothic"/>
            </a:endParaRPr>
          </a:p>
          <a:p>
            <a:pPr indent="-355600" lvl="0" marL="457200" rtl="0" algn="l">
              <a:lnSpc>
                <a:spcPct val="100000"/>
              </a:lnSpc>
              <a:spcBef>
                <a:spcPts val="1000"/>
              </a:spcBef>
              <a:spcAft>
                <a:spcPts val="0"/>
              </a:spcAft>
              <a:buSzPts val="2000"/>
              <a:buFont typeface="Century Gothic"/>
              <a:buChar char="■"/>
            </a:pPr>
            <a:r>
              <a:rPr b="1" lang="en" sz="2000">
                <a:latin typeface="Century Gothic"/>
                <a:ea typeface="Century Gothic"/>
                <a:cs typeface="Century Gothic"/>
                <a:sym typeface="Century Gothic"/>
              </a:rPr>
              <a:t>Mode Pratique</a:t>
            </a:r>
            <a:r>
              <a:rPr lang="en" sz="2000">
                <a:latin typeface="Century Gothic"/>
                <a:ea typeface="Century Gothic"/>
                <a:cs typeface="Century Gothic"/>
                <a:sym typeface="Century Gothic"/>
              </a:rPr>
              <a:t> seulement</a:t>
            </a:r>
            <a:endParaRPr sz="2000">
              <a:latin typeface="Century Gothic"/>
              <a:ea typeface="Century Gothic"/>
              <a:cs typeface="Century Gothic"/>
              <a:sym typeface="Century Gothic"/>
            </a:endParaRPr>
          </a:p>
          <a:p>
            <a:pPr indent="-355600" lvl="0" marL="457200" rtl="0" algn="l">
              <a:lnSpc>
                <a:spcPct val="100000"/>
              </a:lnSpc>
              <a:spcBef>
                <a:spcPts val="1000"/>
              </a:spcBef>
              <a:spcAft>
                <a:spcPts val="0"/>
              </a:spcAft>
              <a:buSzPts val="2000"/>
              <a:buFont typeface="Century Gothic"/>
              <a:buChar char="■"/>
            </a:pPr>
            <a:r>
              <a:rPr b="1" lang="en" sz="2000">
                <a:latin typeface="Century Gothic"/>
                <a:ea typeface="Century Gothic"/>
                <a:cs typeface="Century Gothic"/>
                <a:sym typeface="Century Gothic"/>
              </a:rPr>
              <a:t>Mode Examen</a:t>
            </a:r>
            <a:endParaRPr b="1"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Pas intégré à l’application</a:t>
            </a:r>
            <a:endParaRPr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Il faut épingler l’écran pour le verrouiller</a:t>
            </a:r>
            <a:endParaRPr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Désactiver l’épinglage avec le mot de passe de l’appareil</a:t>
            </a:r>
            <a:endParaRPr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Détails pour épingler une application sur Android</a:t>
            </a:r>
            <a:r>
              <a:rPr lang="en" sz="2000">
                <a:latin typeface="Century Gothic"/>
                <a:ea typeface="Century Gothic"/>
                <a:cs typeface="Century Gothic"/>
                <a:sym typeface="Century Gothic"/>
              </a:rPr>
              <a:t> </a:t>
            </a:r>
            <a:endParaRPr sz="2000">
              <a:latin typeface="Century Gothic"/>
              <a:ea typeface="Century Gothic"/>
              <a:cs typeface="Century Gothic"/>
              <a:sym typeface="Century Gothic"/>
            </a:endParaRPr>
          </a:p>
        </p:txBody>
      </p:sp>
      <p:sp>
        <p:nvSpPr>
          <p:cNvPr id="342" name="Google Shape;342;p47"/>
          <p:cNvSpPr txBox="1"/>
          <p:nvPr>
            <p:ph type="title"/>
          </p:nvPr>
        </p:nvSpPr>
        <p:spPr>
          <a:xfrm>
            <a:off x="1046675" y="530725"/>
            <a:ext cx="35262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spcBef>
                <a:spcPts val="0"/>
              </a:spcBef>
              <a:spcAft>
                <a:spcPts val="0"/>
              </a:spcAft>
              <a:buNone/>
            </a:pPr>
            <a:r>
              <a:rPr lang="en" sz="2000">
                <a:solidFill>
                  <a:schemeClr val="accent6"/>
                </a:solidFill>
                <a:latin typeface="Century Gothic"/>
                <a:ea typeface="Century Gothic"/>
                <a:cs typeface="Century Gothic"/>
                <a:sym typeface="Century Gothic"/>
              </a:rPr>
              <a:t>Android (Beta)</a:t>
            </a:r>
            <a:endParaRPr sz="2000">
              <a:solidFill>
                <a:schemeClr val="accent6"/>
              </a:solidFill>
              <a:latin typeface="Century Gothic"/>
              <a:ea typeface="Century Gothic"/>
              <a:cs typeface="Century Gothic"/>
              <a:sym typeface="Century Gothic"/>
            </a:endParaRPr>
          </a:p>
        </p:txBody>
      </p:sp>
      <p:grpSp>
        <p:nvGrpSpPr>
          <p:cNvPr id="343" name="Google Shape;343;p47"/>
          <p:cNvGrpSpPr/>
          <p:nvPr/>
        </p:nvGrpSpPr>
        <p:grpSpPr>
          <a:xfrm>
            <a:off x="5218614" y="585414"/>
            <a:ext cx="1488108" cy="930916"/>
            <a:chOff x="6527075" y="2033125"/>
            <a:chExt cx="2313600" cy="1205850"/>
          </a:xfrm>
        </p:grpSpPr>
        <p:sp>
          <p:nvSpPr>
            <p:cNvPr id="344" name="Google Shape;344;p47"/>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45" name="Google Shape;345;p47"/>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hlink"/>
                  </a:solidFill>
                  <a:uFill>
                    <a:noFill/>
                  </a:uFill>
                  <a:latin typeface="Century Gothic"/>
                  <a:ea typeface="Century Gothic"/>
                  <a:cs typeface="Century Gothic"/>
                  <a:sym typeface="Century Gothic"/>
                  <a:hlinkClick r:id="rId4"/>
                </a:rPr>
                <a:t>Google Play Store</a:t>
              </a:r>
              <a:endParaRPr b="1" sz="2200">
                <a:solidFill>
                  <a:schemeClr val="dk1"/>
                </a:solidFill>
                <a:latin typeface="Century Gothic"/>
                <a:ea typeface="Century Gothic"/>
                <a:cs typeface="Century Gothic"/>
                <a:sym typeface="Century Gothic"/>
              </a:endParaRPr>
            </a:p>
          </p:txBody>
        </p:sp>
      </p:grpSp>
      <p:pic>
        <p:nvPicPr>
          <p:cNvPr id="346" name="Google Shape;346;p47"/>
          <p:cNvPicPr preferRelativeResize="0"/>
          <p:nvPr/>
        </p:nvPicPr>
        <p:blipFill>
          <a:blip r:embed="rId5">
            <a:alphaModFix/>
          </a:blip>
          <a:stretch>
            <a:fillRect/>
          </a:stretch>
        </p:blipFill>
        <p:spPr>
          <a:xfrm rot="-1514343">
            <a:off x="6282645" y="1276598"/>
            <a:ext cx="375630" cy="429047"/>
          </a:xfrm>
          <a:prstGeom prst="rect">
            <a:avLst/>
          </a:prstGeom>
          <a:noFill/>
          <a:ln>
            <a:noFill/>
          </a:ln>
        </p:spPr>
      </p:pic>
      <p:grpSp>
        <p:nvGrpSpPr>
          <p:cNvPr id="347" name="Google Shape;347;p47"/>
          <p:cNvGrpSpPr/>
          <p:nvPr/>
        </p:nvGrpSpPr>
        <p:grpSpPr>
          <a:xfrm>
            <a:off x="7047414" y="584121"/>
            <a:ext cx="1488108" cy="930916"/>
            <a:chOff x="6527075" y="2033125"/>
            <a:chExt cx="2313600" cy="1205850"/>
          </a:xfrm>
        </p:grpSpPr>
        <p:sp>
          <p:nvSpPr>
            <p:cNvPr id="348" name="Google Shape;348;p47"/>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49" name="Google Shape;349;p47"/>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hlink"/>
                  </a:solidFill>
                  <a:uFill>
                    <a:noFill/>
                  </a:uFill>
                  <a:latin typeface="Century Gothic"/>
                  <a:ea typeface="Century Gothic"/>
                  <a:cs typeface="Century Gothic"/>
                  <a:sym typeface="Century Gothic"/>
                  <a:hlinkClick r:id="rId6"/>
                </a:rPr>
                <a:t>Pour plus</a:t>
              </a:r>
              <a:endParaRPr b="1" sz="15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 sz="1500">
                  <a:solidFill>
                    <a:schemeClr val="hlink"/>
                  </a:solidFill>
                  <a:uFill>
                    <a:noFill/>
                  </a:uFill>
                  <a:latin typeface="Century Gothic"/>
                  <a:ea typeface="Century Gothic"/>
                  <a:cs typeface="Century Gothic"/>
                  <a:sym typeface="Century Gothic"/>
                  <a:hlinkClick r:id="rId7"/>
                </a:rPr>
                <a:t>de détails</a:t>
              </a:r>
              <a:endParaRPr b="1" sz="1500">
                <a:solidFill>
                  <a:schemeClr val="dk1"/>
                </a:solidFill>
                <a:latin typeface="Century Gothic"/>
                <a:ea typeface="Century Gothic"/>
                <a:cs typeface="Century Gothic"/>
                <a:sym typeface="Century Gothic"/>
              </a:endParaRPr>
            </a:p>
          </p:txBody>
        </p:sp>
      </p:grpSp>
      <p:pic>
        <p:nvPicPr>
          <p:cNvPr id="350" name="Google Shape;350;p47"/>
          <p:cNvPicPr preferRelativeResize="0"/>
          <p:nvPr/>
        </p:nvPicPr>
        <p:blipFill>
          <a:blip r:embed="rId5">
            <a:alphaModFix/>
          </a:blip>
          <a:stretch>
            <a:fillRect/>
          </a:stretch>
        </p:blipFill>
        <p:spPr>
          <a:xfrm rot="-1514343">
            <a:off x="8111445" y="1276598"/>
            <a:ext cx="375630" cy="429047"/>
          </a:xfrm>
          <a:prstGeom prst="rect">
            <a:avLst/>
          </a:prstGeom>
          <a:noFill/>
          <a:ln>
            <a:noFill/>
          </a:ln>
        </p:spPr>
      </p:pic>
      <p:pic>
        <p:nvPicPr>
          <p:cNvPr id="351" name="Google Shape;351;p47"/>
          <p:cNvPicPr preferRelativeResize="0"/>
          <p:nvPr/>
        </p:nvPicPr>
        <p:blipFill>
          <a:blip r:embed="rId8">
            <a:alphaModFix/>
          </a:blip>
          <a:stretch>
            <a:fillRect/>
          </a:stretch>
        </p:blipFill>
        <p:spPr>
          <a:xfrm>
            <a:off x="237623" y="694925"/>
            <a:ext cx="711900" cy="711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8"/>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357" name="Google Shape;357;p48"/>
          <p:cNvSpPr txBox="1"/>
          <p:nvPr>
            <p:ph type="title"/>
          </p:nvPr>
        </p:nvSpPr>
        <p:spPr>
          <a:xfrm>
            <a:off x="1035450" y="530725"/>
            <a:ext cx="35037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spcBef>
                <a:spcPts val="0"/>
              </a:spcBef>
              <a:spcAft>
                <a:spcPts val="0"/>
              </a:spcAft>
              <a:buNone/>
            </a:pPr>
            <a:r>
              <a:rPr lang="en" sz="2000">
                <a:solidFill>
                  <a:schemeClr val="accent6"/>
                </a:solidFill>
                <a:latin typeface="Century Gothic"/>
                <a:ea typeface="Century Gothic"/>
                <a:cs typeface="Century Gothic"/>
                <a:sym typeface="Century Gothic"/>
              </a:rPr>
              <a:t>Chromebook</a:t>
            </a:r>
            <a:endParaRPr sz="2000">
              <a:solidFill>
                <a:schemeClr val="accent6"/>
              </a:solidFill>
              <a:latin typeface="Century Gothic"/>
              <a:ea typeface="Century Gothic"/>
              <a:cs typeface="Century Gothic"/>
              <a:sym typeface="Century Gothic"/>
            </a:endParaRPr>
          </a:p>
        </p:txBody>
      </p:sp>
      <p:sp>
        <p:nvSpPr>
          <p:cNvPr id="358" name="Google Shape;358;p48"/>
          <p:cNvSpPr txBox="1"/>
          <p:nvPr/>
        </p:nvSpPr>
        <p:spPr>
          <a:xfrm>
            <a:off x="374025" y="1852050"/>
            <a:ext cx="7715400" cy="3083700"/>
          </a:xfrm>
          <a:prstGeom prst="rect">
            <a:avLst/>
          </a:prstGeom>
          <a:noFill/>
          <a:ln>
            <a:noFill/>
          </a:ln>
        </p:spPr>
        <p:txBody>
          <a:bodyPr anchorCtr="0" anchor="t" bIns="91425" lIns="91425" spcFirstLastPara="1" rIns="91425" wrap="square" tIns="91425">
            <a:spAutoFit/>
          </a:bodyPr>
          <a:lstStyle/>
          <a:p>
            <a:pPr indent="-355600" lvl="0" marL="457200" rtl="0" algn="l">
              <a:lnSpc>
                <a:spcPct val="100000"/>
              </a:lnSpc>
              <a:spcBef>
                <a:spcPts val="0"/>
              </a:spcBef>
              <a:spcAft>
                <a:spcPts val="0"/>
              </a:spcAft>
              <a:buSzPts val="2000"/>
              <a:buFont typeface="Century Gothic"/>
              <a:buChar char="■"/>
            </a:pPr>
            <a:r>
              <a:rPr b="1" lang="en" sz="2000">
                <a:latin typeface="Century Gothic"/>
                <a:ea typeface="Century Gothic"/>
                <a:cs typeface="Century Gothic"/>
                <a:sym typeface="Century Gothic"/>
              </a:rPr>
              <a:t>Mode Pratique</a:t>
            </a:r>
            <a:r>
              <a:rPr lang="en" sz="2000">
                <a:latin typeface="Century Gothic"/>
                <a:ea typeface="Century Gothic"/>
                <a:cs typeface="Century Gothic"/>
                <a:sym typeface="Century Gothic"/>
              </a:rPr>
              <a:t> (</a:t>
            </a: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desmos.com</a:t>
            </a:r>
            <a:r>
              <a:rPr lang="en" sz="2000">
                <a:latin typeface="Century Gothic"/>
                <a:ea typeface="Century Gothic"/>
                <a:cs typeface="Century Gothic"/>
                <a:sym typeface="Century Gothic"/>
              </a:rPr>
              <a:t>) </a:t>
            </a:r>
            <a:endParaRPr sz="2000">
              <a:latin typeface="Century Gothic"/>
              <a:ea typeface="Century Gothic"/>
              <a:cs typeface="Century Gothic"/>
              <a:sym typeface="Century Gothic"/>
            </a:endParaRPr>
          </a:p>
          <a:p>
            <a:pPr indent="-355600" lvl="0" marL="457200" rtl="0" algn="l">
              <a:lnSpc>
                <a:spcPct val="100000"/>
              </a:lnSpc>
              <a:spcBef>
                <a:spcPts val="1000"/>
              </a:spcBef>
              <a:spcAft>
                <a:spcPts val="0"/>
              </a:spcAft>
              <a:buSzPts val="2000"/>
              <a:buFont typeface="Century Gothic"/>
              <a:buChar char="■"/>
            </a:pPr>
            <a:r>
              <a:rPr b="1" lang="en" sz="2000">
                <a:latin typeface="Century Gothic"/>
                <a:ea typeface="Century Gothic"/>
                <a:cs typeface="Century Gothic"/>
                <a:sym typeface="Century Gothic"/>
              </a:rPr>
              <a:t>Mode Examen</a:t>
            </a:r>
            <a:endParaRPr b="1"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Lien à utiliser</a:t>
            </a:r>
            <a:endParaRPr sz="2000">
              <a:solidFill>
                <a:schemeClr val="accent5"/>
              </a:solidFill>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Le mode Kiosque permet de verrouiller les Chromebook </a:t>
            </a:r>
            <a:endParaRPr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Préparation à faire par l’administrateur de la console Google Workspace (services informatiques)</a:t>
            </a:r>
            <a:endParaRPr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u="sng">
                <a:solidFill>
                  <a:schemeClr val="accent5"/>
                </a:solidFill>
                <a:latin typeface="Century Gothic"/>
                <a:ea typeface="Century Gothic"/>
                <a:cs typeface="Century Gothic"/>
                <a:sym typeface="Century Gothic"/>
                <a:hlinkClick r:id="rId5">
                  <a:extLst>
                    <a:ext uri="{A12FA001-AC4F-418D-AE19-62706E023703}">
                      <ahyp:hlinkClr val="tx"/>
                    </a:ext>
                  </a:extLst>
                </a:hlinkClick>
              </a:rPr>
              <a:t>Tutoriel vidéo</a:t>
            </a:r>
            <a:endParaRPr sz="2000">
              <a:solidFill>
                <a:schemeClr val="accent5"/>
              </a:solidFill>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Même procédure que Usito (français)</a:t>
            </a:r>
            <a:endParaRPr sz="2000">
              <a:latin typeface="Century Gothic"/>
              <a:ea typeface="Century Gothic"/>
              <a:cs typeface="Century Gothic"/>
              <a:sym typeface="Century Gothic"/>
            </a:endParaRPr>
          </a:p>
        </p:txBody>
      </p:sp>
      <p:pic>
        <p:nvPicPr>
          <p:cNvPr id="359" name="Google Shape;359;p48"/>
          <p:cNvPicPr preferRelativeResize="0"/>
          <p:nvPr/>
        </p:nvPicPr>
        <p:blipFill>
          <a:blip r:embed="rId6">
            <a:alphaModFix/>
          </a:blip>
          <a:stretch>
            <a:fillRect/>
          </a:stretch>
        </p:blipFill>
        <p:spPr>
          <a:xfrm>
            <a:off x="6180700" y="125225"/>
            <a:ext cx="2156350" cy="2833575"/>
          </a:xfrm>
          <a:prstGeom prst="rect">
            <a:avLst/>
          </a:prstGeom>
          <a:noFill/>
          <a:ln cap="flat" cmpd="sng" w="28575">
            <a:solidFill>
              <a:schemeClr val="dk1"/>
            </a:solidFill>
            <a:prstDash val="solid"/>
            <a:round/>
            <a:headEnd len="sm" w="sm" type="none"/>
            <a:tailEnd len="sm" w="sm" type="none"/>
          </a:ln>
        </p:spPr>
      </p:pic>
      <p:sp>
        <p:nvSpPr>
          <p:cNvPr id="360" name="Google Shape;360;p48"/>
          <p:cNvSpPr/>
          <p:nvPr/>
        </p:nvSpPr>
        <p:spPr>
          <a:xfrm rot="-738087">
            <a:off x="4704887" y="1774149"/>
            <a:ext cx="1254605" cy="323934"/>
          </a:xfrm>
          <a:prstGeom prst="rightArrow">
            <a:avLst>
              <a:gd fmla="val 50000" name="adj1"/>
              <a:gd fmla="val 50000" name="adj2"/>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pic>
        <p:nvPicPr>
          <p:cNvPr id="361" name="Google Shape;361;p48"/>
          <p:cNvPicPr preferRelativeResize="0"/>
          <p:nvPr/>
        </p:nvPicPr>
        <p:blipFill>
          <a:blip r:embed="rId7">
            <a:alphaModFix/>
          </a:blip>
          <a:stretch>
            <a:fillRect/>
          </a:stretch>
        </p:blipFill>
        <p:spPr>
          <a:xfrm>
            <a:off x="237623" y="694925"/>
            <a:ext cx="711900" cy="711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9"/>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367" name="Google Shape;367;p49"/>
          <p:cNvSpPr txBox="1"/>
          <p:nvPr>
            <p:ph type="title"/>
          </p:nvPr>
        </p:nvSpPr>
        <p:spPr>
          <a:xfrm>
            <a:off x="1069100" y="530725"/>
            <a:ext cx="36867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spcBef>
                <a:spcPts val="0"/>
              </a:spcBef>
              <a:spcAft>
                <a:spcPts val="0"/>
              </a:spcAft>
              <a:buNone/>
            </a:pPr>
            <a:r>
              <a:rPr lang="en" sz="2000">
                <a:solidFill>
                  <a:schemeClr val="accent6"/>
                </a:solidFill>
                <a:latin typeface="Century Gothic"/>
                <a:ea typeface="Century Gothic"/>
                <a:cs typeface="Century Gothic"/>
                <a:sym typeface="Century Gothic"/>
              </a:rPr>
              <a:t>Ordinateur portable </a:t>
            </a:r>
            <a:endParaRPr sz="2000">
              <a:solidFill>
                <a:schemeClr val="accent6"/>
              </a:solidFill>
              <a:latin typeface="Century Gothic"/>
              <a:ea typeface="Century Gothic"/>
              <a:cs typeface="Century Gothic"/>
              <a:sym typeface="Century Gothic"/>
            </a:endParaRPr>
          </a:p>
          <a:p>
            <a:pPr indent="0" lvl="0" marL="0" rtl="0" algn="l">
              <a:spcBef>
                <a:spcPts val="0"/>
              </a:spcBef>
              <a:spcAft>
                <a:spcPts val="0"/>
              </a:spcAft>
              <a:buNone/>
            </a:pPr>
            <a:r>
              <a:rPr lang="en" sz="2000">
                <a:solidFill>
                  <a:schemeClr val="accent6"/>
                </a:solidFill>
                <a:latin typeface="Century Gothic"/>
                <a:ea typeface="Century Gothic"/>
                <a:cs typeface="Century Gothic"/>
                <a:sym typeface="Century Gothic"/>
              </a:rPr>
              <a:t>(Windows, macOS)</a:t>
            </a:r>
            <a:endParaRPr sz="2000">
              <a:solidFill>
                <a:schemeClr val="accent6"/>
              </a:solidFill>
              <a:latin typeface="Century Gothic"/>
              <a:ea typeface="Century Gothic"/>
              <a:cs typeface="Century Gothic"/>
              <a:sym typeface="Century Gothic"/>
            </a:endParaRPr>
          </a:p>
        </p:txBody>
      </p:sp>
      <p:sp>
        <p:nvSpPr>
          <p:cNvPr id="368" name="Google Shape;368;p49"/>
          <p:cNvSpPr txBox="1"/>
          <p:nvPr/>
        </p:nvSpPr>
        <p:spPr>
          <a:xfrm>
            <a:off x="450225" y="1928250"/>
            <a:ext cx="7715400" cy="2160000"/>
          </a:xfrm>
          <a:prstGeom prst="rect">
            <a:avLst/>
          </a:prstGeom>
          <a:noFill/>
          <a:ln>
            <a:noFill/>
          </a:ln>
        </p:spPr>
        <p:txBody>
          <a:bodyPr anchorCtr="0" anchor="t" bIns="91425" lIns="91425" spcFirstLastPara="1" rIns="91425" wrap="square" tIns="91425">
            <a:spAutoFit/>
          </a:bodyPr>
          <a:lstStyle/>
          <a:p>
            <a:pPr indent="-355600" lvl="0" marL="457200" rtl="0" algn="l">
              <a:lnSpc>
                <a:spcPct val="100000"/>
              </a:lnSpc>
              <a:spcBef>
                <a:spcPts val="0"/>
              </a:spcBef>
              <a:spcAft>
                <a:spcPts val="0"/>
              </a:spcAft>
              <a:buSzPts val="2000"/>
              <a:buFont typeface="Century Gothic"/>
              <a:buChar char="■"/>
            </a:pPr>
            <a:r>
              <a:rPr b="1" lang="en" sz="2000">
                <a:latin typeface="Century Gothic"/>
                <a:ea typeface="Century Gothic"/>
                <a:cs typeface="Century Gothic"/>
                <a:sym typeface="Century Gothic"/>
              </a:rPr>
              <a:t>Mode Pratique</a:t>
            </a:r>
            <a:r>
              <a:rPr lang="en" sz="2000">
                <a:latin typeface="Century Gothic"/>
                <a:ea typeface="Century Gothic"/>
                <a:cs typeface="Century Gothic"/>
                <a:sym typeface="Century Gothic"/>
              </a:rPr>
              <a:t> (</a:t>
            </a: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desmos.com</a:t>
            </a:r>
            <a:r>
              <a:rPr lang="en" sz="2000">
                <a:latin typeface="Century Gothic"/>
                <a:ea typeface="Century Gothic"/>
                <a:cs typeface="Century Gothic"/>
                <a:sym typeface="Century Gothic"/>
              </a:rPr>
              <a:t>) </a:t>
            </a:r>
            <a:endParaRPr sz="2000">
              <a:latin typeface="Century Gothic"/>
              <a:ea typeface="Century Gothic"/>
              <a:cs typeface="Century Gothic"/>
              <a:sym typeface="Century Gothic"/>
            </a:endParaRPr>
          </a:p>
          <a:p>
            <a:pPr indent="-355600" lvl="0" marL="457200" rtl="0" algn="l">
              <a:lnSpc>
                <a:spcPct val="100000"/>
              </a:lnSpc>
              <a:spcBef>
                <a:spcPts val="1000"/>
              </a:spcBef>
              <a:spcAft>
                <a:spcPts val="0"/>
              </a:spcAft>
              <a:buSzPts val="2000"/>
              <a:buFont typeface="Century Gothic"/>
              <a:buChar char="■"/>
            </a:pPr>
            <a:r>
              <a:rPr b="1" lang="en" sz="2000">
                <a:latin typeface="Century Gothic"/>
                <a:ea typeface="Century Gothic"/>
                <a:cs typeface="Century Gothic"/>
                <a:sym typeface="Century Gothic"/>
              </a:rPr>
              <a:t>Mode Examen</a:t>
            </a:r>
            <a:endParaRPr b="1"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Lien à utiliser</a:t>
            </a:r>
            <a:endParaRPr sz="2000">
              <a:solidFill>
                <a:schemeClr val="accent5"/>
              </a:solidFill>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Session examen configurée sur l’ordinateur</a:t>
            </a:r>
            <a:endParaRPr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Par les services informatiques</a:t>
            </a:r>
            <a:endParaRPr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Même procédure que Usito (français)</a:t>
            </a:r>
            <a:endParaRPr sz="2000">
              <a:latin typeface="Century Gothic"/>
              <a:ea typeface="Century Gothic"/>
              <a:cs typeface="Century Gothic"/>
              <a:sym typeface="Century Gothic"/>
            </a:endParaRPr>
          </a:p>
        </p:txBody>
      </p:sp>
      <p:pic>
        <p:nvPicPr>
          <p:cNvPr id="369" name="Google Shape;369;p49"/>
          <p:cNvPicPr preferRelativeResize="0"/>
          <p:nvPr/>
        </p:nvPicPr>
        <p:blipFill>
          <a:blip r:embed="rId5">
            <a:alphaModFix/>
          </a:blip>
          <a:stretch>
            <a:fillRect/>
          </a:stretch>
        </p:blipFill>
        <p:spPr>
          <a:xfrm>
            <a:off x="6180700" y="201425"/>
            <a:ext cx="2156350" cy="2833575"/>
          </a:xfrm>
          <a:prstGeom prst="rect">
            <a:avLst/>
          </a:prstGeom>
          <a:noFill/>
          <a:ln cap="flat" cmpd="sng" w="28575">
            <a:solidFill>
              <a:schemeClr val="dk1"/>
            </a:solidFill>
            <a:prstDash val="solid"/>
            <a:round/>
            <a:headEnd len="sm" w="sm" type="none"/>
            <a:tailEnd len="sm" w="sm" type="none"/>
          </a:ln>
        </p:spPr>
      </p:pic>
      <p:sp>
        <p:nvSpPr>
          <p:cNvPr id="370" name="Google Shape;370;p49"/>
          <p:cNvSpPr/>
          <p:nvPr/>
        </p:nvSpPr>
        <p:spPr>
          <a:xfrm rot="-424982">
            <a:off x="4763632" y="1883879"/>
            <a:ext cx="1218902" cy="324066"/>
          </a:xfrm>
          <a:prstGeom prst="rightArrow">
            <a:avLst>
              <a:gd fmla="val 50000" name="adj1"/>
              <a:gd fmla="val 50000" name="adj2"/>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pic>
        <p:nvPicPr>
          <p:cNvPr id="371" name="Google Shape;371;p49"/>
          <p:cNvPicPr preferRelativeResize="0"/>
          <p:nvPr/>
        </p:nvPicPr>
        <p:blipFill>
          <a:blip r:embed="rId6">
            <a:alphaModFix/>
          </a:blip>
          <a:stretch>
            <a:fillRect/>
          </a:stretch>
        </p:blipFill>
        <p:spPr>
          <a:xfrm>
            <a:off x="237623" y="694925"/>
            <a:ext cx="711900" cy="711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0"/>
          <p:cNvSpPr txBox="1"/>
          <p:nvPr>
            <p:ph type="title"/>
          </p:nvPr>
        </p:nvSpPr>
        <p:spPr>
          <a:xfrm>
            <a:off x="1209050" y="478560"/>
            <a:ext cx="27279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Expérience au </a:t>
            </a:r>
            <a:endParaRPr sz="2300">
              <a:latin typeface="Century Gothic"/>
              <a:ea typeface="Century Gothic"/>
              <a:cs typeface="Century Gothic"/>
              <a:sym typeface="Century Gothic"/>
            </a:endParaRPr>
          </a:p>
          <a:p>
            <a:pPr indent="0" lvl="0" marL="0" rtl="0" algn="l">
              <a:spcBef>
                <a:spcPts val="0"/>
              </a:spcBef>
              <a:spcAft>
                <a:spcPts val="0"/>
              </a:spcAft>
              <a:buNone/>
            </a:pPr>
            <a:r>
              <a:rPr lang="en" sz="2300">
                <a:latin typeface="Century Gothic"/>
                <a:ea typeface="Century Gothic"/>
                <a:cs typeface="Century Gothic"/>
                <a:sym typeface="Century Gothic"/>
              </a:rPr>
              <a:t>CSS Côte-du-Sud</a:t>
            </a:r>
            <a:endParaRPr sz="2300">
              <a:latin typeface="Century Gothic"/>
              <a:ea typeface="Century Gothic"/>
              <a:cs typeface="Century Gothic"/>
              <a:sym typeface="Century Gothic"/>
            </a:endParaRPr>
          </a:p>
          <a:p>
            <a:pPr indent="0" lvl="0" marL="0" rtl="0" algn="l">
              <a:spcBef>
                <a:spcPts val="0"/>
              </a:spcBef>
              <a:spcAft>
                <a:spcPts val="0"/>
              </a:spcAft>
              <a:buNone/>
            </a:pPr>
            <a:r>
              <a:rPr lang="en" sz="2000">
                <a:solidFill>
                  <a:schemeClr val="accent6"/>
                </a:solidFill>
                <a:latin typeface="Century Gothic"/>
                <a:ea typeface="Century Gothic"/>
                <a:cs typeface="Century Gothic"/>
                <a:sym typeface="Century Gothic"/>
              </a:rPr>
              <a:t>Appareils Windows</a:t>
            </a:r>
            <a:endParaRPr sz="2000">
              <a:solidFill>
                <a:schemeClr val="accent6"/>
              </a:solidFill>
              <a:latin typeface="Century Gothic"/>
              <a:ea typeface="Century Gothic"/>
              <a:cs typeface="Century Gothic"/>
              <a:sym typeface="Century Gothic"/>
            </a:endParaRPr>
          </a:p>
        </p:txBody>
      </p:sp>
      <p:sp>
        <p:nvSpPr>
          <p:cNvPr id="377" name="Google Shape;377;p50"/>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378" name="Google Shape;378;p50"/>
          <p:cNvSpPr txBox="1"/>
          <p:nvPr/>
        </p:nvSpPr>
        <p:spPr>
          <a:xfrm>
            <a:off x="120000" y="1766025"/>
            <a:ext cx="8931300" cy="30801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900" u="none" cap="none" strike="noStrike">
              <a:solidFill>
                <a:srgbClr val="000000"/>
              </a:solidFill>
              <a:latin typeface="Century Gothic"/>
              <a:ea typeface="Century Gothic"/>
              <a:cs typeface="Century Gothic"/>
              <a:sym typeface="Century Gothic"/>
            </a:endParaRPr>
          </a:p>
          <a:p>
            <a:pPr indent="-349250" lvl="0" marL="457200" marR="0" rtl="0" algn="l">
              <a:lnSpc>
                <a:spcPct val="100000"/>
              </a:lnSpc>
              <a:spcBef>
                <a:spcPts val="0"/>
              </a:spcBef>
              <a:spcAft>
                <a:spcPts val="0"/>
              </a:spcAft>
              <a:buClr>
                <a:srgbClr val="000000"/>
              </a:buClr>
              <a:buSzPts val="1900"/>
              <a:buFont typeface="Century Gothic"/>
              <a:buChar char="■"/>
            </a:pPr>
            <a:r>
              <a:rPr b="1" i="0" lang="en" sz="1900" u="none" cap="none" strike="noStrike">
                <a:solidFill>
                  <a:srgbClr val="000000"/>
                </a:solidFill>
                <a:latin typeface="Century Gothic"/>
                <a:ea typeface="Century Gothic"/>
                <a:cs typeface="Century Gothic"/>
                <a:sym typeface="Century Gothic"/>
              </a:rPr>
              <a:t>Pour utiliser </a:t>
            </a:r>
            <a:r>
              <a:rPr b="1" i="0" lang="en" sz="1900" u="sng" cap="none" strike="noStrike">
                <a:solidFill>
                  <a:schemeClr val="accent5"/>
                </a:solidFill>
                <a:latin typeface="Century Gothic"/>
                <a:ea typeface="Century Gothic"/>
                <a:cs typeface="Century Gothic"/>
                <a:sym typeface="Century Gothic"/>
              </a:rPr>
              <a:t>Demos Mode Examen</a:t>
            </a:r>
            <a:r>
              <a:rPr b="1" i="0" lang="en" sz="1900" u="none" cap="none" strike="noStrike">
                <a:solidFill>
                  <a:srgbClr val="000000"/>
                </a:solidFill>
                <a:latin typeface="Century Gothic"/>
                <a:ea typeface="Century Gothic"/>
                <a:cs typeface="Century Gothic"/>
                <a:sym typeface="Century Gothic"/>
              </a:rPr>
              <a:t> pendant une évaluation</a:t>
            </a:r>
            <a:endParaRPr sz="1900"/>
          </a:p>
          <a:p>
            <a:pPr indent="-349250" lvl="1" marL="914400" marR="0" rtl="0" algn="l">
              <a:lnSpc>
                <a:spcPct val="115000"/>
              </a:lnSpc>
              <a:spcBef>
                <a:spcPts val="0"/>
              </a:spcBef>
              <a:spcAft>
                <a:spcPts val="0"/>
              </a:spcAft>
              <a:buClr>
                <a:srgbClr val="000000"/>
              </a:buClr>
              <a:buSzPts val="1900"/>
              <a:buFont typeface="Century Gothic"/>
              <a:buChar char="✓"/>
            </a:pPr>
            <a:r>
              <a:rPr b="0" i="0" lang="en" sz="1900" u="none" cap="none" strike="noStrike">
                <a:solidFill>
                  <a:srgbClr val="000000"/>
                </a:solidFill>
                <a:latin typeface="Century Gothic"/>
                <a:ea typeface="Century Gothic"/>
                <a:cs typeface="Century Gothic"/>
                <a:sym typeface="Century Gothic"/>
              </a:rPr>
              <a:t>L’élève redémarre son ordinateur;</a:t>
            </a:r>
            <a:endParaRPr b="1" i="0" sz="1900" u="none" cap="none" strike="noStrike">
              <a:solidFill>
                <a:schemeClr val="accent5"/>
              </a:solidFill>
              <a:latin typeface="Century Gothic"/>
              <a:ea typeface="Century Gothic"/>
              <a:cs typeface="Century Gothic"/>
              <a:sym typeface="Century Gothic"/>
            </a:endParaRPr>
          </a:p>
          <a:p>
            <a:pPr indent="-349250" lvl="1" marL="914400" marR="0" rtl="0" algn="l">
              <a:lnSpc>
                <a:spcPct val="115000"/>
              </a:lnSpc>
              <a:spcBef>
                <a:spcPts val="0"/>
              </a:spcBef>
              <a:spcAft>
                <a:spcPts val="0"/>
              </a:spcAft>
              <a:buClr>
                <a:srgbClr val="000000"/>
              </a:buClr>
              <a:buSzPts val="1900"/>
              <a:buFont typeface="Century Gothic"/>
              <a:buChar char="✓"/>
            </a:pPr>
            <a:r>
              <a:rPr b="0" i="0" lang="en" sz="1900" u="none" cap="none" strike="noStrike">
                <a:solidFill>
                  <a:srgbClr val="000000"/>
                </a:solidFill>
                <a:latin typeface="Century Gothic"/>
                <a:ea typeface="Century Gothic"/>
                <a:cs typeface="Century Gothic"/>
                <a:sym typeface="Century Gothic"/>
              </a:rPr>
              <a:t>L’élève se connecte sur la session </a:t>
            </a:r>
            <a:r>
              <a:rPr lang="en" sz="1900">
                <a:latin typeface="Century Gothic"/>
                <a:ea typeface="Century Gothic"/>
                <a:cs typeface="Century Gothic"/>
                <a:sym typeface="Century Gothic"/>
              </a:rPr>
              <a:t>d’évaluation</a:t>
            </a:r>
            <a:r>
              <a:rPr b="0" i="0" lang="en" sz="1900" u="none" cap="none" strike="noStrike">
                <a:solidFill>
                  <a:srgbClr val="000000"/>
                </a:solidFill>
                <a:latin typeface="Century Gothic"/>
                <a:ea typeface="Century Gothic"/>
                <a:cs typeface="Century Gothic"/>
                <a:sym typeface="Century Gothic"/>
              </a:rPr>
              <a:t> de </a:t>
            </a:r>
            <a:r>
              <a:rPr lang="en" sz="1900">
                <a:latin typeface="Century Gothic"/>
                <a:ea typeface="Century Gothic"/>
                <a:cs typeface="Century Gothic"/>
                <a:sym typeface="Century Gothic"/>
              </a:rPr>
              <a:t>son </a:t>
            </a:r>
            <a:r>
              <a:rPr b="0" i="0" lang="en" sz="1900" u="none" cap="none" strike="noStrike">
                <a:solidFill>
                  <a:srgbClr val="000000"/>
                </a:solidFill>
                <a:latin typeface="Century Gothic"/>
                <a:ea typeface="Century Gothic"/>
                <a:cs typeface="Century Gothic"/>
                <a:sym typeface="Century Gothic"/>
              </a:rPr>
              <a:t>ordinateur;</a:t>
            </a:r>
            <a:endParaRPr b="1" i="0" sz="1900" u="none" cap="none" strike="noStrike">
              <a:solidFill>
                <a:schemeClr val="accent5"/>
              </a:solidFill>
              <a:latin typeface="Century Gothic"/>
              <a:ea typeface="Century Gothic"/>
              <a:cs typeface="Century Gothic"/>
              <a:sym typeface="Century Gothic"/>
            </a:endParaRPr>
          </a:p>
          <a:p>
            <a:pPr indent="-349250" lvl="1" marL="914400" marR="0" rtl="0" algn="l">
              <a:lnSpc>
                <a:spcPct val="115000"/>
              </a:lnSpc>
              <a:spcBef>
                <a:spcPts val="0"/>
              </a:spcBef>
              <a:spcAft>
                <a:spcPts val="0"/>
              </a:spcAft>
              <a:buClr>
                <a:srgbClr val="000000"/>
              </a:buClr>
              <a:buSzPts val="1900"/>
              <a:buFont typeface="Century Gothic"/>
              <a:buChar char="✓"/>
            </a:pPr>
            <a:r>
              <a:rPr b="0" i="0" lang="en" sz="1900" u="none" cap="none" strike="noStrike">
                <a:solidFill>
                  <a:srgbClr val="000000"/>
                </a:solidFill>
                <a:latin typeface="Century Gothic"/>
                <a:ea typeface="Century Gothic"/>
                <a:cs typeface="Century Gothic"/>
                <a:sym typeface="Century Gothic"/>
              </a:rPr>
              <a:t>L’élève accède à </a:t>
            </a:r>
            <a:r>
              <a:rPr b="1" i="0" lang="en" sz="1900" u="sng" cap="none" strike="noStrike">
                <a:solidFill>
                  <a:schemeClr val="accent5"/>
                </a:solidFill>
                <a:latin typeface="Century Gothic"/>
                <a:ea typeface="Century Gothic"/>
                <a:cs typeface="Century Gothic"/>
                <a:sym typeface="Century Gothic"/>
              </a:rPr>
              <a:t>Desmos Mode Examen</a:t>
            </a:r>
            <a:r>
              <a:rPr b="0" i="0" lang="en" sz="1900" u="none" cap="none" strike="noStrike">
                <a:solidFill>
                  <a:srgbClr val="000000"/>
                </a:solidFill>
                <a:latin typeface="Century Gothic"/>
                <a:ea typeface="Century Gothic"/>
                <a:cs typeface="Century Gothic"/>
                <a:sym typeface="Century Gothic"/>
              </a:rPr>
              <a:t> en utilisant l’icône sur le bureau de </a:t>
            </a:r>
            <a:r>
              <a:rPr lang="en" sz="1900">
                <a:latin typeface="Century Gothic"/>
                <a:ea typeface="Century Gothic"/>
                <a:cs typeface="Century Gothic"/>
                <a:sym typeface="Century Gothic"/>
              </a:rPr>
              <a:t>son </a:t>
            </a:r>
            <a:r>
              <a:rPr b="0" i="0" lang="en" sz="1900" u="none" cap="none" strike="noStrike">
                <a:solidFill>
                  <a:srgbClr val="000000"/>
                </a:solidFill>
                <a:latin typeface="Century Gothic"/>
                <a:ea typeface="Century Gothic"/>
                <a:cs typeface="Century Gothic"/>
                <a:sym typeface="Century Gothic"/>
              </a:rPr>
              <a:t>ordinateur;</a:t>
            </a:r>
            <a:endParaRPr b="1" i="0" sz="1900" u="none" cap="none" strike="noStrike">
              <a:solidFill>
                <a:schemeClr val="accent5"/>
              </a:solidFill>
              <a:latin typeface="Century Gothic"/>
              <a:ea typeface="Century Gothic"/>
              <a:cs typeface="Century Gothic"/>
              <a:sym typeface="Century Gothic"/>
            </a:endParaRPr>
          </a:p>
          <a:p>
            <a:pPr indent="-349250" lvl="1" marL="914400" marR="0" rtl="0" algn="l">
              <a:lnSpc>
                <a:spcPct val="115000"/>
              </a:lnSpc>
              <a:spcBef>
                <a:spcPts val="0"/>
              </a:spcBef>
              <a:spcAft>
                <a:spcPts val="0"/>
              </a:spcAft>
              <a:buClr>
                <a:srgbClr val="000000"/>
              </a:buClr>
              <a:buSzPts val="1900"/>
              <a:buFont typeface="Century Gothic"/>
              <a:buChar char="✓"/>
            </a:pPr>
            <a:r>
              <a:rPr lang="en" sz="1900">
                <a:latin typeface="Century Gothic"/>
                <a:ea typeface="Century Gothic"/>
                <a:cs typeface="Century Gothic"/>
                <a:sym typeface="Century Gothic"/>
              </a:rPr>
              <a:t>L’a</a:t>
            </a:r>
            <a:r>
              <a:rPr b="0" i="0" lang="en" sz="1900" u="none" cap="none" strike="noStrike">
                <a:solidFill>
                  <a:srgbClr val="000000"/>
                </a:solidFill>
                <a:latin typeface="Century Gothic"/>
                <a:ea typeface="Century Gothic"/>
                <a:cs typeface="Century Gothic"/>
                <a:sym typeface="Century Gothic"/>
              </a:rPr>
              <a:t>ppareil </a:t>
            </a:r>
            <a:r>
              <a:rPr lang="en" sz="1900">
                <a:latin typeface="Century Gothic"/>
                <a:ea typeface="Century Gothic"/>
                <a:cs typeface="Century Gothic"/>
                <a:sym typeface="Century Gothic"/>
              </a:rPr>
              <a:t>est automatiquement verrouillé;</a:t>
            </a:r>
            <a:endParaRPr b="1" i="0" sz="1900" u="none" cap="none" strike="noStrike">
              <a:solidFill>
                <a:schemeClr val="accent5"/>
              </a:solidFill>
              <a:latin typeface="Century Gothic"/>
              <a:ea typeface="Century Gothic"/>
              <a:cs typeface="Century Gothic"/>
              <a:sym typeface="Century Gothic"/>
            </a:endParaRPr>
          </a:p>
          <a:p>
            <a:pPr indent="-349250" lvl="1" marL="914400" marR="0" rtl="0" algn="l">
              <a:lnSpc>
                <a:spcPct val="115000"/>
              </a:lnSpc>
              <a:spcBef>
                <a:spcPts val="0"/>
              </a:spcBef>
              <a:spcAft>
                <a:spcPts val="0"/>
              </a:spcAft>
              <a:buClr>
                <a:srgbClr val="000000"/>
              </a:buClr>
              <a:buSzPts val="1900"/>
              <a:buFont typeface="Century Gothic"/>
              <a:buChar char="✓"/>
            </a:pPr>
            <a:r>
              <a:rPr b="0" i="0" lang="en" sz="1900" u="none" cap="none" strike="noStrike">
                <a:solidFill>
                  <a:srgbClr val="000000"/>
                </a:solidFill>
                <a:latin typeface="Century Gothic"/>
                <a:ea typeface="Century Gothic"/>
                <a:cs typeface="Century Gothic"/>
                <a:sym typeface="Century Gothic"/>
              </a:rPr>
              <a:t>Pour vérifier rapidement que l’élève est en session </a:t>
            </a:r>
            <a:r>
              <a:rPr lang="en" sz="1900">
                <a:latin typeface="Century Gothic"/>
                <a:ea typeface="Century Gothic"/>
                <a:cs typeface="Century Gothic"/>
                <a:sym typeface="Century Gothic"/>
              </a:rPr>
              <a:t>d’évaluation</a:t>
            </a:r>
            <a:r>
              <a:rPr b="1" i="0" lang="en" sz="1900" u="none" cap="none" strike="noStrike">
                <a:solidFill>
                  <a:schemeClr val="accent5"/>
                </a:solidFill>
                <a:latin typeface="Century Gothic"/>
                <a:ea typeface="Century Gothic"/>
                <a:cs typeface="Century Gothic"/>
                <a:sym typeface="Century Gothic"/>
              </a:rPr>
              <a:t> </a:t>
            </a:r>
            <a:r>
              <a:rPr lang="en" sz="1900">
                <a:latin typeface="Century Gothic"/>
                <a:ea typeface="Century Gothic"/>
                <a:cs typeface="Century Gothic"/>
                <a:sym typeface="Century Gothic"/>
              </a:rPr>
              <a:t>le   </a:t>
            </a:r>
            <a:r>
              <a:rPr b="1" lang="en" sz="1900">
                <a:solidFill>
                  <a:schemeClr val="lt1"/>
                </a:solidFill>
                <a:highlight>
                  <a:srgbClr val="00FF00"/>
                </a:highlight>
                <a:latin typeface="Century Gothic"/>
                <a:ea typeface="Century Gothic"/>
                <a:cs typeface="Century Gothic"/>
                <a:sym typeface="Century Gothic"/>
              </a:rPr>
              <a:t> </a:t>
            </a:r>
            <a:r>
              <a:rPr b="1" lang="en" sz="1900">
                <a:solidFill>
                  <a:schemeClr val="lt1"/>
                </a:solidFill>
                <a:highlight>
                  <a:srgbClr val="38761D"/>
                </a:highlight>
                <a:latin typeface="Century Gothic"/>
                <a:ea typeface="Century Gothic"/>
                <a:cs typeface="Century Gothic"/>
                <a:sym typeface="Century Gothic"/>
              </a:rPr>
              <a:t>f</a:t>
            </a:r>
            <a:r>
              <a:rPr b="1" i="0" lang="en" sz="1900" u="none" cap="none" strike="noStrike">
                <a:solidFill>
                  <a:schemeClr val="lt1"/>
                </a:solidFill>
                <a:highlight>
                  <a:srgbClr val="38761D"/>
                </a:highlight>
                <a:latin typeface="Century Gothic"/>
                <a:ea typeface="Century Gothic"/>
                <a:cs typeface="Century Gothic"/>
                <a:sym typeface="Century Gothic"/>
              </a:rPr>
              <a:t>ond d’écran est </a:t>
            </a:r>
            <a:r>
              <a:rPr b="1" lang="en" sz="1900">
                <a:solidFill>
                  <a:schemeClr val="lt1"/>
                </a:solidFill>
                <a:highlight>
                  <a:srgbClr val="38761D"/>
                </a:highlight>
                <a:latin typeface="Century Gothic"/>
                <a:ea typeface="Century Gothic"/>
                <a:cs typeface="Century Gothic"/>
                <a:sym typeface="Century Gothic"/>
              </a:rPr>
              <a:t>vert </a:t>
            </a:r>
            <a:r>
              <a:rPr lang="en" sz="1900">
                <a:highlight>
                  <a:schemeClr val="lt1"/>
                </a:highlight>
                <a:latin typeface="Century Gothic"/>
                <a:ea typeface="Century Gothic"/>
                <a:cs typeface="Century Gothic"/>
                <a:sym typeface="Century Gothic"/>
              </a:rPr>
              <a:t>et les applications ne sont pas accessibles.</a:t>
            </a:r>
            <a:endParaRPr i="0" sz="1900" u="none" cap="none" strike="noStrike">
              <a:highlight>
                <a:schemeClr val="lt1"/>
              </a:highlight>
              <a:latin typeface="Century Gothic"/>
              <a:ea typeface="Century Gothic"/>
              <a:cs typeface="Century Gothic"/>
              <a:sym typeface="Century Gothic"/>
            </a:endParaRPr>
          </a:p>
        </p:txBody>
      </p:sp>
      <p:pic>
        <p:nvPicPr>
          <p:cNvPr id="379" name="Google Shape;379;p50"/>
          <p:cNvPicPr preferRelativeResize="0"/>
          <p:nvPr/>
        </p:nvPicPr>
        <p:blipFill>
          <a:blip r:embed="rId3">
            <a:alphaModFix/>
          </a:blip>
          <a:stretch>
            <a:fillRect/>
          </a:stretch>
        </p:blipFill>
        <p:spPr>
          <a:xfrm>
            <a:off x="5250600" y="0"/>
            <a:ext cx="3800626" cy="21378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1"/>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Century Gothic"/>
                <a:ea typeface="Century Gothic"/>
                <a:cs typeface="Century Gothic"/>
                <a:sym typeface="Century Gothic"/>
              </a:rPr>
              <a:t>Discussion</a:t>
            </a:r>
            <a:endParaRPr sz="2800">
              <a:latin typeface="Century Gothic"/>
              <a:ea typeface="Century Gothic"/>
              <a:cs typeface="Century Gothic"/>
              <a:sym typeface="Century Gothic"/>
            </a:endParaRPr>
          </a:p>
        </p:txBody>
      </p:sp>
      <p:sp>
        <p:nvSpPr>
          <p:cNvPr id="385" name="Google Shape;385;p51"/>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386" name="Google Shape;386;p51"/>
          <p:cNvSpPr txBox="1"/>
          <p:nvPr/>
        </p:nvSpPr>
        <p:spPr>
          <a:xfrm>
            <a:off x="1096500" y="1924175"/>
            <a:ext cx="6951000" cy="250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chemeClr val="accent1"/>
                </a:solidFill>
                <a:latin typeface="Century Gothic"/>
                <a:ea typeface="Century Gothic"/>
                <a:cs typeface="Century Gothic"/>
                <a:sym typeface="Century Gothic"/>
              </a:rPr>
              <a:t>Quels </a:t>
            </a:r>
            <a:r>
              <a:rPr lang="en" sz="3500">
                <a:solidFill>
                  <a:schemeClr val="accent1"/>
                </a:solidFill>
                <a:latin typeface="Century Gothic"/>
                <a:ea typeface="Century Gothic"/>
                <a:cs typeface="Century Gothic"/>
                <a:sym typeface="Century Gothic"/>
              </a:rPr>
              <a:t>sont</a:t>
            </a:r>
            <a:r>
              <a:rPr lang="en" sz="3500">
                <a:solidFill>
                  <a:schemeClr val="accent1"/>
                </a:solidFill>
                <a:latin typeface="Century Gothic"/>
                <a:ea typeface="Century Gothic"/>
                <a:cs typeface="Century Gothic"/>
                <a:sym typeface="Century Gothic"/>
              </a:rPr>
              <a:t> </a:t>
            </a:r>
            <a:r>
              <a:rPr lang="en" sz="3500">
                <a:solidFill>
                  <a:schemeClr val="accent1"/>
                </a:solidFill>
                <a:latin typeface="Century Gothic"/>
                <a:ea typeface="Century Gothic"/>
                <a:cs typeface="Century Gothic"/>
                <a:sym typeface="Century Gothic"/>
              </a:rPr>
              <a:t>les</a:t>
            </a:r>
            <a:r>
              <a:rPr lang="en" sz="3500">
                <a:solidFill>
                  <a:schemeClr val="accent1"/>
                </a:solidFill>
                <a:latin typeface="Century Gothic"/>
                <a:ea typeface="Century Gothic"/>
                <a:cs typeface="Century Gothic"/>
                <a:sym typeface="Century Gothic"/>
              </a:rPr>
              <a:t> </a:t>
            </a:r>
            <a:endParaRPr sz="3500">
              <a:solidFill>
                <a:schemeClr val="accent1"/>
              </a:solidFill>
              <a:latin typeface="Century Gothic"/>
              <a:ea typeface="Century Gothic"/>
              <a:cs typeface="Century Gothic"/>
              <a:sym typeface="Century Gothic"/>
            </a:endParaRPr>
          </a:p>
          <a:p>
            <a:pPr indent="0" lvl="0" marL="0" rtl="0" algn="ctr">
              <a:spcBef>
                <a:spcPts val="0"/>
              </a:spcBef>
              <a:spcAft>
                <a:spcPts val="0"/>
              </a:spcAft>
              <a:buNone/>
            </a:pPr>
            <a:r>
              <a:rPr lang="en" sz="4600">
                <a:solidFill>
                  <a:schemeClr val="lt1"/>
                </a:solidFill>
                <a:highlight>
                  <a:schemeClr val="accent2"/>
                </a:highlight>
                <a:latin typeface="Century Gothic"/>
                <a:ea typeface="Century Gothic"/>
                <a:cs typeface="Century Gothic"/>
                <a:sym typeface="Century Gothic"/>
              </a:rPr>
              <a:t>DÉFIS</a:t>
            </a:r>
            <a:endParaRPr sz="3500">
              <a:solidFill>
                <a:schemeClr val="accent1"/>
              </a:solidFill>
              <a:latin typeface="Century Gothic"/>
              <a:ea typeface="Century Gothic"/>
              <a:cs typeface="Century Gothic"/>
              <a:sym typeface="Century Gothic"/>
            </a:endParaRPr>
          </a:p>
          <a:p>
            <a:pPr indent="0" lvl="0" marL="0" rtl="0" algn="ctr">
              <a:spcBef>
                <a:spcPts val="0"/>
              </a:spcBef>
              <a:spcAft>
                <a:spcPts val="0"/>
              </a:spcAft>
              <a:buNone/>
            </a:pPr>
            <a:r>
              <a:rPr lang="en" sz="3500">
                <a:solidFill>
                  <a:schemeClr val="accent1"/>
                </a:solidFill>
                <a:latin typeface="Century Gothic"/>
                <a:ea typeface="Century Gothic"/>
                <a:cs typeface="Century Gothic"/>
                <a:sym typeface="Century Gothic"/>
              </a:rPr>
              <a:t>qui peuvent freiner l’utilisation de Desmos Mode Examen ?</a:t>
            </a:r>
            <a:endParaRPr sz="3500">
              <a:solidFill>
                <a:schemeClr val="accent1"/>
              </a:solidFill>
              <a:latin typeface="Century Gothic"/>
              <a:ea typeface="Century Gothic"/>
              <a:cs typeface="Century Gothic"/>
              <a:sym typeface="Century Gothic"/>
            </a:endParaRPr>
          </a:p>
        </p:txBody>
      </p:sp>
      <p:pic>
        <p:nvPicPr>
          <p:cNvPr descr="File:Google Docs 2020 Logo.svg - Wikipedia" id="387" name="Google Shape;387;p51">
            <a:hlinkClick r:id="rId3"/>
          </p:cNvPr>
          <p:cNvPicPr preferRelativeResize="0"/>
          <p:nvPr/>
        </p:nvPicPr>
        <p:blipFill>
          <a:blip r:embed="rId4">
            <a:alphaModFix/>
          </a:blip>
          <a:stretch>
            <a:fillRect/>
          </a:stretch>
        </p:blipFill>
        <p:spPr>
          <a:xfrm>
            <a:off x="7213646" y="530725"/>
            <a:ext cx="833854" cy="1147375"/>
          </a:xfrm>
          <a:prstGeom prst="rect">
            <a:avLst/>
          </a:prstGeom>
          <a:noFill/>
          <a:ln>
            <a:noFill/>
          </a:ln>
        </p:spPr>
      </p:pic>
      <p:pic>
        <p:nvPicPr>
          <p:cNvPr id="388" name="Google Shape;388;p51"/>
          <p:cNvPicPr preferRelativeResize="0"/>
          <p:nvPr/>
        </p:nvPicPr>
        <p:blipFill rotWithShape="1">
          <a:blip r:embed="rId5">
            <a:alphaModFix/>
          </a:blip>
          <a:srcRect b="0" l="0" r="0" t="0"/>
          <a:stretch/>
        </p:blipFill>
        <p:spPr>
          <a:xfrm rot="-1286681">
            <a:off x="7735547" y="1332136"/>
            <a:ext cx="567505" cy="56750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2"/>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94" name="Google Shape;394;p52"/>
          <p:cNvSpPr txBox="1"/>
          <p:nvPr>
            <p:ph idx="4294967295" type="body"/>
          </p:nvPr>
        </p:nvSpPr>
        <p:spPr>
          <a:xfrm>
            <a:off x="867050" y="1489650"/>
            <a:ext cx="7313400" cy="1246800"/>
          </a:xfrm>
          <a:prstGeom prst="rect">
            <a:avLst/>
          </a:prstGeom>
        </p:spPr>
        <p:txBody>
          <a:bodyPr anchorCtr="0" anchor="t" bIns="91425" lIns="91425" spcFirstLastPara="1" rIns="91425" wrap="square" tIns="91425">
            <a:spAutoFit/>
          </a:bodyPr>
          <a:lstStyle/>
          <a:p>
            <a:pPr indent="0" lvl="0" marL="0" rtl="0" algn="ctr">
              <a:spcBef>
                <a:spcPts val="600"/>
              </a:spcBef>
              <a:spcAft>
                <a:spcPts val="0"/>
              </a:spcAft>
              <a:buNone/>
            </a:pPr>
            <a:r>
              <a:rPr b="1" lang="en" sz="3400">
                <a:solidFill>
                  <a:srgbClr val="FFFFFF"/>
                </a:solidFill>
                <a:latin typeface="Century Gothic"/>
                <a:ea typeface="Century Gothic"/>
                <a:cs typeface="Century Gothic"/>
                <a:sym typeface="Century Gothic"/>
              </a:rPr>
              <a:t>Tâches d’appropriation:</a:t>
            </a:r>
            <a:endParaRPr b="1" sz="3400">
              <a:solidFill>
                <a:srgbClr val="FFFFFF"/>
              </a:solidFill>
              <a:latin typeface="Century Gothic"/>
              <a:ea typeface="Century Gothic"/>
              <a:cs typeface="Century Gothic"/>
              <a:sym typeface="Century Gothic"/>
            </a:endParaRPr>
          </a:p>
          <a:p>
            <a:pPr indent="0" lvl="0" marL="0" rtl="0" algn="ctr">
              <a:spcBef>
                <a:spcPts val="600"/>
              </a:spcBef>
              <a:spcAft>
                <a:spcPts val="0"/>
              </a:spcAft>
              <a:buNone/>
            </a:pPr>
            <a:r>
              <a:rPr b="1" lang="en">
                <a:solidFill>
                  <a:srgbClr val="94BF6E"/>
                </a:solidFill>
                <a:latin typeface="Century Gothic"/>
                <a:ea typeface="Century Gothic"/>
                <a:cs typeface="Century Gothic"/>
                <a:sym typeface="Century Gothic"/>
              </a:rPr>
              <a:t>Période d’essais et de réflexions</a:t>
            </a:r>
            <a:endParaRPr b="1">
              <a:solidFill>
                <a:srgbClr val="94BF6E"/>
              </a:solidFill>
              <a:latin typeface="Century Gothic"/>
              <a:ea typeface="Century Gothic"/>
              <a:cs typeface="Century Gothic"/>
              <a:sym typeface="Century Gothic"/>
            </a:endParaRPr>
          </a:p>
        </p:txBody>
      </p:sp>
      <p:sp>
        <p:nvSpPr>
          <p:cNvPr id="395" name="Google Shape;395;p52"/>
          <p:cNvSpPr/>
          <p:nvPr/>
        </p:nvSpPr>
        <p:spPr>
          <a:xfrm>
            <a:off x="759475" y="2911625"/>
            <a:ext cx="7515300" cy="8223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96" name="Google Shape;396;p52"/>
          <p:cNvSpPr txBox="1"/>
          <p:nvPr/>
        </p:nvSpPr>
        <p:spPr>
          <a:xfrm>
            <a:off x="723475" y="3042432"/>
            <a:ext cx="7587300" cy="56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u="sng">
                <a:solidFill>
                  <a:schemeClr val="lt1"/>
                </a:solidFill>
                <a:latin typeface="Century Gothic"/>
                <a:ea typeface="Century Gothic"/>
                <a:cs typeface="Century Gothic"/>
                <a:sym typeface="Century Gothic"/>
                <a:hlinkClick r:id="rId3">
                  <a:extLst>
                    <a:ext uri="{A12FA001-AC4F-418D-AE19-62706E023703}">
                      <ahyp:hlinkClr val="tx"/>
                    </a:ext>
                  </a:extLst>
                </a:hlinkClick>
              </a:rPr>
              <a:t>Tâche 4.3</a:t>
            </a:r>
            <a:r>
              <a:rPr lang="en" sz="2500" u="sng">
                <a:solidFill>
                  <a:schemeClr val="lt1"/>
                </a:solidFill>
                <a:latin typeface="Century Gothic"/>
                <a:ea typeface="Century Gothic"/>
                <a:cs typeface="Century Gothic"/>
                <a:sym typeface="Century Gothic"/>
                <a:hlinkClick r:id="rId4">
                  <a:extLst>
                    <a:ext uri="{A12FA001-AC4F-418D-AE19-62706E023703}">
                      <ahyp:hlinkClr val="tx"/>
                    </a:ext>
                  </a:extLst>
                </a:hlinkClick>
              </a:rPr>
              <a:t> : Se déplacer à Théorème-sur-Mer</a:t>
            </a:r>
            <a:endParaRPr sz="2500">
              <a:solidFill>
                <a:schemeClr val="lt1"/>
              </a:solidFill>
              <a:latin typeface="Century Gothic"/>
              <a:ea typeface="Century Gothic"/>
              <a:cs typeface="Century Gothic"/>
              <a:sym typeface="Century Gothic"/>
            </a:endParaRPr>
          </a:p>
        </p:txBody>
      </p:sp>
      <p:pic>
        <p:nvPicPr>
          <p:cNvPr id="397" name="Google Shape;397;p52"/>
          <p:cNvPicPr preferRelativeResize="0"/>
          <p:nvPr/>
        </p:nvPicPr>
        <p:blipFill rotWithShape="1">
          <a:blip r:embed="rId5">
            <a:alphaModFix/>
          </a:blip>
          <a:srcRect b="0" l="0" r="0" t="0"/>
          <a:stretch/>
        </p:blipFill>
        <p:spPr>
          <a:xfrm rot="-1286681">
            <a:off x="7941222" y="3493486"/>
            <a:ext cx="567505" cy="567505"/>
          </a:xfrm>
          <a:prstGeom prst="rect">
            <a:avLst/>
          </a:prstGeom>
          <a:noFill/>
          <a:ln>
            <a:noFill/>
          </a:ln>
        </p:spPr>
      </p:pic>
      <p:sp>
        <p:nvSpPr>
          <p:cNvPr id="398" name="Google Shape;398;p52">
            <a:hlinkClick r:id="rId6"/>
          </p:cNvPr>
          <p:cNvSpPr/>
          <p:nvPr/>
        </p:nvSpPr>
        <p:spPr>
          <a:xfrm>
            <a:off x="1675725" y="3961450"/>
            <a:ext cx="2288700" cy="9441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u="sng">
                <a:solidFill>
                  <a:schemeClr val="lt1"/>
                </a:solidFill>
                <a:latin typeface="Century Gothic"/>
                <a:ea typeface="Century Gothic"/>
                <a:cs typeface="Century Gothic"/>
                <a:sym typeface="Century Gothic"/>
                <a:hlinkClick r:id="rId7">
                  <a:extLst>
                    <a:ext uri="{A12FA001-AC4F-418D-AE19-62706E023703}">
                      <ahyp:hlinkClr val="tx"/>
                    </a:ext>
                  </a:extLst>
                </a:hlinkClick>
              </a:rPr>
              <a:t>Desmos mode examen</a:t>
            </a:r>
            <a:endParaRPr sz="2200">
              <a:solidFill>
                <a:schemeClr val="lt1"/>
              </a:solidFill>
              <a:latin typeface="Century Gothic"/>
              <a:ea typeface="Century Gothic"/>
              <a:cs typeface="Century Gothic"/>
              <a:sym typeface="Century Gothic"/>
            </a:endParaRPr>
          </a:p>
        </p:txBody>
      </p:sp>
      <p:sp>
        <p:nvSpPr>
          <p:cNvPr id="399" name="Google Shape;399;p52">
            <a:hlinkClick r:id="rId8"/>
          </p:cNvPr>
          <p:cNvSpPr/>
          <p:nvPr/>
        </p:nvSpPr>
        <p:spPr>
          <a:xfrm>
            <a:off x="5159525" y="3961450"/>
            <a:ext cx="2288700" cy="9441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u="sng">
                <a:solidFill>
                  <a:schemeClr val="lt1"/>
                </a:solidFill>
                <a:latin typeface="Century Gothic"/>
                <a:ea typeface="Century Gothic"/>
                <a:cs typeface="Century Gothic"/>
                <a:sym typeface="Century Gothic"/>
                <a:hlinkClick r:id="rId9">
                  <a:extLst>
                    <a:ext uri="{A12FA001-AC4F-418D-AE19-62706E023703}">
                      <ahyp:hlinkClr val="tx"/>
                    </a:ext>
                  </a:extLst>
                </a:hlinkClick>
              </a:rPr>
              <a:t>Solution détaillée</a:t>
            </a:r>
            <a:endParaRPr sz="2200">
              <a:solidFill>
                <a:schemeClr val="lt1"/>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3"/>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Century Gothic"/>
                <a:ea typeface="Century Gothic"/>
                <a:cs typeface="Century Gothic"/>
                <a:sym typeface="Century Gothic"/>
              </a:rPr>
              <a:t>Discussion</a:t>
            </a:r>
            <a:endParaRPr sz="2800">
              <a:latin typeface="Century Gothic"/>
              <a:ea typeface="Century Gothic"/>
              <a:cs typeface="Century Gothic"/>
              <a:sym typeface="Century Gothic"/>
            </a:endParaRPr>
          </a:p>
        </p:txBody>
      </p:sp>
      <p:sp>
        <p:nvSpPr>
          <p:cNvPr id="405" name="Google Shape;405;p53"/>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406" name="Google Shape;406;p53"/>
          <p:cNvSpPr txBox="1"/>
          <p:nvPr/>
        </p:nvSpPr>
        <p:spPr>
          <a:xfrm>
            <a:off x="824850" y="2168550"/>
            <a:ext cx="7494300" cy="197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chemeClr val="accent1"/>
                </a:solidFill>
                <a:latin typeface="Century Gothic"/>
                <a:ea typeface="Century Gothic"/>
                <a:cs typeface="Century Gothic"/>
                <a:sym typeface="Century Gothic"/>
              </a:rPr>
              <a:t>Quels seraient les</a:t>
            </a:r>
            <a:endParaRPr sz="3500">
              <a:solidFill>
                <a:schemeClr val="accent1"/>
              </a:solidFill>
              <a:latin typeface="Century Gothic"/>
              <a:ea typeface="Century Gothic"/>
              <a:cs typeface="Century Gothic"/>
              <a:sym typeface="Century Gothic"/>
            </a:endParaRPr>
          </a:p>
          <a:p>
            <a:pPr indent="0" lvl="0" marL="0" rtl="0" algn="ctr">
              <a:spcBef>
                <a:spcPts val="0"/>
              </a:spcBef>
              <a:spcAft>
                <a:spcPts val="0"/>
              </a:spcAft>
              <a:buNone/>
            </a:pPr>
            <a:r>
              <a:rPr lang="en" sz="4600">
                <a:solidFill>
                  <a:schemeClr val="lt1"/>
                </a:solidFill>
                <a:highlight>
                  <a:schemeClr val="accent2"/>
                </a:highlight>
                <a:latin typeface="Century Gothic"/>
                <a:ea typeface="Century Gothic"/>
                <a:cs typeface="Century Gothic"/>
                <a:sym typeface="Century Gothic"/>
              </a:rPr>
              <a:t>AVANTAGES</a:t>
            </a:r>
            <a:endParaRPr sz="4600">
              <a:solidFill>
                <a:schemeClr val="accent1"/>
              </a:solidFill>
              <a:latin typeface="Century Gothic"/>
              <a:ea typeface="Century Gothic"/>
              <a:cs typeface="Century Gothic"/>
              <a:sym typeface="Century Gothic"/>
            </a:endParaRPr>
          </a:p>
          <a:p>
            <a:pPr indent="0" lvl="0" marL="0" rtl="0" algn="ctr">
              <a:spcBef>
                <a:spcPts val="0"/>
              </a:spcBef>
              <a:spcAft>
                <a:spcPts val="0"/>
              </a:spcAft>
              <a:buNone/>
            </a:pPr>
            <a:r>
              <a:rPr lang="en" sz="3500">
                <a:solidFill>
                  <a:schemeClr val="accent1"/>
                </a:solidFill>
                <a:latin typeface="Century Gothic"/>
                <a:ea typeface="Century Gothic"/>
                <a:cs typeface="Century Gothic"/>
                <a:sym typeface="Century Gothic"/>
              </a:rPr>
              <a:t>à utiliser Desmos Mode Examen ?</a:t>
            </a:r>
            <a:endParaRPr sz="3500">
              <a:solidFill>
                <a:schemeClr val="accent1"/>
              </a:solidFill>
              <a:latin typeface="Century Gothic"/>
              <a:ea typeface="Century Gothic"/>
              <a:cs typeface="Century Gothic"/>
              <a:sym typeface="Century Gothic"/>
            </a:endParaRPr>
          </a:p>
        </p:txBody>
      </p:sp>
      <p:pic>
        <p:nvPicPr>
          <p:cNvPr descr="File:Google Docs 2020 Logo.svg - Wikipedia" id="407" name="Google Shape;407;p53">
            <a:hlinkClick r:id="rId3"/>
          </p:cNvPr>
          <p:cNvPicPr preferRelativeResize="0"/>
          <p:nvPr/>
        </p:nvPicPr>
        <p:blipFill>
          <a:blip r:embed="rId4">
            <a:alphaModFix/>
          </a:blip>
          <a:stretch>
            <a:fillRect/>
          </a:stretch>
        </p:blipFill>
        <p:spPr>
          <a:xfrm>
            <a:off x="7213646" y="530725"/>
            <a:ext cx="833854" cy="1147375"/>
          </a:xfrm>
          <a:prstGeom prst="rect">
            <a:avLst/>
          </a:prstGeom>
          <a:noFill/>
          <a:ln>
            <a:noFill/>
          </a:ln>
        </p:spPr>
      </p:pic>
      <p:pic>
        <p:nvPicPr>
          <p:cNvPr id="408" name="Google Shape;408;p53"/>
          <p:cNvPicPr preferRelativeResize="0"/>
          <p:nvPr/>
        </p:nvPicPr>
        <p:blipFill rotWithShape="1">
          <a:blip r:embed="rId5">
            <a:alphaModFix/>
          </a:blip>
          <a:srcRect b="0" l="0" r="0" t="0"/>
          <a:stretch/>
        </p:blipFill>
        <p:spPr>
          <a:xfrm rot="-1286681">
            <a:off x="7735547" y="1332136"/>
            <a:ext cx="567505" cy="5675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4"/>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
        <p:nvSpPr>
          <p:cNvPr id="414" name="Google Shape;414;p54"/>
          <p:cNvSpPr txBox="1"/>
          <p:nvPr>
            <p:ph type="title"/>
          </p:nvPr>
        </p:nvSpPr>
        <p:spPr>
          <a:xfrm>
            <a:off x="992200" y="530725"/>
            <a:ext cx="35649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T</a:t>
            </a:r>
            <a:r>
              <a:rPr lang="en" sz="2300">
                <a:latin typeface="Century Gothic"/>
                <a:ea typeface="Century Gothic"/>
                <a:cs typeface="Century Gothic"/>
                <a:sym typeface="Century Gothic"/>
              </a:rPr>
              <a:t>âches d’appropriation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u="sng">
                <a:solidFill>
                  <a:schemeClr val="accent6"/>
                </a:solidFill>
                <a:latin typeface="Century Gothic"/>
                <a:ea typeface="Century Gothic"/>
                <a:cs typeface="Century Gothic"/>
                <a:sym typeface="Century Gothic"/>
                <a:hlinkClick r:id="rId3">
                  <a:extLst>
                    <a:ext uri="{A12FA001-AC4F-418D-AE19-62706E023703}">
                      <ahyp:hlinkClr val="tx"/>
                    </a:ext>
                  </a:extLst>
                </a:hlinkClick>
              </a:rPr>
              <a:t>Accéder à la bibliothèque</a:t>
            </a:r>
            <a:endParaRPr sz="2000" u="sng">
              <a:solidFill>
                <a:schemeClr val="accent6"/>
              </a:solidFill>
              <a:latin typeface="Century Gothic"/>
              <a:ea typeface="Century Gothic"/>
              <a:cs typeface="Century Gothic"/>
              <a:sym typeface="Century Gothic"/>
            </a:endParaRPr>
          </a:p>
        </p:txBody>
      </p:sp>
      <p:sp>
        <p:nvSpPr>
          <p:cNvPr id="415" name="Google Shape;415;p54"/>
          <p:cNvSpPr txBox="1"/>
          <p:nvPr/>
        </p:nvSpPr>
        <p:spPr>
          <a:xfrm>
            <a:off x="1109550" y="1926275"/>
            <a:ext cx="6924900" cy="23397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Comment les activités ont été élaborées?</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Comment piloter les activités?</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Pourquoi pister les élèves dans leur démarche?</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Quelle est l’utilité des capsules vidéos?</a:t>
            </a:r>
            <a:endParaRPr sz="2000">
              <a:solidFill>
                <a:schemeClr val="accent1"/>
              </a:solidFill>
              <a:latin typeface="Century Gothic"/>
              <a:ea typeface="Century Gothic"/>
              <a:cs typeface="Century Gothic"/>
              <a:sym typeface="Century Gothic"/>
            </a:endParaRPr>
          </a:p>
        </p:txBody>
      </p:sp>
      <p:pic>
        <p:nvPicPr>
          <p:cNvPr id="416" name="Google Shape;416;p54"/>
          <p:cNvPicPr preferRelativeResize="0"/>
          <p:nvPr/>
        </p:nvPicPr>
        <p:blipFill rotWithShape="1">
          <a:blip r:embed="rId4">
            <a:alphaModFix/>
          </a:blip>
          <a:srcRect b="0" l="0" r="0" t="0"/>
          <a:stretch/>
        </p:blipFill>
        <p:spPr>
          <a:xfrm rot="-1286681">
            <a:off x="4288247" y="1202536"/>
            <a:ext cx="567505" cy="56750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5"/>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latin typeface="Century Gothic"/>
                <a:ea typeface="Century Gothic"/>
                <a:cs typeface="Century Gothic"/>
                <a:sym typeface="Century Gothic"/>
              </a:rPr>
              <a:t>‹#›</a:t>
            </a:fld>
            <a:endParaRPr>
              <a:solidFill>
                <a:srgbClr val="FFFFFF"/>
              </a:solidFill>
              <a:latin typeface="Century Gothic"/>
              <a:ea typeface="Century Gothic"/>
              <a:cs typeface="Century Gothic"/>
              <a:sym typeface="Century Gothic"/>
            </a:endParaRPr>
          </a:p>
        </p:txBody>
      </p:sp>
      <p:sp>
        <p:nvSpPr>
          <p:cNvPr id="422" name="Google Shape;422;p55"/>
          <p:cNvSpPr txBox="1"/>
          <p:nvPr>
            <p:ph type="title"/>
          </p:nvPr>
        </p:nvSpPr>
        <p:spPr>
          <a:xfrm>
            <a:off x="1035450" y="530725"/>
            <a:ext cx="35040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Votre</a:t>
            </a:r>
            <a:r>
              <a:rPr lang="en" sz="2000">
                <a:solidFill>
                  <a:schemeClr val="accent6"/>
                </a:solidFill>
                <a:latin typeface="Century Gothic"/>
                <a:ea typeface="Century Gothic"/>
                <a:cs typeface="Century Gothic"/>
                <a:sym typeface="Century Gothic"/>
              </a:rPr>
              <a:t> organisation</a:t>
            </a:r>
            <a:endParaRPr sz="2000">
              <a:solidFill>
                <a:schemeClr val="accent6"/>
              </a:solidFill>
              <a:latin typeface="Century Gothic"/>
              <a:ea typeface="Century Gothic"/>
              <a:cs typeface="Century Gothic"/>
              <a:sym typeface="Century Gothic"/>
            </a:endParaRPr>
          </a:p>
        </p:txBody>
      </p:sp>
      <p:grpSp>
        <p:nvGrpSpPr>
          <p:cNvPr id="423" name="Google Shape;423;p55"/>
          <p:cNvGrpSpPr/>
          <p:nvPr/>
        </p:nvGrpSpPr>
        <p:grpSpPr>
          <a:xfrm rot="1740764">
            <a:off x="3197289" y="921155"/>
            <a:ext cx="4219382" cy="4147184"/>
            <a:chOff x="2820225" y="891450"/>
            <a:chExt cx="3175200" cy="3175200"/>
          </a:xfrm>
        </p:grpSpPr>
        <p:sp>
          <p:nvSpPr>
            <p:cNvPr id="424" name="Google Shape;424;p55"/>
            <p:cNvSpPr/>
            <p:nvPr/>
          </p:nvSpPr>
          <p:spPr>
            <a:xfrm rot="10800000">
              <a:off x="2820225" y="891450"/>
              <a:ext cx="3175200" cy="3175200"/>
            </a:xfrm>
            <a:prstGeom prst="blockArc">
              <a:avLst>
                <a:gd fmla="val 5399801" name="adj1"/>
                <a:gd fmla="val 3012680" name="adj2"/>
                <a:gd fmla="val 6939" name="adj3"/>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25" name="Google Shape;425;p55"/>
            <p:cNvSpPr/>
            <p:nvPr/>
          </p:nvSpPr>
          <p:spPr>
            <a:xfrm rot="10800000">
              <a:off x="3175023" y="1179900"/>
              <a:ext cx="450600" cy="4506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grpSp>
      <p:sp>
        <p:nvSpPr>
          <p:cNvPr id="426" name="Google Shape;426;p55"/>
          <p:cNvSpPr/>
          <p:nvPr/>
        </p:nvSpPr>
        <p:spPr>
          <a:xfrm>
            <a:off x="6253725" y="39888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Enseignant.es</a:t>
            </a:r>
            <a:endParaRPr b="1" i="0" sz="1400" u="none" cap="none" strike="noStrike">
              <a:solidFill>
                <a:srgbClr val="FFFFFF"/>
              </a:solidFill>
              <a:latin typeface="Century Gothic"/>
              <a:ea typeface="Century Gothic"/>
              <a:cs typeface="Century Gothic"/>
              <a:sym typeface="Century Gothic"/>
            </a:endParaRPr>
          </a:p>
        </p:txBody>
      </p:sp>
      <p:sp>
        <p:nvSpPr>
          <p:cNvPr id="427" name="Google Shape;427;p55"/>
          <p:cNvSpPr/>
          <p:nvPr/>
        </p:nvSpPr>
        <p:spPr>
          <a:xfrm>
            <a:off x="6435750" y="1685848"/>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CP Math</a:t>
            </a:r>
            <a:endParaRPr b="1" i="0" sz="1400" u="none" cap="none" strike="noStrike">
              <a:solidFill>
                <a:srgbClr val="FFFFFF"/>
              </a:solidFill>
              <a:latin typeface="Century Gothic"/>
              <a:ea typeface="Century Gothic"/>
              <a:cs typeface="Century Gothic"/>
              <a:sym typeface="Century Gothic"/>
            </a:endParaRPr>
          </a:p>
        </p:txBody>
      </p:sp>
      <p:sp>
        <p:nvSpPr>
          <p:cNvPr id="428" name="Google Shape;428;p55"/>
          <p:cNvSpPr/>
          <p:nvPr/>
        </p:nvSpPr>
        <p:spPr>
          <a:xfrm>
            <a:off x="6889725" y="28566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CP RÉCIT</a:t>
            </a:r>
            <a:endParaRPr b="1" i="0" sz="1400" u="none" cap="none" strike="noStrike">
              <a:solidFill>
                <a:srgbClr val="FFFFFF"/>
              </a:solidFill>
              <a:latin typeface="Century Gothic"/>
              <a:ea typeface="Century Gothic"/>
              <a:cs typeface="Century Gothic"/>
              <a:sym typeface="Century Gothic"/>
            </a:endParaRPr>
          </a:p>
        </p:txBody>
      </p:sp>
      <p:sp>
        <p:nvSpPr>
          <p:cNvPr id="429" name="Google Shape;429;p55"/>
          <p:cNvSpPr/>
          <p:nvPr/>
        </p:nvSpPr>
        <p:spPr>
          <a:xfrm>
            <a:off x="3199100" y="43192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Équipe TI</a:t>
            </a:r>
            <a:endParaRPr b="1" i="0" sz="1400" u="none" cap="none" strike="noStrike">
              <a:solidFill>
                <a:srgbClr val="FFFFFF"/>
              </a:solidFill>
              <a:latin typeface="Century Gothic"/>
              <a:ea typeface="Century Gothic"/>
              <a:cs typeface="Century Gothic"/>
              <a:sym typeface="Century Gothic"/>
            </a:endParaRPr>
          </a:p>
        </p:txBody>
      </p:sp>
      <p:sp>
        <p:nvSpPr>
          <p:cNvPr id="430" name="Google Shape;430;p55"/>
          <p:cNvSpPr/>
          <p:nvPr/>
        </p:nvSpPr>
        <p:spPr>
          <a:xfrm>
            <a:off x="2375450" y="32094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Century Gothic"/>
                <a:ea typeface="Century Gothic"/>
                <a:cs typeface="Century Gothic"/>
                <a:sym typeface="Century Gothic"/>
              </a:rPr>
              <a:t>Responsable de la sanction</a:t>
            </a:r>
            <a:endParaRPr b="1" i="0" sz="1200" u="none" cap="none" strike="noStrike">
              <a:solidFill>
                <a:srgbClr val="FFFFFF"/>
              </a:solidFill>
              <a:latin typeface="Century Gothic"/>
              <a:ea typeface="Century Gothic"/>
              <a:cs typeface="Century Gothic"/>
              <a:sym typeface="Century Gothic"/>
            </a:endParaRPr>
          </a:p>
        </p:txBody>
      </p:sp>
      <p:sp>
        <p:nvSpPr>
          <p:cNvPr id="431" name="Google Shape;431;p55"/>
          <p:cNvSpPr/>
          <p:nvPr/>
        </p:nvSpPr>
        <p:spPr>
          <a:xfrm>
            <a:off x="2511200" y="18423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École et CSS</a:t>
            </a:r>
            <a:endParaRPr b="1" i="0" sz="1400" u="none" cap="none" strike="noStrike">
              <a:solidFill>
                <a:srgbClr val="FFFFFF"/>
              </a:solidFill>
              <a:latin typeface="Century Gothic"/>
              <a:ea typeface="Century Gothic"/>
              <a:cs typeface="Century Gothic"/>
              <a:sym typeface="Century Gothic"/>
            </a:endParaRPr>
          </a:p>
        </p:txBody>
      </p:sp>
      <p:sp>
        <p:nvSpPr>
          <p:cNvPr id="432" name="Google Shape;432;p55"/>
          <p:cNvSpPr/>
          <p:nvPr/>
        </p:nvSpPr>
        <p:spPr>
          <a:xfrm>
            <a:off x="4358825" y="2333663"/>
            <a:ext cx="2038600" cy="994188"/>
          </a:xfrm>
          <a:prstGeom prst="flowChartPunchedTape">
            <a:avLst/>
          </a:prstGeom>
          <a:solidFill>
            <a:schemeClr val="accent1"/>
          </a:solidFill>
          <a:ln cap="flat" cmpd="sng" w="9525">
            <a:solidFill>
              <a:schemeClr val="dk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Century Gothic"/>
                <a:ea typeface="Century Gothic"/>
                <a:cs typeface="Century Gothic"/>
                <a:sym typeface="Century Gothic"/>
              </a:rPr>
              <a:t>Se concerter!!</a:t>
            </a:r>
            <a:endParaRPr b="1" i="0" sz="18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6"/>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
        <p:nvSpPr>
          <p:cNvPr id="438" name="Google Shape;438;p56"/>
          <p:cNvSpPr txBox="1"/>
          <p:nvPr>
            <p:ph type="title"/>
          </p:nvPr>
        </p:nvSpPr>
        <p:spPr>
          <a:xfrm>
            <a:off x="1035450" y="737825"/>
            <a:ext cx="3503700" cy="751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R</a:t>
            </a:r>
            <a:r>
              <a:rPr lang="en" sz="2300">
                <a:latin typeface="Century Gothic"/>
                <a:ea typeface="Century Gothic"/>
                <a:cs typeface="Century Gothic"/>
                <a:sym typeface="Century Gothic"/>
              </a:rPr>
              <a:t>essources</a:t>
            </a:r>
            <a:r>
              <a:rPr lang="en" sz="2300">
                <a:latin typeface="Century Gothic"/>
                <a:ea typeface="Century Gothic"/>
                <a:cs typeface="Century Gothic"/>
                <a:sym typeface="Century Gothic"/>
              </a:rPr>
              <a:t> utiles</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t/>
            </a:r>
            <a:endParaRPr sz="1600">
              <a:solidFill>
                <a:schemeClr val="accent6"/>
              </a:solidFill>
              <a:latin typeface="Century Gothic"/>
              <a:ea typeface="Century Gothic"/>
              <a:cs typeface="Century Gothic"/>
              <a:sym typeface="Century Gothic"/>
            </a:endParaRPr>
          </a:p>
        </p:txBody>
      </p:sp>
      <p:sp>
        <p:nvSpPr>
          <p:cNvPr id="439" name="Google Shape;439;p56"/>
          <p:cNvSpPr txBox="1"/>
          <p:nvPr/>
        </p:nvSpPr>
        <p:spPr>
          <a:xfrm>
            <a:off x="602625" y="1699650"/>
            <a:ext cx="8060100" cy="3193800"/>
          </a:xfrm>
          <a:prstGeom prst="rect">
            <a:avLst/>
          </a:prstGeom>
          <a:noFill/>
          <a:ln>
            <a:noFill/>
          </a:ln>
        </p:spPr>
        <p:txBody>
          <a:bodyPr anchorCtr="0" anchor="t" bIns="91425" lIns="91425" spcFirstLastPara="1" rIns="91425" wrap="square" tIns="91425">
            <a:spAutoFit/>
          </a:bodyPr>
          <a:lstStyle/>
          <a:p>
            <a:pPr indent="-336550" lvl="0" marL="457200" rtl="0" algn="l">
              <a:lnSpc>
                <a:spcPct val="150000"/>
              </a:lnSpc>
              <a:spcBef>
                <a:spcPts val="1200"/>
              </a:spcBef>
              <a:spcAft>
                <a:spcPts val="0"/>
              </a:spcAft>
              <a:buSzPts val="1700"/>
              <a:buFont typeface="Century Gothic"/>
              <a:buChar char="■"/>
            </a:pPr>
            <a:r>
              <a:rPr lang="en" sz="1700">
                <a:latin typeface="Century Gothic"/>
                <a:ea typeface="Century Gothic"/>
                <a:cs typeface="Century Gothic"/>
                <a:sym typeface="Century Gothic"/>
              </a:rPr>
              <a:t>Autoformation </a:t>
            </a:r>
            <a:r>
              <a:rPr lang="en" sz="17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Premiers pas avec Desmos</a:t>
            </a:r>
            <a:r>
              <a:rPr lang="en" sz="1700">
                <a:latin typeface="Century Gothic"/>
                <a:ea typeface="Century Gothic"/>
                <a:cs typeface="Century Gothic"/>
                <a:sym typeface="Century Gothic"/>
              </a:rPr>
              <a:t> sur Campus RÉCIT</a:t>
            </a:r>
            <a:endParaRPr sz="1700">
              <a:latin typeface="Century Gothic"/>
              <a:ea typeface="Century Gothic"/>
              <a:cs typeface="Century Gothic"/>
              <a:sym typeface="Century Gothic"/>
            </a:endParaRPr>
          </a:p>
          <a:p>
            <a:pPr indent="-336550" lvl="1" marL="914400" rtl="0" algn="l">
              <a:lnSpc>
                <a:spcPct val="150000"/>
              </a:lnSpc>
              <a:spcBef>
                <a:spcPts val="0"/>
              </a:spcBef>
              <a:spcAft>
                <a:spcPts val="0"/>
              </a:spcAft>
              <a:buSzPts val="1700"/>
              <a:buFont typeface="Century Gothic"/>
              <a:buChar char="○"/>
            </a:pPr>
            <a:r>
              <a:rPr lang="en" sz="1700">
                <a:latin typeface="Century Gothic"/>
                <a:ea typeface="Century Gothic"/>
                <a:cs typeface="Century Gothic"/>
                <a:sym typeface="Century Gothic"/>
              </a:rPr>
              <a:t>Section </a:t>
            </a:r>
            <a:r>
              <a:rPr lang="en" sz="17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S’approprier les bases de la calculatrice graphique</a:t>
            </a:r>
            <a:endParaRPr sz="1700">
              <a:solidFill>
                <a:schemeClr val="accent5"/>
              </a:solidFill>
              <a:latin typeface="Century Gothic"/>
              <a:ea typeface="Century Gothic"/>
              <a:cs typeface="Century Gothic"/>
              <a:sym typeface="Century Gothic"/>
            </a:endParaRPr>
          </a:p>
          <a:p>
            <a:pPr indent="-336550" lvl="1" marL="914400" rtl="0" algn="l">
              <a:lnSpc>
                <a:spcPct val="150000"/>
              </a:lnSpc>
              <a:spcBef>
                <a:spcPts val="0"/>
              </a:spcBef>
              <a:spcAft>
                <a:spcPts val="0"/>
              </a:spcAft>
              <a:buSzPts val="1700"/>
              <a:buFont typeface="Century Gothic"/>
              <a:buChar char="○"/>
            </a:pPr>
            <a:r>
              <a:rPr lang="en" sz="1700">
                <a:latin typeface="Century Gothic"/>
                <a:ea typeface="Century Gothic"/>
                <a:cs typeface="Century Gothic"/>
                <a:sym typeface="Century Gothic"/>
              </a:rPr>
              <a:t>Section </a:t>
            </a:r>
            <a:r>
              <a:rPr lang="en" sz="1700" u="sng">
                <a:solidFill>
                  <a:schemeClr val="accent5"/>
                </a:solidFill>
                <a:latin typeface="Century Gothic"/>
                <a:ea typeface="Century Gothic"/>
                <a:cs typeface="Century Gothic"/>
                <a:sym typeface="Century Gothic"/>
                <a:hlinkClick r:id="rId5">
                  <a:extLst>
                    <a:ext uri="{A12FA001-AC4F-418D-AE19-62706E023703}">
                      <ahyp:hlinkClr val="tx"/>
                    </a:ext>
                  </a:extLst>
                </a:hlinkClick>
              </a:rPr>
              <a:t>Le Mode Examen de Desmos</a:t>
            </a:r>
            <a:endParaRPr sz="1700">
              <a:solidFill>
                <a:schemeClr val="accent5"/>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SzPts val="1700"/>
              <a:buFont typeface="Century Gothic"/>
              <a:buChar char="■"/>
            </a:pPr>
            <a:r>
              <a:rPr lang="en" sz="1700" u="sng">
                <a:solidFill>
                  <a:schemeClr val="accent5"/>
                </a:solidFill>
                <a:latin typeface="Century Gothic"/>
                <a:ea typeface="Century Gothic"/>
                <a:cs typeface="Century Gothic"/>
                <a:sym typeface="Century Gothic"/>
                <a:hlinkClick r:id="rId6">
                  <a:extLst>
                    <a:ext uri="{A12FA001-AC4F-418D-AE19-62706E023703}">
                      <ahyp:hlinkClr val="tx"/>
                    </a:ext>
                  </a:extLst>
                </a:hlinkClick>
              </a:rPr>
              <a:t>Calculatrice graphique Desmos traditionnelle</a:t>
            </a:r>
            <a:endParaRPr sz="1700">
              <a:solidFill>
                <a:schemeClr val="accent5"/>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SzPts val="1700"/>
              <a:buFont typeface="Century Gothic"/>
              <a:buChar char="■"/>
            </a:pPr>
            <a:r>
              <a:rPr lang="en" sz="1700" u="sng">
                <a:solidFill>
                  <a:schemeClr val="accent5"/>
                </a:solidFill>
                <a:latin typeface="Century Gothic"/>
                <a:ea typeface="Century Gothic"/>
                <a:cs typeface="Century Gothic"/>
                <a:sym typeface="Century Gothic"/>
                <a:hlinkClick r:id="rId7">
                  <a:extLst>
                    <a:ext uri="{A12FA001-AC4F-418D-AE19-62706E023703}">
                      <ahyp:hlinkClr val="tx"/>
                    </a:ext>
                  </a:extLst>
                </a:hlinkClick>
              </a:rPr>
              <a:t>Calculatrice graphique Desmos Mode Pratique</a:t>
            </a:r>
            <a:endParaRPr sz="1700">
              <a:solidFill>
                <a:schemeClr val="accent5"/>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SzPts val="1700"/>
              <a:buFont typeface="Century Gothic"/>
              <a:buChar char="■"/>
            </a:pPr>
            <a:r>
              <a:rPr lang="en" sz="1700" u="sng">
                <a:solidFill>
                  <a:schemeClr val="accent5"/>
                </a:solidFill>
                <a:latin typeface="Century Gothic"/>
                <a:ea typeface="Century Gothic"/>
                <a:cs typeface="Century Gothic"/>
                <a:sym typeface="Century Gothic"/>
                <a:hlinkClick r:id="rId8">
                  <a:extLst>
                    <a:ext uri="{A12FA001-AC4F-418D-AE19-62706E023703}">
                      <ahyp:hlinkClr val="tx"/>
                    </a:ext>
                  </a:extLst>
                </a:hlinkClick>
              </a:rPr>
              <a:t>Calculatrice graphique Desmos Mode Examen</a:t>
            </a:r>
            <a:endParaRPr sz="1700">
              <a:solidFill>
                <a:schemeClr val="accent5"/>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SzPts val="1700"/>
              <a:buFont typeface="Century Gothic"/>
              <a:buChar char="■"/>
            </a:pPr>
            <a:r>
              <a:rPr lang="en" sz="1700" u="sng">
                <a:solidFill>
                  <a:schemeClr val="accent5"/>
                </a:solidFill>
                <a:latin typeface="Century Gothic"/>
                <a:ea typeface="Century Gothic"/>
                <a:cs typeface="Century Gothic"/>
                <a:sym typeface="Century Gothic"/>
                <a:hlinkClick r:id="rId9">
                  <a:extLst>
                    <a:ext uri="{A12FA001-AC4F-418D-AE19-62706E023703}">
                      <ahyp:hlinkClr val="tx"/>
                    </a:ext>
                  </a:extLst>
                </a:hlinkClick>
              </a:rPr>
              <a:t>Tâches d’appropriation Desmos Mode Examen</a:t>
            </a:r>
            <a:endParaRPr sz="1700">
              <a:solidFill>
                <a:schemeClr val="accent5"/>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SzPts val="1700"/>
              <a:buFont typeface="Century Gothic"/>
              <a:buChar char="■"/>
            </a:pPr>
            <a:r>
              <a:rPr lang="en" sz="1700" u="sng">
                <a:solidFill>
                  <a:schemeClr val="accent5"/>
                </a:solidFill>
                <a:latin typeface="Century Gothic"/>
                <a:ea typeface="Century Gothic"/>
                <a:cs typeface="Century Gothic"/>
                <a:sym typeface="Century Gothic"/>
                <a:hlinkClick r:id="rId10">
                  <a:extLst>
                    <a:ext uri="{A12FA001-AC4F-418D-AE19-62706E023703}">
                      <ahyp:hlinkClr val="tx"/>
                    </a:ext>
                  </a:extLst>
                </a:hlinkClick>
              </a:rPr>
              <a:t>Tutoriel vidéo</a:t>
            </a:r>
            <a:endParaRPr sz="1700">
              <a:solidFill>
                <a:schemeClr val="accent5"/>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30" title="Copie de Présentation - MARDI 15 avril 2025 (1).png"/>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7"/>
          <p:cNvSpPr txBox="1"/>
          <p:nvPr>
            <p:ph type="ctrTitle"/>
          </p:nvPr>
        </p:nvSpPr>
        <p:spPr>
          <a:xfrm>
            <a:off x="0" y="1733500"/>
            <a:ext cx="3496800" cy="115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sz="6700">
                <a:solidFill>
                  <a:schemeClr val="lt1"/>
                </a:solidFill>
                <a:latin typeface="Century Gothic"/>
                <a:ea typeface="Century Gothic"/>
                <a:cs typeface="Century Gothic"/>
                <a:sym typeface="Century Gothic"/>
              </a:rPr>
              <a:t>MERCI !</a:t>
            </a:r>
            <a:endParaRPr sz="6700">
              <a:solidFill>
                <a:schemeClr val="lt1"/>
              </a:solidFill>
              <a:latin typeface="Century Gothic"/>
              <a:ea typeface="Century Gothic"/>
              <a:cs typeface="Century Gothic"/>
              <a:sym typeface="Century Gothic"/>
            </a:endParaRPr>
          </a:p>
        </p:txBody>
      </p:sp>
      <p:pic>
        <p:nvPicPr>
          <p:cNvPr id="445" name="Google Shape;445;p57"/>
          <p:cNvPicPr preferRelativeResize="0"/>
          <p:nvPr/>
        </p:nvPicPr>
        <p:blipFill rotWithShape="1">
          <a:blip r:embed="rId3">
            <a:alphaModFix/>
          </a:blip>
          <a:srcRect b="0" l="0" r="0" t="0"/>
          <a:stretch/>
        </p:blipFill>
        <p:spPr>
          <a:xfrm>
            <a:off x="4642338" y="2893300"/>
            <a:ext cx="3496925" cy="1003900"/>
          </a:xfrm>
          <a:prstGeom prst="rect">
            <a:avLst/>
          </a:prstGeom>
          <a:noFill/>
          <a:ln>
            <a:noFill/>
          </a:ln>
        </p:spPr>
      </p:pic>
      <p:sp>
        <p:nvSpPr>
          <p:cNvPr id="446" name="Google Shape;446;p57"/>
          <p:cNvSpPr txBox="1"/>
          <p:nvPr/>
        </p:nvSpPr>
        <p:spPr>
          <a:xfrm>
            <a:off x="152575" y="2893300"/>
            <a:ext cx="4375500" cy="7851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rgbClr val="000000"/>
              </a:buClr>
              <a:buSzPts val="1800"/>
              <a:buFont typeface="Arial"/>
              <a:buNone/>
            </a:pPr>
            <a:r>
              <a:rPr b="1" lang="en" u="sng">
                <a:solidFill>
                  <a:schemeClr val="accent6"/>
                </a:solidFill>
                <a:hlinkClick r:id="rId4">
                  <a:extLst>
                    <a:ext uri="{A12FA001-AC4F-418D-AE19-62706E023703}">
                      <ahyp:hlinkClr val="tx"/>
                    </a:ext>
                  </a:extLst>
                </a:hlinkClick>
              </a:rPr>
              <a:t>william.ruel@csscotesud.gouv.qc.ca</a:t>
            </a:r>
            <a:endParaRPr>
              <a:solidFill>
                <a:schemeClr val="accent6"/>
              </a:solidFill>
            </a:endParaRPr>
          </a:p>
          <a:p>
            <a:pPr indent="0" lvl="0" marL="0" marR="0" rtl="0" algn="l">
              <a:lnSpc>
                <a:spcPct val="100000"/>
              </a:lnSpc>
              <a:spcBef>
                <a:spcPts val="600"/>
              </a:spcBef>
              <a:spcAft>
                <a:spcPts val="0"/>
              </a:spcAft>
              <a:buClr>
                <a:srgbClr val="000000"/>
              </a:buClr>
              <a:buSzPts val="2100"/>
              <a:buFont typeface="Arial"/>
              <a:buNone/>
            </a:pPr>
            <a:r>
              <a:rPr b="1" i="0" lang="en" u="sng" cap="none" strike="noStrike">
                <a:solidFill>
                  <a:schemeClr val="accent6"/>
                </a:solidFill>
                <a:hlinkClick r:id="rId5">
                  <a:extLst>
                    <a:ext uri="{A12FA001-AC4F-418D-AE19-62706E023703}">
                      <ahyp:hlinkClr val="tx"/>
                    </a:ext>
                  </a:extLst>
                </a:hlinkClick>
              </a:rPr>
              <a:t>stephanie.rioux@recit.gouv.qc.ca</a:t>
            </a:r>
            <a:endParaRPr b="1" i="0" u="none" cap="none" strike="noStrike">
              <a:solidFill>
                <a:schemeClr val="accent6"/>
              </a:solidFill>
            </a:endParaRPr>
          </a:p>
          <a:p>
            <a:pPr indent="0" lvl="0" marL="457200" marR="0" rtl="0" algn="l">
              <a:lnSpc>
                <a:spcPct val="100000"/>
              </a:lnSpc>
              <a:spcBef>
                <a:spcPts val="0"/>
              </a:spcBef>
              <a:spcAft>
                <a:spcPts val="0"/>
              </a:spcAft>
              <a:buNone/>
            </a:pPr>
            <a:r>
              <a:t/>
            </a:r>
            <a:endParaRPr b="0" i="0" sz="600" u="none" cap="none" strike="noStrike">
              <a:solidFill>
                <a:schemeClr val="lt1"/>
              </a:solidFill>
              <a:latin typeface="Century Gothic"/>
              <a:ea typeface="Century Gothic"/>
              <a:cs typeface="Century Gothic"/>
              <a:sym typeface="Century Gothic"/>
            </a:endParaRPr>
          </a:p>
        </p:txBody>
      </p:sp>
      <p:sp>
        <p:nvSpPr>
          <p:cNvPr id="447" name="Google Shape;447;p57"/>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pic>
        <p:nvPicPr>
          <p:cNvPr id="448" name="Google Shape;448;p57"/>
          <p:cNvPicPr preferRelativeResize="0"/>
          <p:nvPr/>
        </p:nvPicPr>
        <p:blipFill rotWithShape="1">
          <a:blip r:embed="rId6">
            <a:alphaModFix/>
          </a:blip>
          <a:srcRect b="0" l="0" r="0" t="0"/>
          <a:stretch/>
        </p:blipFill>
        <p:spPr>
          <a:xfrm>
            <a:off x="4642400" y="1189950"/>
            <a:ext cx="3354000" cy="14323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p58" title="Copie de Présentation - MARDI 15 avril 2025 (4).png"/>
          <p:cNvPicPr preferRelativeResize="0"/>
          <p:nvPr/>
        </p:nvPicPr>
        <p:blipFill>
          <a:blip r:embed="rId3">
            <a:alphaModFix/>
          </a:blip>
          <a:stretch>
            <a:fillRect/>
          </a:stretch>
        </p:blipFill>
        <p:spPr>
          <a:xfrm>
            <a:off x="0" y="0"/>
            <a:ext cx="9144000" cy="5143505"/>
          </a:xfrm>
          <a:prstGeom prst="rect">
            <a:avLst/>
          </a:prstGeom>
          <a:noFill/>
          <a:ln>
            <a:noFill/>
          </a:ln>
        </p:spPr>
      </p:pic>
      <p:sp>
        <p:nvSpPr>
          <p:cNvPr id="454" name="Google Shape;454;p58"/>
          <p:cNvSpPr txBox="1"/>
          <p:nvPr/>
        </p:nvSpPr>
        <p:spPr>
          <a:xfrm>
            <a:off x="768975" y="4517300"/>
            <a:ext cx="1887000" cy="24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hlink"/>
                </a:solidFill>
                <a:hlinkClick r:id="rId4"/>
              </a:rPr>
              <a:t>Évaluer cet atelier</a:t>
            </a:r>
            <a:endParaRPr sz="1600">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59" title="Vidéo attente - MARDI (2).png"/>
          <p:cNvPicPr preferRelativeResize="0"/>
          <p:nvPr/>
        </p:nvPicPr>
        <p:blipFill>
          <a:blip r:embed="rId3">
            <a:alphaModFix/>
          </a:blip>
          <a:stretch>
            <a:fillRect/>
          </a:stretch>
        </p:blipFill>
        <p:spPr>
          <a:xfrm>
            <a:off x="0" y="0"/>
            <a:ext cx="9144003" cy="5143519"/>
          </a:xfrm>
          <a:prstGeom prst="rect">
            <a:avLst/>
          </a:prstGeom>
          <a:noFill/>
          <a:ln>
            <a:noFill/>
          </a:ln>
        </p:spPr>
      </p:pic>
      <p:sp>
        <p:nvSpPr>
          <p:cNvPr id="460" name="Google Shape;460;p59"/>
          <p:cNvSpPr txBox="1"/>
          <p:nvPr/>
        </p:nvSpPr>
        <p:spPr>
          <a:xfrm>
            <a:off x="1270750" y="4419813"/>
            <a:ext cx="2117700" cy="34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u="sng">
                <a:solidFill>
                  <a:schemeClr val="hlink"/>
                </a:solidFill>
                <a:hlinkClick r:id="rId4"/>
              </a:rPr>
              <a:t>Récupérer votre badge </a:t>
            </a:r>
            <a:r>
              <a:rPr lang="en" sz="1100" u="sng">
                <a:solidFill>
                  <a:schemeClr val="hlink"/>
                </a:solidFill>
                <a:hlinkClick r:id="rId5"/>
              </a:rPr>
              <a:t>animation et/ou participation</a:t>
            </a:r>
            <a:r>
              <a:rPr b="1" lang="en" sz="1300"/>
              <a:t> </a:t>
            </a:r>
            <a:endParaRPr b="1" sz="1300">
              <a:solidFill>
                <a:schemeClr val="dk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p60" title="Copie de Présentation - MARDI 15 avril 2025 (5).png"/>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66"/>
            </a:gs>
            <a:gs pos="100000">
              <a:srgbClr val="FF9900"/>
            </a:gs>
          </a:gsLst>
          <a:path path="circle">
            <a:fillToRect b="50%" l="50%" r="50%" t="50%"/>
          </a:path>
          <a:tileRect/>
        </a:gradFill>
      </p:bgPr>
    </p:bg>
    <p:spTree>
      <p:nvGrpSpPr>
        <p:cNvPr id="469" name="Shape 469"/>
        <p:cNvGrpSpPr/>
        <p:nvPr/>
      </p:nvGrpSpPr>
      <p:grpSpPr>
        <a:xfrm>
          <a:off x="0" y="0"/>
          <a:ext cx="0" cy="0"/>
          <a:chOff x="0" y="0"/>
          <a:chExt cx="0" cy="0"/>
        </a:xfrm>
      </p:grpSpPr>
      <p:pic>
        <p:nvPicPr>
          <p:cNvPr id="470" name="Google Shape;470;p61">
            <a:hlinkClick r:id="rId3"/>
          </p:cNvPr>
          <p:cNvPicPr preferRelativeResize="0"/>
          <p:nvPr/>
        </p:nvPicPr>
        <p:blipFill rotWithShape="1">
          <a:blip r:embed="rId4">
            <a:alphaModFix/>
          </a:blip>
          <a:srcRect b="0" l="0" r="0" t="0"/>
          <a:stretch/>
        </p:blipFill>
        <p:spPr>
          <a:xfrm>
            <a:off x="3426425" y="1451225"/>
            <a:ext cx="2291150" cy="550600"/>
          </a:xfrm>
          <a:prstGeom prst="rect">
            <a:avLst/>
          </a:prstGeom>
          <a:noFill/>
          <a:ln>
            <a:noFill/>
          </a:ln>
        </p:spPr>
      </p:pic>
      <p:sp>
        <p:nvSpPr>
          <p:cNvPr id="471" name="Google Shape;471;p61"/>
          <p:cNvSpPr txBox="1"/>
          <p:nvPr/>
        </p:nvSpPr>
        <p:spPr>
          <a:xfrm>
            <a:off x="1106100" y="2209500"/>
            <a:ext cx="6931800" cy="26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434343"/>
                </a:solidFill>
                <a:latin typeface="Montserrat"/>
                <a:ea typeface="Montserrat"/>
                <a:cs typeface="Montserrat"/>
                <a:sym typeface="Montserrat"/>
              </a:rPr>
              <a:t>Free templates for all your presentation needs</a:t>
            </a:r>
            <a:endParaRPr b="1" i="0" sz="1800" u="none" cap="none" strike="noStrike">
              <a:solidFill>
                <a:srgbClr val="434343"/>
              </a:solidFill>
              <a:latin typeface="Montserrat"/>
              <a:ea typeface="Montserrat"/>
              <a:cs typeface="Montserrat"/>
              <a:sym typeface="Montserrat"/>
            </a:endParaRPr>
          </a:p>
        </p:txBody>
      </p:sp>
      <p:grpSp>
        <p:nvGrpSpPr>
          <p:cNvPr id="472" name="Google Shape;472;p61"/>
          <p:cNvGrpSpPr/>
          <p:nvPr/>
        </p:nvGrpSpPr>
        <p:grpSpPr>
          <a:xfrm>
            <a:off x="690575" y="3290132"/>
            <a:ext cx="7762851" cy="892418"/>
            <a:chOff x="801125" y="3213932"/>
            <a:chExt cx="7762851" cy="892418"/>
          </a:xfrm>
        </p:grpSpPr>
        <p:grpSp>
          <p:nvGrpSpPr>
            <p:cNvPr id="473" name="Google Shape;473;p61"/>
            <p:cNvGrpSpPr/>
            <p:nvPr/>
          </p:nvGrpSpPr>
          <p:grpSpPr>
            <a:xfrm>
              <a:off x="4845759" y="3213932"/>
              <a:ext cx="1695900" cy="892418"/>
              <a:chOff x="4845759" y="3213932"/>
              <a:chExt cx="1695900" cy="892418"/>
            </a:xfrm>
          </p:grpSpPr>
          <p:sp>
            <p:nvSpPr>
              <p:cNvPr id="474" name="Google Shape;474;p61"/>
              <p:cNvSpPr txBox="1"/>
              <p:nvPr/>
            </p:nvSpPr>
            <p:spPr>
              <a:xfrm>
                <a:off x="4845759"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Montserrat"/>
                    <a:ea typeface="Montserrat"/>
                    <a:cs typeface="Montserrat"/>
                    <a:sym typeface="Montserrat"/>
                  </a:rPr>
                  <a:t>Ready to use, professional and customizable</a:t>
                </a:r>
                <a:endParaRPr b="0" i="0" sz="1200" u="none" cap="none" strike="noStrike">
                  <a:solidFill>
                    <a:srgbClr val="434343"/>
                  </a:solidFill>
                  <a:latin typeface="Montserrat"/>
                  <a:ea typeface="Montserrat"/>
                  <a:cs typeface="Montserrat"/>
                  <a:sym typeface="Montserrat"/>
                </a:endParaRPr>
              </a:p>
            </p:txBody>
          </p:sp>
          <p:sp>
            <p:nvSpPr>
              <p:cNvPr id="475" name="Google Shape;475;p61"/>
              <p:cNvSpPr/>
              <p:nvPr/>
            </p:nvSpPr>
            <p:spPr>
              <a:xfrm>
                <a:off x="5603395" y="3213932"/>
                <a:ext cx="180627" cy="181175"/>
              </a:xfrm>
              <a:custGeom>
                <a:rect b="b" l="l" r="r" t="t"/>
                <a:pathLst>
                  <a:path extrusionOk="0" h="5947" w="5929">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nvGrpSpPr>
            <p:cNvPr id="476" name="Google Shape;476;p61"/>
            <p:cNvGrpSpPr/>
            <p:nvPr/>
          </p:nvGrpSpPr>
          <p:grpSpPr>
            <a:xfrm>
              <a:off x="2823442" y="3214222"/>
              <a:ext cx="1695900" cy="892128"/>
              <a:chOff x="2823442" y="3214222"/>
              <a:chExt cx="1695900" cy="892128"/>
            </a:xfrm>
          </p:grpSpPr>
          <p:sp>
            <p:nvSpPr>
              <p:cNvPr id="477" name="Google Shape;477;p61"/>
              <p:cNvSpPr txBox="1"/>
              <p:nvPr/>
            </p:nvSpPr>
            <p:spPr>
              <a:xfrm>
                <a:off x="2823442"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Montserrat"/>
                    <a:ea typeface="Montserrat"/>
                    <a:cs typeface="Montserrat"/>
                    <a:sym typeface="Montserrat"/>
                  </a:rPr>
                  <a:t>100% free for personal or commercial use</a:t>
                </a:r>
                <a:endParaRPr b="0" i="0" sz="1200" u="none" cap="none" strike="noStrike">
                  <a:solidFill>
                    <a:srgbClr val="434343"/>
                  </a:solidFill>
                  <a:latin typeface="Montserrat"/>
                  <a:ea typeface="Montserrat"/>
                  <a:cs typeface="Montserrat"/>
                  <a:sym typeface="Montserrat"/>
                </a:endParaRPr>
              </a:p>
            </p:txBody>
          </p:sp>
          <p:sp>
            <p:nvSpPr>
              <p:cNvPr id="478" name="Google Shape;478;p61"/>
              <p:cNvSpPr/>
              <p:nvPr/>
            </p:nvSpPr>
            <p:spPr>
              <a:xfrm>
                <a:off x="3569730" y="3214222"/>
                <a:ext cx="203323" cy="180597"/>
              </a:xfrm>
              <a:custGeom>
                <a:rect b="b" l="l" r="r" t="t"/>
                <a:pathLst>
                  <a:path extrusionOk="0" h="5928" w="6674">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nvGrpSpPr>
            <p:cNvPr id="479" name="Google Shape;479;p61"/>
            <p:cNvGrpSpPr/>
            <p:nvPr/>
          </p:nvGrpSpPr>
          <p:grpSpPr>
            <a:xfrm>
              <a:off x="6868076" y="3213932"/>
              <a:ext cx="1695900" cy="892418"/>
              <a:chOff x="6868076" y="3213932"/>
              <a:chExt cx="1695900" cy="892418"/>
            </a:xfrm>
          </p:grpSpPr>
          <p:sp>
            <p:nvSpPr>
              <p:cNvPr id="480" name="Google Shape;480;p61"/>
              <p:cNvSpPr txBox="1"/>
              <p:nvPr/>
            </p:nvSpPr>
            <p:spPr>
              <a:xfrm>
                <a:off x="6868076"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Montserrat"/>
                    <a:ea typeface="Montserrat"/>
                    <a:cs typeface="Montserrat"/>
                    <a:sym typeface="Montserrat"/>
                  </a:rPr>
                  <a:t>Blow your audience away with attractive visuals</a:t>
                </a:r>
                <a:endParaRPr b="0" i="0" sz="1200" u="none" cap="none" strike="noStrike">
                  <a:solidFill>
                    <a:srgbClr val="434343"/>
                  </a:solidFill>
                  <a:latin typeface="Montserrat"/>
                  <a:ea typeface="Montserrat"/>
                  <a:cs typeface="Montserrat"/>
                  <a:sym typeface="Montserrat"/>
                </a:endParaRPr>
              </a:p>
            </p:txBody>
          </p:sp>
          <p:sp>
            <p:nvSpPr>
              <p:cNvPr id="481" name="Google Shape;481;p61"/>
              <p:cNvSpPr/>
              <p:nvPr/>
            </p:nvSpPr>
            <p:spPr>
              <a:xfrm>
                <a:off x="7625712" y="3213932"/>
                <a:ext cx="180627" cy="181175"/>
              </a:xfrm>
              <a:custGeom>
                <a:rect b="b" l="l" r="r" t="t"/>
                <a:pathLst>
                  <a:path extrusionOk="0" h="5947" w="5929">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nvGrpSpPr>
            <p:cNvPr id="482" name="Google Shape;482;p61"/>
            <p:cNvGrpSpPr/>
            <p:nvPr/>
          </p:nvGrpSpPr>
          <p:grpSpPr>
            <a:xfrm>
              <a:off x="801125" y="3214206"/>
              <a:ext cx="1695900" cy="892144"/>
              <a:chOff x="801125" y="3214206"/>
              <a:chExt cx="1695900" cy="892144"/>
            </a:xfrm>
          </p:grpSpPr>
          <p:sp>
            <p:nvSpPr>
              <p:cNvPr id="483" name="Google Shape;483;p61"/>
              <p:cNvSpPr txBox="1"/>
              <p:nvPr/>
            </p:nvSpPr>
            <p:spPr>
              <a:xfrm>
                <a:off x="801125"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Montserrat"/>
                    <a:ea typeface="Montserrat"/>
                    <a:cs typeface="Montserrat"/>
                    <a:sym typeface="Montserrat"/>
                  </a:rPr>
                  <a:t>For PowerPoint and Google Slides</a:t>
                </a:r>
                <a:endParaRPr b="0" i="0" sz="1200" u="none" cap="none" strike="noStrike">
                  <a:solidFill>
                    <a:srgbClr val="434343"/>
                  </a:solidFill>
                  <a:latin typeface="Montserrat"/>
                  <a:ea typeface="Montserrat"/>
                  <a:cs typeface="Montserrat"/>
                  <a:sym typeface="Montserrat"/>
                </a:endParaRPr>
              </a:p>
            </p:txBody>
          </p:sp>
          <p:sp>
            <p:nvSpPr>
              <p:cNvPr id="484" name="Google Shape;484;p61"/>
              <p:cNvSpPr/>
              <p:nvPr/>
            </p:nvSpPr>
            <p:spPr>
              <a:xfrm>
                <a:off x="1535764" y="3214206"/>
                <a:ext cx="226629" cy="180627"/>
              </a:xfrm>
              <a:custGeom>
                <a:rect b="b" l="l" r="r" t="t"/>
                <a:pathLst>
                  <a:path extrusionOk="0" h="5929" w="7439">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31" title="Copie de Présentation - MARDI 15 avril 2025 (2).png"/>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2" title="Copie de Présentation - MARDI 15 avril 2025 (3).png"/>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type="ctrTitle"/>
          </p:nvPr>
        </p:nvSpPr>
        <p:spPr>
          <a:xfrm>
            <a:off x="20225" y="1606600"/>
            <a:ext cx="8669700" cy="1108200"/>
          </a:xfrm>
          <a:prstGeom prst="rect">
            <a:avLst/>
          </a:prstGeom>
          <a:noFill/>
          <a:ln>
            <a:noFill/>
          </a:ln>
        </p:spPr>
        <p:txBody>
          <a:bodyPr anchorCtr="0" anchor="ctr" bIns="91425" lIns="91425" spcFirstLastPara="1" rIns="91425" wrap="square" tIns="91425">
            <a:spAutoFit/>
          </a:bodyPr>
          <a:lstStyle/>
          <a:p>
            <a:pPr indent="0" lvl="0" marL="72000" rtl="0" algn="l">
              <a:lnSpc>
                <a:spcPct val="100000"/>
              </a:lnSpc>
              <a:spcBef>
                <a:spcPts val="0"/>
              </a:spcBef>
              <a:spcAft>
                <a:spcPts val="0"/>
              </a:spcAft>
              <a:buSzPts val="4800"/>
              <a:buNone/>
            </a:pPr>
            <a:r>
              <a:rPr lang="en" sz="3000">
                <a:latin typeface="Century Gothic"/>
                <a:ea typeface="Century Gothic"/>
                <a:cs typeface="Century Gothic"/>
                <a:sym typeface="Century Gothic"/>
              </a:rPr>
              <a:t>Le Mode Examen de Desmos pour soutenir l’évaluation en mathématique</a:t>
            </a:r>
            <a:endParaRPr sz="2000">
              <a:latin typeface="Century Gothic"/>
              <a:ea typeface="Century Gothic"/>
              <a:cs typeface="Century Gothic"/>
              <a:sym typeface="Century Gothic"/>
            </a:endParaRPr>
          </a:p>
        </p:txBody>
      </p:sp>
      <p:sp>
        <p:nvSpPr>
          <p:cNvPr id="187" name="Google Shape;187;p33"/>
          <p:cNvSpPr txBox="1"/>
          <p:nvPr/>
        </p:nvSpPr>
        <p:spPr>
          <a:xfrm>
            <a:off x="150675" y="2736475"/>
            <a:ext cx="5903700" cy="1508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2200">
                <a:solidFill>
                  <a:srgbClr val="FFFFFF"/>
                </a:solidFill>
                <a:latin typeface="Century Gothic"/>
                <a:ea typeface="Century Gothic"/>
                <a:cs typeface="Century Gothic"/>
                <a:sym typeface="Century Gothic"/>
              </a:rPr>
              <a:t>AQUOPS - 1</a:t>
            </a:r>
            <a:r>
              <a:rPr b="1" lang="en" sz="2200">
                <a:solidFill>
                  <a:schemeClr val="lt1"/>
                </a:solidFill>
                <a:latin typeface="Century Gothic"/>
                <a:ea typeface="Century Gothic"/>
                <a:cs typeface="Century Gothic"/>
                <a:sym typeface="Century Gothic"/>
              </a:rPr>
              <a:t>7 avril </a:t>
            </a:r>
            <a:r>
              <a:rPr b="1" lang="en" sz="2200">
                <a:solidFill>
                  <a:srgbClr val="FFFFFF"/>
                </a:solidFill>
                <a:latin typeface="Century Gothic"/>
                <a:ea typeface="Century Gothic"/>
                <a:cs typeface="Century Gothic"/>
                <a:sym typeface="Century Gothic"/>
              </a:rPr>
              <a:t>2025</a:t>
            </a:r>
            <a:endParaRPr b="1" i="0" sz="2200" u="none" cap="none" strike="noStrike">
              <a:solidFill>
                <a:srgbClr val="FFFFFF"/>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rgbClr val="FFFFFF"/>
              </a:buClr>
              <a:buSzPts val="1400"/>
              <a:buFont typeface="Century Gothic"/>
              <a:buChar char="■"/>
            </a:pPr>
            <a:r>
              <a:rPr b="1" lang="en">
                <a:solidFill>
                  <a:srgbClr val="FFFFFF"/>
                </a:solidFill>
                <a:latin typeface="Century Gothic"/>
                <a:ea typeface="Century Gothic"/>
                <a:cs typeface="Century Gothic"/>
                <a:sym typeface="Century Gothic"/>
              </a:rPr>
              <a:t>8h30 à 10h (7554V)</a:t>
            </a:r>
            <a:endParaRPr b="1">
              <a:solidFill>
                <a:srgbClr val="FFFFFF"/>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rgbClr val="FFFFFF"/>
              </a:buClr>
              <a:buSzPts val="1400"/>
              <a:buFont typeface="Century Gothic"/>
              <a:buChar char="■"/>
            </a:pPr>
            <a:r>
              <a:rPr b="1" lang="en">
                <a:solidFill>
                  <a:srgbClr val="FFFFFF"/>
                </a:solidFill>
                <a:latin typeface="Century Gothic"/>
                <a:ea typeface="Century Gothic"/>
                <a:cs typeface="Century Gothic"/>
                <a:sym typeface="Century Gothic"/>
              </a:rPr>
              <a:t>13h30 à 15h (9</a:t>
            </a:r>
            <a:r>
              <a:rPr b="1" lang="en">
                <a:solidFill>
                  <a:srgbClr val="FFFFFF"/>
                </a:solidFill>
                <a:latin typeface="Century Gothic"/>
                <a:ea typeface="Century Gothic"/>
                <a:cs typeface="Century Gothic"/>
                <a:sym typeface="Century Gothic"/>
              </a:rPr>
              <a:t>501) </a:t>
            </a:r>
            <a:endParaRPr b="1">
              <a:solidFill>
                <a:srgbClr val="FFFFFF"/>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None/>
            </a:pPr>
            <a:r>
              <a:t/>
            </a:r>
            <a:endParaRPr b="1" sz="1200">
              <a:solidFill>
                <a:srgbClr val="FFFFFF"/>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lang="en" sz="2400" u="sng">
                <a:solidFill>
                  <a:schemeClr val="accent6"/>
                </a:solidFill>
                <a:latin typeface="Century Gothic"/>
                <a:ea typeface="Century Gothic"/>
                <a:cs typeface="Century Gothic"/>
                <a:sym typeface="Century Gothic"/>
                <a:hlinkClick r:id="rId3">
                  <a:extLst>
                    <a:ext uri="{A12FA001-AC4F-418D-AE19-62706E023703}">
                      <ahyp:hlinkClr val="tx"/>
                    </a:ext>
                  </a:extLst>
                </a:hlinkClick>
              </a:rPr>
              <a:t>recitmst.qc.ca/desmos07042025</a:t>
            </a:r>
            <a:endParaRPr sz="2400">
              <a:solidFill>
                <a:schemeClr val="accent6"/>
              </a:solidFill>
              <a:latin typeface="Century Gothic"/>
              <a:ea typeface="Century Gothic"/>
              <a:cs typeface="Century Gothic"/>
              <a:sym typeface="Century Gothic"/>
            </a:endParaRPr>
          </a:p>
        </p:txBody>
      </p:sp>
      <p:pic>
        <p:nvPicPr>
          <p:cNvPr id="188" name="Google Shape;188;p33"/>
          <p:cNvPicPr preferRelativeResize="0"/>
          <p:nvPr/>
        </p:nvPicPr>
        <p:blipFill rotWithShape="1">
          <a:blip r:embed="rId4">
            <a:alphaModFix/>
          </a:blip>
          <a:srcRect b="0" l="0" r="0" t="0"/>
          <a:stretch/>
        </p:blipFill>
        <p:spPr>
          <a:xfrm>
            <a:off x="206825" y="-114672"/>
            <a:ext cx="1088825" cy="1757250"/>
          </a:xfrm>
          <a:prstGeom prst="rect">
            <a:avLst/>
          </a:prstGeom>
          <a:noFill/>
          <a:ln>
            <a:noFill/>
          </a:ln>
        </p:spPr>
      </p:pic>
      <p:sp>
        <p:nvSpPr>
          <p:cNvPr id="189" name="Google Shape;189;p33"/>
          <p:cNvSpPr txBox="1"/>
          <p:nvPr/>
        </p:nvSpPr>
        <p:spPr>
          <a:xfrm>
            <a:off x="419037" y="4736773"/>
            <a:ext cx="7667100" cy="15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Century Gothic"/>
                <a:ea typeface="Century Gothic"/>
                <a:cs typeface="Century Gothic"/>
                <a:sym typeface="Century Gothic"/>
              </a:rPr>
              <a:t>Cette présentation est mise à disposition par le </a:t>
            </a:r>
            <a:r>
              <a:rPr b="1" i="0" lang="en" sz="1000" u="sng" cap="none" strike="noStrike">
                <a:solidFill>
                  <a:srgbClr val="18637B"/>
                </a:solidFill>
                <a:latin typeface="Century Gothic"/>
                <a:ea typeface="Century Gothic"/>
                <a:cs typeface="Century Gothic"/>
                <a:sym typeface="Century Gothic"/>
                <a:hlinkClick r:id="rId5">
                  <a:extLst>
                    <a:ext uri="{A12FA001-AC4F-418D-AE19-62706E023703}">
                      <ahyp:hlinkClr val="tx"/>
                    </a:ext>
                  </a:extLst>
                </a:hlinkClick>
              </a:rPr>
              <a:t>RÉCIT MST</a:t>
            </a:r>
            <a:r>
              <a:rPr b="0" i="0" lang="en" sz="1000" u="none" cap="none" strike="noStrike">
                <a:solidFill>
                  <a:srgbClr val="000000"/>
                </a:solidFill>
                <a:latin typeface="Century Gothic"/>
                <a:ea typeface="Century Gothic"/>
                <a:cs typeface="Century Gothic"/>
                <a:sym typeface="Century Gothic"/>
              </a:rPr>
              <a:t>, sauf exception, selon les termes de la</a:t>
            </a:r>
            <a:r>
              <a:rPr b="0" i="0" lang="en" sz="1000" u="none" cap="none" strike="noStrike">
                <a:solidFill>
                  <a:srgbClr val="0000FF"/>
                </a:solidFill>
                <a:latin typeface="Century Gothic"/>
                <a:ea typeface="Century Gothic"/>
                <a:cs typeface="Century Gothic"/>
                <a:sym typeface="Century Gothic"/>
              </a:rPr>
              <a:t> </a:t>
            </a:r>
            <a:r>
              <a:rPr b="1" i="0" lang="en" sz="1000" u="sng" cap="none" strike="noStrike">
                <a:solidFill>
                  <a:srgbClr val="18637B"/>
                </a:solidFill>
                <a:latin typeface="Century Gothic"/>
                <a:ea typeface="Century Gothic"/>
                <a:cs typeface="Century Gothic"/>
                <a:sym typeface="Century Gothic"/>
                <a:hlinkClick r:id="rId6">
                  <a:extLst>
                    <a:ext uri="{A12FA001-AC4F-418D-AE19-62706E023703}">
                      <ahyp:hlinkClr val="tx"/>
                    </a:ext>
                  </a:extLst>
                </a:hlinkClick>
              </a:rPr>
              <a:t>Licence CC</a:t>
            </a:r>
            <a:r>
              <a:rPr b="0" i="0" lang="en" sz="1000" u="none" cap="none" strike="noStrike">
                <a:solidFill>
                  <a:srgbClr val="000000"/>
                </a:solidFill>
                <a:latin typeface="Century Gothic"/>
                <a:ea typeface="Century Gothic"/>
                <a:cs typeface="Century Gothic"/>
                <a:sym typeface="Century Gothic"/>
              </a:rPr>
              <a:t>, 202</a:t>
            </a:r>
            <a:r>
              <a:rPr lang="en" sz="1000">
                <a:latin typeface="Century Gothic"/>
                <a:ea typeface="Century Gothic"/>
                <a:cs typeface="Century Gothic"/>
                <a:sym typeface="Century Gothic"/>
              </a:rPr>
              <a:t>5</a:t>
            </a:r>
            <a:r>
              <a:rPr b="0" i="0" lang="en" sz="1000" u="none" cap="none" strike="noStrike">
                <a:solidFill>
                  <a:srgbClr val="000000"/>
                </a:solidFill>
                <a:latin typeface="Century Gothic"/>
                <a:ea typeface="Century Gothic"/>
                <a:cs typeface="Century Gothic"/>
                <a:sym typeface="Century Gothic"/>
              </a:rPr>
              <a:t>.</a:t>
            </a:r>
            <a:endParaRPr b="0" i="0" sz="1000" u="none" cap="none" strike="noStrike">
              <a:solidFill>
                <a:srgbClr val="000000"/>
              </a:solidFill>
              <a:latin typeface="Century Gothic"/>
              <a:ea typeface="Century Gothic"/>
              <a:cs typeface="Century Gothic"/>
              <a:sym typeface="Century Gothic"/>
            </a:endParaRPr>
          </a:p>
        </p:txBody>
      </p:sp>
      <p:pic>
        <p:nvPicPr>
          <p:cNvPr id="190" name="Google Shape;190;p33">
            <a:hlinkClick r:id="rId7"/>
          </p:cNvPr>
          <p:cNvPicPr preferRelativeResize="0"/>
          <p:nvPr/>
        </p:nvPicPr>
        <p:blipFill rotWithShape="1">
          <a:blip r:embed="rId8">
            <a:alphaModFix/>
          </a:blip>
          <a:srcRect b="0" l="0" r="0" t="0"/>
          <a:stretch/>
        </p:blipFill>
        <p:spPr>
          <a:xfrm>
            <a:off x="7873897" y="4633372"/>
            <a:ext cx="1106300" cy="387100"/>
          </a:xfrm>
          <a:prstGeom prst="rect">
            <a:avLst/>
          </a:prstGeom>
          <a:noFill/>
          <a:ln>
            <a:noFill/>
          </a:ln>
        </p:spPr>
      </p:pic>
      <p:pic>
        <p:nvPicPr>
          <p:cNvPr id="191" name="Google Shape;191;p33"/>
          <p:cNvPicPr preferRelativeResize="0"/>
          <p:nvPr/>
        </p:nvPicPr>
        <p:blipFill>
          <a:blip r:embed="rId9">
            <a:alphaModFix/>
          </a:blip>
          <a:stretch>
            <a:fillRect/>
          </a:stretch>
        </p:blipFill>
        <p:spPr>
          <a:xfrm>
            <a:off x="7512500" y="2717450"/>
            <a:ext cx="1406350" cy="1406350"/>
          </a:xfrm>
          <a:prstGeom prst="rect">
            <a:avLst/>
          </a:prstGeom>
          <a:noFill/>
          <a:ln>
            <a:noFill/>
          </a:ln>
        </p:spPr>
      </p:pic>
      <p:pic>
        <p:nvPicPr>
          <p:cNvPr id="192" name="Google Shape;192;p33"/>
          <p:cNvPicPr preferRelativeResize="0"/>
          <p:nvPr/>
        </p:nvPicPr>
        <p:blipFill>
          <a:blip r:embed="rId10">
            <a:alphaModFix/>
          </a:blip>
          <a:stretch>
            <a:fillRect/>
          </a:stretch>
        </p:blipFill>
        <p:spPr>
          <a:xfrm>
            <a:off x="1622000" y="269663"/>
            <a:ext cx="2429925" cy="988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4"/>
          <p:cNvSpPr txBox="1"/>
          <p:nvPr>
            <p:ph idx="1" type="subTitle"/>
          </p:nvPr>
        </p:nvSpPr>
        <p:spPr>
          <a:xfrm>
            <a:off x="144400" y="1378075"/>
            <a:ext cx="3278700" cy="192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SzPts val="1800"/>
              <a:buNone/>
            </a:pPr>
            <a:r>
              <a:rPr lang="en" sz="2900">
                <a:solidFill>
                  <a:schemeClr val="lt1"/>
                </a:solidFill>
                <a:latin typeface="Century Gothic"/>
                <a:ea typeface="Century Gothic"/>
                <a:cs typeface="Century Gothic"/>
                <a:sym typeface="Century Gothic"/>
              </a:rPr>
              <a:t>William Ruel</a:t>
            </a:r>
            <a:endParaRPr sz="2900">
              <a:solidFill>
                <a:schemeClr val="lt1"/>
              </a:solidFill>
              <a:latin typeface="Century Gothic"/>
              <a:ea typeface="Century Gothic"/>
              <a:cs typeface="Century Gothic"/>
              <a:sym typeface="Century Gothic"/>
            </a:endParaRPr>
          </a:p>
          <a:p>
            <a:pPr indent="0" lvl="0" marL="0" rtl="0" algn="l">
              <a:spcBef>
                <a:spcPts val="0"/>
              </a:spcBef>
              <a:spcAft>
                <a:spcPts val="0"/>
              </a:spcAft>
              <a:buSzPts val="1800"/>
              <a:buNone/>
            </a:pPr>
            <a:r>
              <a:rPr lang="en" sz="1300" u="sng">
                <a:latin typeface="Century Gothic"/>
                <a:ea typeface="Century Gothic"/>
                <a:cs typeface="Century Gothic"/>
                <a:sym typeface="Century Gothic"/>
                <a:hlinkClick r:id="rId3"/>
              </a:rPr>
              <a:t>william.ruel@csscotesud.gouv.qc.ca</a:t>
            </a:r>
            <a:endParaRPr sz="30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t/>
            </a:r>
            <a:endParaRPr sz="2900">
              <a:solidFill>
                <a:schemeClr val="lt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900">
                <a:solidFill>
                  <a:schemeClr val="lt1"/>
                </a:solidFill>
                <a:latin typeface="Century Gothic"/>
                <a:ea typeface="Century Gothic"/>
                <a:cs typeface="Century Gothic"/>
                <a:sym typeface="Century Gothic"/>
              </a:rPr>
              <a:t>Stéphanie Rioux</a:t>
            </a:r>
            <a:endParaRPr sz="2900">
              <a:solidFill>
                <a:schemeClr val="lt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1300" u="sng">
                <a:latin typeface="Century Gothic"/>
                <a:ea typeface="Century Gothic"/>
                <a:cs typeface="Century Gothic"/>
                <a:sym typeface="Century Gothic"/>
                <a:hlinkClick r:id="rId4"/>
              </a:rPr>
              <a:t>stephanie.rioux@recit.gouv.qc.ca</a:t>
            </a:r>
            <a:endParaRPr sz="1500">
              <a:latin typeface="Century Gothic"/>
              <a:ea typeface="Century Gothic"/>
              <a:cs typeface="Century Gothic"/>
              <a:sym typeface="Century Gothic"/>
            </a:endParaRPr>
          </a:p>
        </p:txBody>
      </p:sp>
      <p:sp>
        <p:nvSpPr>
          <p:cNvPr id="198" name="Google Shape;198;p34"/>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pic>
        <p:nvPicPr>
          <p:cNvPr id="199" name="Google Shape;199;p34"/>
          <p:cNvPicPr preferRelativeResize="0"/>
          <p:nvPr/>
        </p:nvPicPr>
        <p:blipFill rotWithShape="1">
          <a:blip r:embed="rId5">
            <a:alphaModFix/>
          </a:blip>
          <a:srcRect b="0" l="0" r="0" t="0"/>
          <a:stretch/>
        </p:blipFill>
        <p:spPr>
          <a:xfrm>
            <a:off x="4798049" y="4086698"/>
            <a:ext cx="3185525" cy="914500"/>
          </a:xfrm>
          <a:prstGeom prst="rect">
            <a:avLst/>
          </a:prstGeom>
          <a:noFill/>
          <a:ln>
            <a:noFill/>
          </a:ln>
        </p:spPr>
      </p:pic>
      <p:pic>
        <p:nvPicPr>
          <p:cNvPr id="200" name="Google Shape;200;p34"/>
          <p:cNvPicPr preferRelativeResize="0"/>
          <p:nvPr/>
        </p:nvPicPr>
        <p:blipFill rotWithShape="1">
          <a:blip r:embed="rId6">
            <a:alphaModFix/>
          </a:blip>
          <a:srcRect b="0" l="0" r="0" t="0"/>
          <a:stretch/>
        </p:blipFill>
        <p:spPr>
          <a:xfrm>
            <a:off x="4688504" y="852112"/>
            <a:ext cx="3044250" cy="789400"/>
          </a:xfrm>
          <a:prstGeom prst="rect">
            <a:avLst/>
          </a:prstGeom>
          <a:noFill/>
          <a:ln>
            <a:noFill/>
          </a:ln>
        </p:spPr>
      </p:pic>
      <p:grpSp>
        <p:nvGrpSpPr>
          <p:cNvPr id="201" name="Google Shape;201;p34"/>
          <p:cNvGrpSpPr/>
          <p:nvPr/>
        </p:nvGrpSpPr>
        <p:grpSpPr>
          <a:xfrm>
            <a:off x="4113918" y="198242"/>
            <a:ext cx="4193422" cy="2131004"/>
            <a:chOff x="1177450" y="241631"/>
            <a:chExt cx="6173152" cy="3616776"/>
          </a:xfrm>
        </p:grpSpPr>
        <p:sp>
          <p:nvSpPr>
            <p:cNvPr id="202" name="Google Shape;202;p34"/>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1144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3" name="Google Shape;203;p34"/>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1144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4" name="Google Shape;204;p34"/>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rgbClr val="1863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5" name="Google Shape;205;p34"/>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pic>
        <p:nvPicPr>
          <p:cNvPr id="206" name="Google Shape;206;p34"/>
          <p:cNvPicPr preferRelativeResize="0"/>
          <p:nvPr/>
        </p:nvPicPr>
        <p:blipFill rotWithShape="1">
          <a:blip r:embed="rId7">
            <a:alphaModFix/>
          </a:blip>
          <a:srcRect b="0" l="0" r="0" t="0"/>
          <a:stretch/>
        </p:blipFill>
        <p:spPr>
          <a:xfrm>
            <a:off x="4930507" y="2657640"/>
            <a:ext cx="2920620" cy="12472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Description de l’atelier</a:t>
            </a:r>
            <a:endParaRPr sz="2300">
              <a:latin typeface="Century Gothic"/>
              <a:ea typeface="Century Gothic"/>
              <a:cs typeface="Century Gothic"/>
              <a:sym typeface="Century Gothic"/>
            </a:endParaRPr>
          </a:p>
        </p:txBody>
      </p:sp>
      <p:sp>
        <p:nvSpPr>
          <p:cNvPr id="212" name="Google Shape;212;p35"/>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213" name="Google Shape;213;p35"/>
          <p:cNvSpPr txBox="1"/>
          <p:nvPr/>
        </p:nvSpPr>
        <p:spPr>
          <a:xfrm>
            <a:off x="827900" y="1776425"/>
            <a:ext cx="7894200" cy="3147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750">
                <a:highlight>
                  <a:srgbClr val="FFFFFF"/>
                </a:highlight>
                <a:latin typeface="Century Gothic"/>
                <a:ea typeface="Century Gothic"/>
                <a:cs typeface="Century Gothic"/>
                <a:sym typeface="Century Gothic"/>
              </a:rPr>
              <a:t>Vous connaissez déjà la calculatrice graphique de Desmos. Découvrez le mode examen de Desmos, une variante qui permet de soutenir l’élève en situation d’évaluation! Bâtie sur les mêmes fondations, cette version offre un environnement contrôlé pour les évaluations. Elle est conforme aux politiques du MEQ en matière de sanction des études, tout en conservant les fonctionnalités qui font le succès de Desmos. Visualisation dynamique, validation instantanée, développement de l’autonomie : autant d’atouts pour accompagner vos élèves vers la réussite en mathématique, tout en assurant l’équité dans l’évaluation. Venez découvrir cet outil ainsi que des tâches clés en main pour vous aider à l’implanter dans vos pratiques évaluatives.</a:t>
            </a:r>
            <a:endParaRPr sz="3700">
              <a:solidFill>
                <a:schemeClr val="accent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1146025" y="530725"/>
            <a:ext cx="34269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Plan de l’atelier</a:t>
            </a:r>
            <a:endParaRPr sz="2300">
              <a:latin typeface="Century Gothic"/>
              <a:ea typeface="Century Gothic"/>
              <a:cs typeface="Century Gothic"/>
              <a:sym typeface="Century Gothic"/>
            </a:endParaRPr>
          </a:p>
        </p:txBody>
      </p:sp>
      <p:sp>
        <p:nvSpPr>
          <p:cNvPr id="219" name="Google Shape;219;p36"/>
          <p:cNvSpPr txBox="1"/>
          <p:nvPr>
            <p:ph idx="4294967295" type="body"/>
          </p:nvPr>
        </p:nvSpPr>
        <p:spPr>
          <a:xfrm>
            <a:off x="687300" y="1683825"/>
            <a:ext cx="8587200" cy="28314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600"/>
              </a:spcBef>
              <a:spcAft>
                <a:spcPts val="0"/>
              </a:spcAft>
              <a:buClr>
                <a:srgbClr val="000000"/>
              </a:buClr>
              <a:buSzPts val="1600"/>
              <a:buFont typeface="Century Gothic"/>
              <a:buChar char="■"/>
            </a:pPr>
            <a:r>
              <a:rPr lang="en" sz="1900">
                <a:solidFill>
                  <a:srgbClr val="000000"/>
                </a:solidFill>
                <a:latin typeface="Century Gothic"/>
                <a:ea typeface="Century Gothic"/>
                <a:cs typeface="Century Gothic"/>
                <a:sym typeface="Century Gothic"/>
              </a:rPr>
              <a:t>Une vue d’ensemble de Desmos</a:t>
            </a:r>
            <a:endParaRPr sz="1900">
              <a:solidFill>
                <a:srgbClr val="000000"/>
              </a:solidFill>
              <a:latin typeface="Century Gothic"/>
              <a:ea typeface="Century Gothic"/>
              <a:cs typeface="Century Gothic"/>
              <a:sym typeface="Century Gothic"/>
            </a:endParaRPr>
          </a:p>
          <a:p>
            <a:pPr indent="-330200" lvl="0" marL="457200" rtl="0" algn="l">
              <a:lnSpc>
                <a:spcPct val="115000"/>
              </a:lnSpc>
              <a:spcBef>
                <a:spcPts val="0"/>
              </a:spcBef>
              <a:spcAft>
                <a:spcPts val="0"/>
              </a:spcAft>
              <a:buClr>
                <a:srgbClr val="000000"/>
              </a:buClr>
              <a:buSzPts val="1600"/>
              <a:buFont typeface="Century Gothic"/>
              <a:buChar char="■"/>
            </a:pPr>
            <a:r>
              <a:rPr lang="en" sz="1900">
                <a:solidFill>
                  <a:srgbClr val="000000"/>
                </a:solidFill>
                <a:latin typeface="Century Gothic"/>
                <a:ea typeface="Century Gothic"/>
                <a:cs typeface="Century Gothic"/>
                <a:sym typeface="Century Gothic"/>
              </a:rPr>
              <a:t>Les 3 calculatrices graphiques (traditionnelle, pratique, examen)</a:t>
            </a:r>
            <a:endParaRPr sz="1900">
              <a:solidFill>
                <a:srgbClr val="000000"/>
              </a:solidFill>
              <a:latin typeface="Century Gothic"/>
              <a:ea typeface="Century Gothic"/>
              <a:cs typeface="Century Gothic"/>
              <a:sym typeface="Century Gothic"/>
            </a:endParaRPr>
          </a:p>
          <a:p>
            <a:pPr indent="-330200" lvl="0" marL="457200" rtl="0" algn="l">
              <a:lnSpc>
                <a:spcPct val="115000"/>
              </a:lnSpc>
              <a:spcBef>
                <a:spcPts val="0"/>
              </a:spcBef>
              <a:spcAft>
                <a:spcPts val="0"/>
              </a:spcAft>
              <a:buClr>
                <a:srgbClr val="000000"/>
              </a:buClr>
              <a:buSzPts val="1600"/>
              <a:buFont typeface="Century Gothic"/>
              <a:buChar char="■"/>
            </a:pPr>
            <a:r>
              <a:rPr lang="en" sz="1900">
                <a:solidFill>
                  <a:srgbClr val="000000"/>
                </a:solidFill>
                <a:latin typeface="Century Gothic"/>
                <a:ea typeface="Century Gothic"/>
                <a:cs typeface="Century Gothic"/>
                <a:sym typeface="Century Gothic"/>
              </a:rPr>
              <a:t>Que dit la sanction des études?</a:t>
            </a:r>
            <a:endParaRPr sz="1900">
              <a:solidFill>
                <a:srgbClr val="000000"/>
              </a:solidFill>
              <a:latin typeface="Century Gothic"/>
              <a:ea typeface="Century Gothic"/>
              <a:cs typeface="Century Gothic"/>
              <a:sym typeface="Century Gothic"/>
            </a:endParaRPr>
          </a:p>
          <a:p>
            <a:pPr indent="-330200" lvl="0" marL="457200" rtl="0" algn="l">
              <a:lnSpc>
                <a:spcPct val="115000"/>
              </a:lnSpc>
              <a:spcBef>
                <a:spcPts val="0"/>
              </a:spcBef>
              <a:spcAft>
                <a:spcPts val="0"/>
              </a:spcAft>
              <a:buClr>
                <a:srgbClr val="000000"/>
              </a:buClr>
              <a:buSzPts val="1600"/>
              <a:buFont typeface="Century Gothic"/>
              <a:buChar char="■"/>
            </a:pPr>
            <a:r>
              <a:rPr lang="en" sz="1900">
                <a:solidFill>
                  <a:srgbClr val="000000"/>
                </a:solidFill>
                <a:latin typeface="Century Gothic"/>
                <a:ea typeface="Century Gothic"/>
                <a:cs typeface="Century Gothic"/>
                <a:sym typeface="Century Gothic"/>
              </a:rPr>
              <a:t>Fonctions désactivées</a:t>
            </a:r>
            <a:endParaRPr sz="1900">
              <a:solidFill>
                <a:srgbClr val="000000"/>
              </a:solidFill>
              <a:latin typeface="Century Gothic"/>
              <a:ea typeface="Century Gothic"/>
              <a:cs typeface="Century Gothic"/>
              <a:sym typeface="Century Gothic"/>
            </a:endParaRPr>
          </a:p>
          <a:p>
            <a:pPr indent="-330200" lvl="0" marL="457200" rtl="0" algn="l">
              <a:lnSpc>
                <a:spcPct val="115000"/>
              </a:lnSpc>
              <a:spcBef>
                <a:spcPts val="0"/>
              </a:spcBef>
              <a:spcAft>
                <a:spcPts val="0"/>
              </a:spcAft>
              <a:buClr>
                <a:srgbClr val="000000"/>
              </a:buClr>
              <a:buSzPts val="1600"/>
              <a:buFont typeface="Century Gothic"/>
              <a:buChar char="■"/>
            </a:pPr>
            <a:r>
              <a:rPr lang="en" sz="1900">
                <a:solidFill>
                  <a:srgbClr val="000000"/>
                </a:solidFill>
                <a:latin typeface="Century Gothic"/>
                <a:ea typeface="Century Gothic"/>
                <a:cs typeface="Century Gothic"/>
                <a:sym typeface="Century Gothic"/>
              </a:rPr>
              <a:t>Comment l’utiliser? </a:t>
            </a:r>
            <a:endParaRPr sz="1900">
              <a:solidFill>
                <a:srgbClr val="000000"/>
              </a:solidFill>
              <a:latin typeface="Century Gothic"/>
              <a:ea typeface="Century Gothic"/>
              <a:cs typeface="Century Gothic"/>
              <a:sym typeface="Century Gothic"/>
            </a:endParaRPr>
          </a:p>
          <a:p>
            <a:pPr indent="-330200" lvl="0" marL="457200" rtl="0" algn="l">
              <a:lnSpc>
                <a:spcPct val="115000"/>
              </a:lnSpc>
              <a:spcBef>
                <a:spcPts val="0"/>
              </a:spcBef>
              <a:spcAft>
                <a:spcPts val="0"/>
              </a:spcAft>
              <a:buClr>
                <a:srgbClr val="000000"/>
              </a:buClr>
              <a:buSzPts val="1600"/>
              <a:buFont typeface="Century Gothic"/>
              <a:buChar char="■"/>
            </a:pPr>
            <a:r>
              <a:rPr lang="en" sz="1900">
                <a:solidFill>
                  <a:srgbClr val="000000"/>
                </a:solidFill>
                <a:latin typeface="Century Gothic"/>
                <a:ea typeface="Century Gothic"/>
                <a:cs typeface="Century Gothic"/>
                <a:sym typeface="Century Gothic"/>
              </a:rPr>
              <a:t>Les défis et les avantages?</a:t>
            </a:r>
            <a:endParaRPr sz="1900">
              <a:solidFill>
                <a:srgbClr val="000000"/>
              </a:solidFill>
              <a:latin typeface="Century Gothic"/>
              <a:ea typeface="Century Gothic"/>
              <a:cs typeface="Century Gothic"/>
              <a:sym typeface="Century Gothic"/>
            </a:endParaRPr>
          </a:p>
          <a:p>
            <a:pPr indent="-330200" lvl="0" marL="457200" rtl="0" algn="l">
              <a:lnSpc>
                <a:spcPct val="115000"/>
              </a:lnSpc>
              <a:spcBef>
                <a:spcPts val="0"/>
              </a:spcBef>
              <a:spcAft>
                <a:spcPts val="0"/>
              </a:spcAft>
              <a:buClr>
                <a:srgbClr val="000000"/>
              </a:buClr>
              <a:buSzPts val="1600"/>
              <a:buFont typeface="Century Gothic"/>
              <a:buChar char="■"/>
            </a:pPr>
            <a:r>
              <a:rPr lang="en" sz="1900">
                <a:solidFill>
                  <a:srgbClr val="000000"/>
                </a:solidFill>
                <a:latin typeface="Century Gothic"/>
                <a:ea typeface="Century Gothic"/>
                <a:cs typeface="Century Gothic"/>
                <a:sym typeface="Century Gothic"/>
              </a:rPr>
              <a:t>Exploration des tâches d’appropriation</a:t>
            </a:r>
            <a:endParaRPr sz="1900">
              <a:solidFill>
                <a:srgbClr val="000000"/>
              </a:solidFill>
              <a:latin typeface="Century Gothic"/>
              <a:ea typeface="Century Gothic"/>
              <a:cs typeface="Century Gothic"/>
              <a:sym typeface="Century Gothic"/>
            </a:endParaRPr>
          </a:p>
          <a:p>
            <a:pPr indent="-330200" lvl="0" marL="457200" rtl="0" algn="l">
              <a:lnSpc>
                <a:spcPct val="115000"/>
              </a:lnSpc>
              <a:spcBef>
                <a:spcPts val="0"/>
              </a:spcBef>
              <a:spcAft>
                <a:spcPts val="0"/>
              </a:spcAft>
              <a:buClr>
                <a:srgbClr val="000000"/>
              </a:buClr>
              <a:buSzPts val="1600"/>
              <a:buFont typeface="Century Gothic"/>
              <a:buChar char="■"/>
            </a:pPr>
            <a:r>
              <a:rPr lang="en" sz="1900">
                <a:solidFill>
                  <a:srgbClr val="000000"/>
                </a:solidFill>
                <a:latin typeface="Century Gothic"/>
                <a:ea typeface="Century Gothic"/>
                <a:cs typeface="Century Gothic"/>
                <a:sym typeface="Century Gothic"/>
              </a:rPr>
              <a:t>Ressources supplémentaires</a:t>
            </a:r>
            <a:endParaRPr sz="1900">
              <a:solidFill>
                <a:srgbClr val="000000"/>
              </a:solidFill>
              <a:latin typeface="Century Gothic"/>
              <a:ea typeface="Century Gothic"/>
              <a:cs typeface="Century Gothic"/>
              <a:sym typeface="Century Gothic"/>
            </a:endParaRPr>
          </a:p>
        </p:txBody>
      </p:sp>
      <p:sp>
        <p:nvSpPr>
          <p:cNvPr id="220" name="Google Shape;220;p36"/>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309AAD"/>
      </a:accent3>
      <a:accent4>
        <a:srgbClr val="165751"/>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