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Roboto Slab"/>
      <p:regular r:id="rId21"/>
      <p:bold r:id="rId22"/>
    </p:embeddedFont>
    <p:embeddedFont>
      <p:font typeface="Ubuntu"/>
      <p:regular r:id="rId23"/>
      <p:bold r:id="rId24"/>
      <p:italic r:id="rId25"/>
      <p:boldItalic r:id="rId26"/>
    </p:embeddedFont>
    <p:embeddedFont>
      <p:font typeface="Sniglet"/>
      <p:regular r:id="rId27"/>
    </p:embeddedFont>
    <p:embeddedFont>
      <p:font typeface="Dosis"/>
      <p:regular r:id="rId28"/>
      <p:bold r:id="rId29"/>
    </p:embeddedFont>
    <p:embeddedFont>
      <p:font typeface="Nixie One"/>
      <p:regular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Viga"/>
      <p:regular r:id="rId35"/>
    </p:embeddedFont>
    <p:embeddedFont>
      <p:font typeface="Century Gothic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Slab-bold.fntdata"/><Relationship Id="rId21" Type="http://schemas.openxmlformats.org/officeDocument/2006/relationships/font" Target="fonts/RobotoSlab-regular.fntdata"/><Relationship Id="rId24" Type="http://schemas.openxmlformats.org/officeDocument/2006/relationships/font" Target="fonts/Ubuntu-bold.fntdata"/><Relationship Id="rId23" Type="http://schemas.openxmlformats.org/officeDocument/2006/relationships/font" Target="fonts/Ubuntu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Ubuntu-boldItalic.fntdata"/><Relationship Id="rId25" Type="http://schemas.openxmlformats.org/officeDocument/2006/relationships/font" Target="fonts/Ubuntu-italic.fntdata"/><Relationship Id="rId28" Type="http://schemas.openxmlformats.org/officeDocument/2006/relationships/font" Target="fonts/Dosis-regular.fntdata"/><Relationship Id="rId27" Type="http://schemas.openxmlformats.org/officeDocument/2006/relationships/font" Target="fonts/Snigle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Dosi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regular.fntdata"/><Relationship Id="rId30" Type="http://schemas.openxmlformats.org/officeDocument/2006/relationships/font" Target="fonts/NixieOne-regular.fntdata"/><Relationship Id="rId11" Type="http://schemas.openxmlformats.org/officeDocument/2006/relationships/slide" Target="slides/slide7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-bold.fntdata"/><Relationship Id="rId13" Type="http://schemas.openxmlformats.org/officeDocument/2006/relationships/slide" Target="slides/slide9.xml"/><Relationship Id="rId35" Type="http://schemas.openxmlformats.org/officeDocument/2006/relationships/font" Target="fonts/Viga-regular.fntdata"/><Relationship Id="rId12" Type="http://schemas.openxmlformats.org/officeDocument/2006/relationships/slide" Target="slides/slide8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1.xml"/><Relationship Id="rId37" Type="http://schemas.openxmlformats.org/officeDocument/2006/relationships/font" Target="fonts/CenturyGothic-bold.fntdata"/><Relationship Id="rId14" Type="http://schemas.openxmlformats.org/officeDocument/2006/relationships/slide" Target="slides/slide10.xml"/><Relationship Id="rId36" Type="http://schemas.openxmlformats.org/officeDocument/2006/relationships/font" Target="fonts/CenturyGothic-regular.fntdata"/><Relationship Id="rId17" Type="http://schemas.openxmlformats.org/officeDocument/2006/relationships/slide" Target="slides/slide13.xml"/><Relationship Id="rId39" Type="http://schemas.openxmlformats.org/officeDocument/2006/relationships/font" Target="fonts/CenturyGothic-boldItalic.fntdata"/><Relationship Id="rId16" Type="http://schemas.openxmlformats.org/officeDocument/2006/relationships/slide" Target="slides/slide12.xml"/><Relationship Id="rId38" Type="http://schemas.openxmlformats.org/officeDocument/2006/relationships/font" Target="fonts/CenturyGothic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557ed5300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9557ed5300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964f372143_1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964f372143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98a914ca47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98a914ca4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ef23b53a0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ef23b53a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9557ed5300_0_4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9557ed5300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956dafb0e5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956dafb0e5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2956dafb0e5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956dafb0e5_0_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956dafb0e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956dafb0e5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956dafb0e5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557ed5300_0_1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9557ed5300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9557ed5300_0_1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9557ed5300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557ed5300_0_1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9557ed5300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Calculatrice graphique seulement pour les maths/sciences, surtout au secondaire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Classe virtuelle pour toutes les disciplines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557ed5300_0_4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9557ed5300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9557ed5300_0_4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9557ed5300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9557ed5300_0_4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9557ed5300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9557ed5300_0_4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9557ed5300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9557ed5300_0_4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9557ed5300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A">
  <p:cSld name="BLANK_1_1">
    <p:bg>
      <p:bgPr>
        <a:solidFill>
          <a:schemeClr val="accent4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B">
  <p:cSld name="BLANK_1_1_1">
    <p:bg>
      <p:bgPr>
        <a:solidFill>
          <a:schemeClr val="accen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3" name="Google Shape;103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4" name="Google Shape;10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_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 1">
  <p:cSld name="BLANK_1_3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5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879125" y="1744500"/>
            <a:ext cx="7544400" cy="32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■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❏"/>
              <a:defRPr sz="2800"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❏"/>
              <a:defRPr sz="2800"/>
            </a:lvl3pPr>
            <a:lvl4pPr indent="-4064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4pPr>
            <a:lvl5pPr indent="-4064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5pPr>
            <a:lvl6pPr indent="-4064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6pPr>
            <a:lvl7pPr indent="-4064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7pPr>
            <a:lvl8pPr indent="-4064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8pPr>
            <a:lvl9pPr indent="-4064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6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7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" type="body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2" type="body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3" type="body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8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81" name="Google Shape;81;p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recitmst.qc.ca/desmos18012024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hyperlink" Target="https://recitmst.qc.ca/" TargetMode="External"/><Relationship Id="rId7" Type="http://schemas.openxmlformats.org/officeDocument/2006/relationships/hyperlink" Target="https://creativecommons.org/licenses/by-nc-sa/4.0/deed.fr" TargetMode="External"/><Relationship Id="rId8" Type="http://schemas.openxmlformats.org/officeDocument/2006/relationships/hyperlink" Target="https://creativecommons.org/licenses/by-nc-sa/4.0/deed.fr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esmos.com" TargetMode="External"/><Relationship Id="rId4" Type="http://schemas.openxmlformats.org/officeDocument/2006/relationships/hyperlink" Target="https://www.desmos.com/testing/quebec/graphing?lang=fr" TargetMode="External"/><Relationship Id="rId5" Type="http://schemas.openxmlformats.org/officeDocument/2006/relationships/hyperlink" Target="https://youtu.be/rauUIsYPIUg" TargetMode="External"/><Relationship Id="rId6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esmos.com" TargetMode="External"/><Relationship Id="rId4" Type="http://schemas.openxmlformats.org/officeDocument/2006/relationships/hyperlink" Target="https://www.desmos.com/testing/quebec/graphing?lang=fr" TargetMode="External"/><Relationship Id="rId5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loom.com/share/0c501880d81543b5b5ebedc75eb0fea0?sid=23fa9978-7728-40a3-82ba-b98cb2e2d184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hyperlink" Target="https://campus.recit.qc.ca/mod/page/view.php?id=22425&amp;forceview=1" TargetMode="External"/><Relationship Id="rId10" Type="http://schemas.openxmlformats.org/officeDocument/2006/relationships/hyperlink" Target="https://campus.recit.qc.ca/mod/page/view.php?id=16668" TargetMode="External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ampus.recit.qc.ca/login/index.php" TargetMode="External"/><Relationship Id="rId4" Type="http://schemas.openxmlformats.org/officeDocument/2006/relationships/hyperlink" Target="https://campus.recit.qc.ca/login/index.php" TargetMode="External"/><Relationship Id="rId9" Type="http://schemas.openxmlformats.org/officeDocument/2006/relationships/hyperlink" Target="https://campus.recit.qc.ca/enrol/index.php?id=217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4.png"/><Relationship Id="rId7" Type="http://schemas.openxmlformats.org/officeDocument/2006/relationships/image" Target="../media/image17.png"/><Relationship Id="rId8" Type="http://schemas.openxmlformats.org/officeDocument/2006/relationships/hyperlink" Target="https://campus.recit.qc.ca/enrol/index.php?id=263" TargetMode="External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hyperlink" Target="mailto:equipe@recitmst.qc.ca" TargetMode="External"/><Relationship Id="rId10" Type="http://schemas.openxmlformats.org/officeDocument/2006/relationships/hyperlink" Target="http://recitmst.qc.ca/desmos28092023" TargetMode="External"/><Relationship Id="rId12" Type="http://schemas.openxmlformats.org/officeDocument/2006/relationships/hyperlink" Target="https://docs.google.com/presentation/d/1wiSbxz9VIvo8ZIhtMWImhZBBebvkSJ3jm3gj-cxozW8/edit?usp=shar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hyperlink" Target="mailto:stephanie.rioux@recit.qc.ca" TargetMode="External"/><Relationship Id="rId9" Type="http://schemas.openxmlformats.org/officeDocument/2006/relationships/image" Target="../media/image14.png"/><Relationship Id="rId5" Type="http://schemas.openxmlformats.org/officeDocument/2006/relationships/hyperlink" Target="mailto:equipemst@recit.qc.ca" TargetMode="External"/><Relationship Id="rId6" Type="http://schemas.openxmlformats.org/officeDocument/2006/relationships/hyperlink" Target="https://www.facebook.com/RECITMST2020/" TargetMode="External"/><Relationship Id="rId7" Type="http://schemas.openxmlformats.org/officeDocument/2006/relationships/hyperlink" Target="https://twitter.com/recitmst" TargetMode="External"/><Relationship Id="rId8" Type="http://schemas.openxmlformats.org/officeDocument/2006/relationships/hyperlink" Target="https://www.youtube.com/channel/UC7IcadI_rZFwso9N81PYqF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://www.recit.qc.ca" TargetMode="External"/><Relationship Id="rId5" Type="http://schemas.openxmlformats.org/officeDocument/2006/relationships/hyperlink" Target="https://recitmst.qc.ca/" TargetMode="External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desmos.com/test-mode?lang=fr" TargetMode="External"/><Relationship Id="rId4" Type="http://schemas.openxmlformats.org/officeDocument/2006/relationships/hyperlink" Target="https://www.desmos.com/test-mode?lang=fr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rive.google.com/file/d/11y5UasOqi1s6Fvt2O0tr8Se4WEptfqvv/view?usp=drive_link" TargetMode="External"/><Relationship Id="rId4" Type="http://schemas.openxmlformats.org/officeDocument/2006/relationships/hyperlink" Target="https://drive.google.com/file/d/11xlhxk_KM52qP34iBTvqm2KGTIEGhFmZ/view?usp=drive_link" TargetMode="External"/><Relationship Id="rId5" Type="http://schemas.openxmlformats.org/officeDocument/2006/relationships/hyperlink" Target="https://www.education.gouv.qc.ca/fileadmin/site_web/documents/dpse/evaluation/DI_Math_4e_sec.pdf" TargetMode="External"/><Relationship Id="rId6" Type="http://schemas.openxmlformats.org/officeDocument/2006/relationships/image" Target="../media/image13.png"/><Relationship Id="rId7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hyperlink" Target="https://www.desmos.com/assessment-pdfs/Quebec_Desmos_Calculator.pdf?lang=fr" TargetMode="External"/><Relationship Id="rId5" Type="http://schemas.openxmlformats.org/officeDocument/2006/relationships/hyperlink" Target="https://www.desmos.com/assessment-pdfs/Quebec_Desmos_Calculator.pdf?lang=fr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www.desmos.com/calculator/b6bu4zrwud" TargetMode="External"/><Relationship Id="rId8" Type="http://schemas.openxmlformats.org/officeDocument/2006/relationships/hyperlink" Target="https://www.desmos.com/calculator/v41ayvcxtk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pps.apple.com/us/developer/desmos/id653517543" TargetMode="External"/><Relationship Id="rId4" Type="http://schemas.openxmlformats.org/officeDocument/2006/relationships/image" Target="../media/image4.png"/><Relationship Id="rId5" Type="http://schemas.openxmlformats.org/officeDocument/2006/relationships/hyperlink" Target="https://www.desmos.com/test-mode?lang=fr#iOS" TargetMode="External"/><Relationship Id="rId6" Type="http://schemas.openxmlformats.org/officeDocument/2006/relationships/hyperlink" Target="https://www.desmos.com/test-mode?lang=fr#iOS" TargetMode="External"/><Relationship Id="rId7" Type="http://schemas.openxmlformats.org/officeDocument/2006/relationships/image" Target="../media/image1.png"/><Relationship Id="rId8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upport.google.com/android/answer/9455138?hl=fr&amp;sjid=1998938489595454618-NA#pin_older_android" TargetMode="External"/><Relationship Id="rId4" Type="http://schemas.openxmlformats.org/officeDocument/2006/relationships/hyperlink" Target="https://play.google.com/store/apps/developer?id=Desmos+Inc" TargetMode="External"/><Relationship Id="rId5" Type="http://schemas.openxmlformats.org/officeDocument/2006/relationships/hyperlink" Target="https://play.google.com/store/apps/developer?id=Desmos+Inc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www.desmos.com/test-mode?lang=fr#android" TargetMode="External"/><Relationship Id="rId8" Type="http://schemas.openxmlformats.org/officeDocument/2006/relationships/hyperlink" Target="https://www.desmos.com/test-mode?lang=fr#android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ctrTitle"/>
          </p:nvPr>
        </p:nvSpPr>
        <p:spPr>
          <a:xfrm>
            <a:off x="20225" y="1606600"/>
            <a:ext cx="8669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r>
              <a:rPr lang="en" sz="3800">
                <a:latin typeface="Century Gothic"/>
                <a:ea typeface="Century Gothic"/>
                <a:cs typeface="Century Gothic"/>
                <a:sym typeface="Century Gothic"/>
              </a:rPr>
              <a:t> « Mode Examen » de Desmos 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150675" y="3041275"/>
            <a:ext cx="5903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 janvier 2024</a:t>
            </a:r>
            <a:endParaRPr sz="1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CSS Marie-Victorin</a:t>
            </a:r>
            <a:endParaRPr sz="1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recitmst.qc.ca/desmos18012024</a:t>
            </a:r>
            <a:endParaRPr sz="23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825" y="-114672"/>
            <a:ext cx="1088825" cy="17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0050" y="2676625"/>
            <a:ext cx="1541775" cy="154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607875" y="4800400"/>
            <a:ext cx="7667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Cette présentation est mise à disposition par le </a:t>
            </a:r>
            <a:r>
              <a:rPr b="1" lang="en" sz="1000" u="sng">
                <a:solidFill>
                  <a:srgbClr val="18637B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MST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, sauf exception, selon les termes de la</a:t>
            </a:r>
            <a:r>
              <a:rPr lang="en" sz="10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000" u="sng">
                <a:solidFill>
                  <a:srgbClr val="18637B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CC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, 2024.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6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73897" y="4633372"/>
            <a:ext cx="1106300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30" name="Google Shape;230;p25"/>
          <p:cNvSpPr txBox="1"/>
          <p:nvPr>
            <p:ph type="title"/>
          </p:nvPr>
        </p:nvSpPr>
        <p:spPr>
          <a:xfrm>
            <a:off x="1035450" y="530725"/>
            <a:ext cx="35037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Desmos Mode Examen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Chromebook</a:t>
            </a:r>
            <a:endParaRPr sz="16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5"/>
          <p:cNvSpPr txBox="1"/>
          <p:nvPr/>
        </p:nvSpPr>
        <p:spPr>
          <a:xfrm>
            <a:off x="983625" y="1852050"/>
            <a:ext cx="77154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Mode Pratique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desmos.com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Mode Examen</a:t>
            </a:r>
            <a:endParaRPr b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Lien à utiliser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Le m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ode Kiosque permet de 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verrouiller les Chromebook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Préparation à faire par l’administrateur de la console Google Workspace 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(équipe TI?)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Tutoriel vidéo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Même procédure que Usito (français)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2" name="Google Shape;23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0700" y="201425"/>
            <a:ext cx="2156350" cy="28335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3" name="Google Shape;233;p25"/>
          <p:cNvSpPr/>
          <p:nvPr/>
        </p:nvSpPr>
        <p:spPr>
          <a:xfrm rot="-738087">
            <a:off x="4704887" y="1774149"/>
            <a:ext cx="1254605" cy="32393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39" name="Google Shape;239;p26"/>
          <p:cNvSpPr txBox="1"/>
          <p:nvPr>
            <p:ph type="title"/>
          </p:nvPr>
        </p:nvSpPr>
        <p:spPr>
          <a:xfrm>
            <a:off x="1035450" y="530725"/>
            <a:ext cx="35037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Desmos Mode Examen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ligne (PC, Mac)</a:t>
            </a:r>
            <a:endParaRPr sz="16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26"/>
          <p:cNvSpPr txBox="1"/>
          <p:nvPr/>
        </p:nvSpPr>
        <p:spPr>
          <a:xfrm>
            <a:off x="983625" y="1852050"/>
            <a:ext cx="77154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Mode Pratique</a:t>
            </a: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desmos.com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Mode Examen</a:t>
            </a:r>
            <a:endParaRPr b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Lien à utiliser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Il faut verrouiller les appareils (par l’équipe TI)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Même procédure que Usito (français)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1" name="Google Shape;24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0700" y="201425"/>
            <a:ext cx="2156350" cy="28335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2" name="Google Shape;242;p26"/>
          <p:cNvSpPr/>
          <p:nvPr/>
        </p:nvSpPr>
        <p:spPr>
          <a:xfrm rot="-424982">
            <a:off x="4763632" y="1883879"/>
            <a:ext cx="1218902" cy="3240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48" name="Google Shape;248;p27"/>
          <p:cNvSpPr txBox="1"/>
          <p:nvPr>
            <p:ph type="title"/>
          </p:nvPr>
        </p:nvSpPr>
        <p:spPr>
          <a:xfrm>
            <a:off x="1035450" y="530725"/>
            <a:ext cx="35037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Vidéo explicative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Jocelyn Dagenais</a:t>
            </a:r>
            <a:endParaRPr sz="16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9" name="Google Shape;249;p2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7650" y="1782100"/>
            <a:ext cx="2488700" cy="248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28"/>
          <p:cNvSpPr txBox="1"/>
          <p:nvPr>
            <p:ph type="title"/>
          </p:nvPr>
        </p:nvSpPr>
        <p:spPr>
          <a:xfrm>
            <a:off x="1035450" y="530725"/>
            <a:ext cx="35040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Desmos </a:t>
            </a: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Mode Examen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Votre organisation</a:t>
            </a:r>
            <a:endParaRPr sz="20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56" name="Google Shape;256;p28"/>
          <p:cNvGrpSpPr/>
          <p:nvPr/>
        </p:nvGrpSpPr>
        <p:grpSpPr>
          <a:xfrm rot="1740764">
            <a:off x="3197289" y="921155"/>
            <a:ext cx="4219382" cy="4147184"/>
            <a:chOff x="2820225" y="891450"/>
            <a:chExt cx="3175200" cy="3175200"/>
          </a:xfrm>
        </p:grpSpPr>
        <p:sp>
          <p:nvSpPr>
            <p:cNvPr id="257" name="Google Shape;257;p28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fmla="val 5399801" name="adj1"/>
                <a:gd fmla="val 3012680" name="adj2"/>
                <a:gd fmla="val 6939" name="adj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8" name="Google Shape;258;p28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59" name="Google Shape;259;p28"/>
          <p:cNvSpPr/>
          <p:nvPr/>
        </p:nvSpPr>
        <p:spPr>
          <a:xfrm>
            <a:off x="6253725" y="3988823"/>
            <a:ext cx="1605300" cy="396000"/>
          </a:xfrm>
          <a:prstGeom prst="round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Enseignant.es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28"/>
          <p:cNvSpPr/>
          <p:nvPr/>
        </p:nvSpPr>
        <p:spPr>
          <a:xfrm>
            <a:off x="6435750" y="1685848"/>
            <a:ext cx="1605300" cy="396000"/>
          </a:xfrm>
          <a:prstGeom prst="round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CP Math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28"/>
          <p:cNvSpPr/>
          <p:nvPr/>
        </p:nvSpPr>
        <p:spPr>
          <a:xfrm>
            <a:off x="6889725" y="2856623"/>
            <a:ext cx="1605300" cy="396000"/>
          </a:xfrm>
          <a:prstGeom prst="round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CP RÉCIT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28"/>
          <p:cNvSpPr/>
          <p:nvPr/>
        </p:nvSpPr>
        <p:spPr>
          <a:xfrm>
            <a:off x="3199100" y="4319223"/>
            <a:ext cx="1605300" cy="396000"/>
          </a:xfrm>
          <a:prstGeom prst="round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Équipe TI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28"/>
          <p:cNvSpPr/>
          <p:nvPr/>
        </p:nvSpPr>
        <p:spPr>
          <a:xfrm>
            <a:off x="2375450" y="3209423"/>
            <a:ext cx="1605300" cy="396000"/>
          </a:xfrm>
          <a:prstGeom prst="round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Responsable de la sanction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28"/>
          <p:cNvSpPr/>
          <p:nvPr/>
        </p:nvSpPr>
        <p:spPr>
          <a:xfrm>
            <a:off x="2511200" y="1842323"/>
            <a:ext cx="1605300" cy="396000"/>
          </a:xfrm>
          <a:prstGeom prst="round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École et CSS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28"/>
          <p:cNvSpPr/>
          <p:nvPr/>
        </p:nvSpPr>
        <p:spPr>
          <a:xfrm>
            <a:off x="4358825" y="2333663"/>
            <a:ext cx="2038600" cy="994188"/>
          </a:xfrm>
          <a:prstGeom prst="flowChartPunchedTap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concerter!!</a:t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>
            <a:hlinkClick r:id="rId3"/>
          </p:cNvPr>
          <p:cNvSpPr/>
          <p:nvPr/>
        </p:nvSpPr>
        <p:spPr>
          <a:xfrm>
            <a:off x="691840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9"/>
          <p:cNvSpPr txBox="1"/>
          <p:nvPr/>
        </p:nvSpPr>
        <p:spPr>
          <a:xfrm>
            <a:off x="387863" y="2554750"/>
            <a:ext cx="2639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Création d’un compte gratuit ou se connecter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29"/>
          <p:cNvSpPr txBox="1"/>
          <p:nvPr/>
        </p:nvSpPr>
        <p:spPr>
          <a:xfrm>
            <a:off x="523878" y="3019491"/>
            <a:ext cx="23403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Century Gothic"/>
                <a:ea typeface="Century Gothic"/>
                <a:cs typeface="Century Gothic"/>
                <a:sym typeface="Century Gothic"/>
              </a:rPr>
              <a:t>si nouveau compte → valider le courriel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4" name="Google Shape;274;p2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2364" y="3388016"/>
            <a:ext cx="1439048" cy="61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2440822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9"/>
          <p:cNvSpPr/>
          <p:nvPr/>
        </p:nvSpPr>
        <p:spPr>
          <a:xfrm>
            <a:off x="2842163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1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77" name="Google Shape;277;p29"/>
          <p:cNvSpPr/>
          <p:nvPr/>
        </p:nvSpPr>
        <p:spPr>
          <a:xfrm>
            <a:off x="5847131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2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78" name="Google Shape;278;p29"/>
          <p:cNvPicPr preferRelativeResize="0"/>
          <p:nvPr/>
        </p:nvPicPr>
        <p:blipFill rotWithShape="1">
          <a:blip r:embed="rId7">
            <a:alphaModFix/>
          </a:blip>
          <a:srcRect b="11164" l="15814" r="8411" t="11195"/>
          <a:stretch/>
        </p:blipFill>
        <p:spPr>
          <a:xfrm>
            <a:off x="6749484" y="4368443"/>
            <a:ext cx="270000" cy="27667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9"/>
          <p:cNvSpPr/>
          <p:nvPr/>
        </p:nvSpPr>
        <p:spPr>
          <a:xfrm>
            <a:off x="8867250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3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80" name="Google Shape;280;p29"/>
          <p:cNvSpPr txBox="1"/>
          <p:nvPr/>
        </p:nvSpPr>
        <p:spPr>
          <a:xfrm>
            <a:off x="6983288" y="4403119"/>
            <a:ext cx="23145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i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lien s’autodétruira dans quelques heures.</a:t>
            </a:r>
            <a:endParaRPr sz="14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29"/>
          <p:cNvSpPr/>
          <p:nvPr/>
        </p:nvSpPr>
        <p:spPr>
          <a:xfrm>
            <a:off x="0" y="5020931"/>
            <a:ext cx="9144000" cy="126900"/>
          </a:xfrm>
          <a:prstGeom prst="rect">
            <a:avLst/>
          </a:prstGeom>
          <a:solidFill>
            <a:srgbClr val="0069B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9"/>
          <p:cNvSpPr txBox="1"/>
          <p:nvPr/>
        </p:nvSpPr>
        <p:spPr>
          <a:xfrm>
            <a:off x="3842925" y="2554750"/>
            <a:ext cx="165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Inscription à l’autoformation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29"/>
          <p:cNvSpPr txBox="1"/>
          <p:nvPr/>
        </p:nvSpPr>
        <p:spPr>
          <a:xfrm>
            <a:off x="6911156" y="2554750"/>
            <a:ext cx="165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Visiter cette page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29"/>
          <p:cNvSpPr txBox="1"/>
          <p:nvPr>
            <p:ph type="title"/>
          </p:nvPr>
        </p:nvSpPr>
        <p:spPr>
          <a:xfrm>
            <a:off x="1042750" y="530725"/>
            <a:ext cx="3546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Badge « Appropriation »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2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6" name="Google Shape;286;p29">
            <a:hlinkClick r:id="rId8"/>
          </p:cNvPr>
          <p:cNvSpPr/>
          <p:nvPr/>
        </p:nvSpPr>
        <p:spPr>
          <a:xfrm>
            <a:off x="3719355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69BF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Inscription Premiers pas avec Desmos</a:t>
            </a:r>
            <a:endParaRPr b="1" sz="1400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p29">
            <a:hlinkClick r:id="rId10"/>
          </p:cNvPr>
          <p:cNvSpPr/>
          <p:nvPr/>
        </p:nvSpPr>
        <p:spPr>
          <a:xfrm>
            <a:off x="6749494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69BF"/>
                </a:solidFill>
                <a:latin typeface="Century Gothic"/>
                <a:ea typeface="Century Gothic"/>
                <a:cs typeface="Century Gothic"/>
                <a:sym typeface="Century Gothic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Obtenir mon badge APPROPRIATION</a:t>
            </a:r>
            <a:endParaRPr b="1" sz="1400" u="sng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8" name="Google Shape;28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5468413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8488532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700850" y="197325"/>
            <a:ext cx="2393076" cy="2076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0"/>
          <p:cNvSpPr txBox="1"/>
          <p:nvPr>
            <p:ph type="ctrTitle"/>
          </p:nvPr>
        </p:nvSpPr>
        <p:spPr>
          <a:xfrm>
            <a:off x="0" y="1733500"/>
            <a:ext cx="3496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MERCI !</a:t>
            </a:r>
            <a:endParaRPr sz="6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6" name="Google Shape;2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913" y="640575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0"/>
          <p:cNvSpPr txBox="1"/>
          <p:nvPr/>
        </p:nvSpPr>
        <p:spPr>
          <a:xfrm>
            <a:off x="4175500" y="1746650"/>
            <a:ext cx="43755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hlink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stephanie.rioux@recit.qc.ca</a:t>
            </a:r>
            <a:endParaRPr b="1"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hlink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equipemst@recit.qc.ca</a:t>
            </a:r>
            <a:r>
              <a:rPr b="1"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8" name="Google Shape;298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18238" y="4685709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0" name="Google Shape;300;p30"/>
          <p:cNvSpPr txBox="1"/>
          <p:nvPr/>
        </p:nvSpPr>
        <p:spPr>
          <a:xfrm>
            <a:off x="4528075" y="4609500"/>
            <a:ext cx="4548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Ubuntu"/>
                <a:ea typeface="Ubuntu"/>
                <a:cs typeface="Ubuntu"/>
                <a:sym typeface="Ubuntu"/>
              </a:rPr>
              <a:t>Cette présentation, </a:t>
            </a:r>
            <a:r>
              <a:rPr lang="en" sz="1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recitmst.qc.ca/desmos28092023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 du </a:t>
            </a:r>
            <a:r>
              <a:rPr lang="en" sz="1000" u="sng">
                <a:latin typeface="Ubuntu"/>
                <a:ea typeface="Ubuntu"/>
                <a:cs typeface="Ubuntu"/>
                <a:sym typeface="Ubuntu"/>
                <a:hlinkClick r:id="rId11"/>
              </a:rPr>
              <a:t>RÉCIT MST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 est mise à disposition, sauf exception, selon les termes de la </a:t>
            </a:r>
            <a:r>
              <a:rPr lang="en" sz="1000" u="sng">
                <a:hlinkClick r:id="rId12"/>
              </a:rPr>
              <a:t>Licence CC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3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07" name="Google Shape;307;p3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308" name="Google Shape;308;p3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309" name="Google Shape;309;p3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10" name="Google Shape;310;p3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11" name="Google Shape;311;p3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312" name="Google Shape;312;p3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13" name="Google Shape;313;p3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14" name="Google Shape;314;p3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315" name="Google Shape;315;p3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16" name="Google Shape;316;p3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17" name="Google Shape;317;p3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318" name="Google Shape;318;p3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19" name="Google Shape;319;p3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idx="1" type="subTitle"/>
          </p:nvPr>
        </p:nvSpPr>
        <p:spPr>
          <a:xfrm>
            <a:off x="220600" y="1149475"/>
            <a:ext cx="3044400" cy="13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Stéphanie Rioux</a:t>
            </a:r>
            <a:endParaRPr sz="3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stephanie.rioux@recit.qc.ca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1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2955" y="3638075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>
            <a:hlinkClick r:id="rId4"/>
          </p:cNvPr>
          <p:cNvSpPr txBox="1"/>
          <p:nvPr/>
        </p:nvSpPr>
        <p:spPr>
          <a:xfrm>
            <a:off x="220600" y="36772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7" name="Google Shape;12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1555" y="1415025"/>
            <a:ext cx="3044250" cy="78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17"/>
          <p:cNvGrpSpPr/>
          <p:nvPr/>
        </p:nvGrpSpPr>
        <p:grpSpPr>
          <a:xfrm>
            <a:off x="4166969" y="761155"/>
            <a:ext cx="4193422" cy="2131004"/>
            <a:chOff x="1177450" y="241631"/>
            <a:chExt cx="6173152" cy="3616776"/>
          </a:xfrm>
        </p:grpSpPr>
        <p:sp>
          <p:nvSpPr>
            <p:cNvPr id="129" name="Google Shape;129;p17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1146025" y="530725"/>
            <a:ext cx="3426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Plan de l’atelier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 txBox="1"/>
          <p:nvPr>
            <p:ph idx="4294967295" type="body"/>
          </p:nvPr>
        </p:nvSpPr>
        <p:spPr>
          <a:xfrm>
            <a:off x="687300" y="1760025"/>
            <a:ext cx="8232000" cy="27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C’est quoi le Mode Examen de Desmos ?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 Pratique VS Mode Examen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Sanction des études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Fonctions désactivées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Différents appareils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504300" y="3963825"/>
            <a:ext cx="8597100" cy="928800"/>
          </a:xfrm>
          <a:prstGeom prst="roundRect">
            <a:avLst>
              <a:gd fmla="val 16667" name="adj"/>
            </a:avLst>
          </a:prstGeom>
          <a:solidFill>
            <a:srgbClr val="94BF6E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9"/>
          <p:cNvSpPr txBox="1"/>
          <p:nvPr>
            <p:ph type="title"/>
          </p:nvPr>
        </p:nvSpPr>
        <p:spPr>
          <a:xfrm>
            <a:off x="953441" y="743400"/>
            <a:ext cx="3989400" cy="5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C’est quoi Desmos?</a:t>
            </a:r>
            <a:endParaRPr sz="23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46" name="Google Shape;146;p1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19"/>
          <p:cNvSpPr txBox="1"/>
          <p:nvPr/>
        </p:nvSpPr>
        <p:spPr>
          <a:xfrm>
            <a:off x="430300" y="1864650"/>
            <a:ext cx="3356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AutoNum type="arabicPeriod"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Classe virtuelle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rPr>
              <a:t>‹#›</a:t>
            </a:fld>
            <a:endParaRPr sz="1200">
              <a:solidFill>
                <a:srgbClr val="3C78D8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149" name="Google Shape;1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7088" y="1555375"/>
            <a:ext cx="5235311" cy="12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/>
        </p:nvSpPr>
        <p:spPr>
          <a:xfrm>
            <a:off x="430300" y="2963975"/>
            <a:ext cx="6077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AutoNum type="arabicPeriod" startAt="2"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Calculatrice graphique ou 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application pour appareils mobiles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8851" y="3062752"/>
            <a:ext cx="2562001" cy="66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/>
          <p:nvPr/>
        </p:nvSpPr>
        <p:spPr>
          <a:xfrm>
            <a:off x="430300" y="4106975"/>
            <a:ext cx="6077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AutoNum type="arabicPeriod" startAt="3"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Calculatrice graphique pour évaluation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3" name="Google Shape;15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4448" y="4066364"/>
            <a:ext cx="711900" cy="7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949925" y="1668375"/>
            <a:ext cx="53412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Pratique ou Examen ?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■"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Se préparer aux évaluations - </a:t>
            </a:r>
            <a:r>
              <a:rPr b="1" i="1" lang="en" sz="1600">
                <a:latin typeface="Century Gothic"/>
                <a:ea typeface="Century Gothic"/>
                <a:cs typeface="Century Gothic"/>
                <a:sym typeface="Century Gothic"/>
              </a:rPr>
              <a:t>Pratique</a:t>
            </a:r>
            <a:endParaRPr b="1" i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■"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Soutenir l’évaluation formative - </a:t>
            </a:r>
            <a:r>
              <a:rPr b="1" i="1" lang="en" sz="1600">
                <a:latin typeface="Century Gothic"/>
                <a:ea typeface="Century Gothic"/>
                <a:cs typeface="Century Gothic"/>
                <a:sym typeface="Century Gothic"/>
              </a:rPr>
              <a:t>Pratique</a:t>
            </a:r>
            <a:endParaRPr b="1" i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■"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Navigation bloquée - </a:t>
            </a:r>
            <a:r>
              <a:rPr b="1" i="1" lang="en" sz="1600">
                <a:latin typeface="Century Gothic"/>
                <a:ea typeface="Century Gothic"/>
                <a:cs typeface="Century Gothic"/>
                <a:sym typeface="Century Gothic"/>
              </a:rPr>
              <a:t>Examen</a:t>
            </a:r>
            <a:endParaRPr b="1" i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■"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Fonctions de sécurité - </a:t>
            </a:r>
            <a:r>
              <a:rPr b="1" i="1" lang="en" sz="1600">
                <a:latin typeface="Century Gothic"/>
                <a:ea typeface="Century Gothic"/>
                <a:cs typeface="Century Gothic"/>
                <a:sym typeface="Century Gothic"/>
              </a:rPr>
              <a:t>Examen</a:t>
            </a:r>
            <a:endParaRPr b="1" i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■"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Conforme aux politiques du MEQ - </a:t>
            </a:r>
            <a:r>
              <a:rPr b="1" i="1" lang="en" sz="1600">
                <a:latin typeface="Century Gothic"/>
                <a:ea typeface="Century Gothic"/>
                <a:cs typeface="Century Gothic"/>
                <a:sym typeface="Century Gothic"/>
              </a:rPr>
              <a:t>Examen</a:t>
            </a:r>
            <a:endParaRPr b="1" i="1"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20"/>
          <p:cNvSpPr txBox="1"/>
          <p:nvPr>
            <p:ph type="title"/>
          </p:nvPr>
        </p:nvSpPr>
        <p:spPr>
          <a:xfrm>
            <a:off x="1069825" y="530725"/>
            <a:ext cx="3561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Desmos </a:t>
            </a: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Mode Examen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C’est quoi ?</a:t>
            </a:r>
            <a:endParaRPr sz="20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1" name="Google Shape;161;p20"/>
          <p:cNvGrpSpPr/>
          <p:nvPr/>
        </p:nvGrpSpPr>
        <p:grpSpPr>
          <a:xfrm>
            <a:off x="6450875" y="2490325"/>
            <a:ext cx="2313600" cy="1205850"/>
            <a:chOff x="6527075" y="2033125"/>
            <a:chExt cx="2313600" cy="1205850"/>
          </a:xfrm>
        </p:grpSpPr>
        <p:sp>
          <p:nvSpPr>
            <p:cNvPr id="162" name="Google Shape;162;p20"/>
            <p:cNvSpPr/>
            <p:nvPr/>
          </p:nvSpPr>
          <p:spPr>
            <a:xfrm>
              <a:off x="6527075" y="2037175"/>
              <a:ext cx="2313600" cy="12018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163" name="Google Shape;163;p20"/>
            <p:cNvSpPr txBox="1"/>
            <p:nvPr/>
          </p:nvSpPr>
          <p:spPr>
            <a:xfrm>
              <a:off x="6661850" y="2033125"/>
              <a:ext cx="2003400" cy="12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100">
                  <a:solidFill>
                    <a:schemeClr val="dk1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Pour plus</a:t>
              </a:r>
              <a:endParaRPr b="1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100">
                  <a:solidFill>
                    <a:schemeClr val="dk1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de détails</a:t>
              </a:r>
              <a:endParaRPr b="1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164" name="Google Shape;16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286681">
            <a:off x="8112872" y="3342686"/>
            <a:ext cx="567505" cy="5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0575" y="502250"/>
            <a:ext cx="1057175" cy="10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/>
          <p:nvPr/>
        </p:nvSpPr>
        <p:spPr>
          <a:xfrm>
            <a:off x="5202949" y="509125"/>
            <a:ext cx="3269700" cy="10287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71" name="Google Shape;171;p2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5251249" y="626425"/>
            <a:ext cx="31731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Info-Sanction 22-23-38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Annexe I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Document d’information - Math - 4e sec</a:t>
            </a:r>
            <a:endParaRPr b="1"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21"/>
          <p:cNvSpPr txBox="1"/>
          <p:nvPr>
            <p:ph type="title"/>
          </p:nvPr>
        </p:nvSpPr>
        <p:spPr>
          <a:xfrm>
            <a:off x="1046675" y="530725"/>
            <a:ext cx="34590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Desmos </a:t>
            </a: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Mode Examen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Sanction des études</a:t>
            </a:r>
            <a:endParaRPr sz="20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0650" y="2054755"/>
            <a:ext cx="6492451" cy="296894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5" name="Google Shape;175;p21"/>
          <p:cNvSpPr/>
          <p:nvPr/>
        </p:nvSpPr>
        <p:spPr>
          <a:xfrm>
            <a:off x="3323112" y="1664925"/>
            <a:ext cx="1554616" cy="29468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3"/>
                </a:solidFill>
                <a:latin typeface="Arial"/>
              </a:rPr>
              <a:t>Autorisé</a:t>
            </a:r>
          </a:p>
        </p:txBody>
      </p:sp>
      <p:sp>
        <p:nvSpPr>
          <p:cNvPr id="176" name="Google Shape;176;p21"/>
          <p:cNvSpPr/>
          <p:nvPr/>
        </p:nvSpPr>
        <p:spPr>
          <a:xfrm>
            <a:off x="5542985" y="1664925"/>
            <a:ext cx="2032327" cy="29468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3"/>
                </a:solidFill>
                <a:latin typeface="Arial"/>
              </a:rPr>
              <a:t>Non-autorisé</a:t>
            </a:r>
          </a:p>
        </p:txBody>
      </p:sp>
      <p:sp>
        <p:nvSpPr>
          <p:cNvPr id="177" name="Google Shape;177;p21"/>
          <p:cNvSpPr/>
          <p:nvPr/>
        </p:nvSpPr>
        <p:spPr>
          <a:xfrm>
            <a:off x="5520603" y="154803"/>
            <a:ext cx="2634402" cy="2272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ial"/>
              </a:rPr>
              <a:t>Documents officiels</a:t>
            </a:r>
          </a:p>
        </p:txBody>
      </p:sp>
      <p:pic>
        <p:nvPicPr>
          <p:cNvPr id="178" name="Google Shape;17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286681">
            <a:off x="8352497" y="761311"/>
            <a:ext cx="567505" cy="567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84" name="Google Shape;184;p22"/>
          <p:cNvSpPr txBox="1"/>
          <p:nvPr>
            <p:ph type="title"/>
          </p:nvPr>
        </p:nvSpPr>
        <p:spPr>
          <a:xfrm>
            <a:off x="1069825" y="530725"/>
            <a:ext cx="35055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Desmos </a:t>
            </a: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Mode Examen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Fonctions désactivées</a:t>
            </a:r>
            <a:endParaRPr sz="20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750" y="1626825"/>
            <a:ext cx="4842478" cy="3431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22"/>
          <p:cNvGrpSpPr/>
          <p:nvPr/>
        </p:nvGrpSpPr>
        <p:grpSpPr>
          <a:xfrm>
            <a:off x="6450875" y="2490325"/>
            <a:ext cx="2313600" cy="1205850"/>
            <a:chOff x="6527075" y="2033125"/>
            <a:chExt cx="2313600" cy="1205850"/>
          </a:xfrm>
        </p:grpSpPr>
        <p:sp>
          <p:nvSpPr>
            <p:cNvPr id="187" name="Google Shape;187;p22"/>
            <p:cNvSpPr/>
            <p:nvPr/>
          </p:nvSpPr>
          <p:spPr>
            <a:xfrm>
              <a:off x="6527075" y="2037175"/>
              <a:ext cx="2313600" cy="12018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188" name="Google Shape;188;p22"/>
            <p:cNvSpPr txBox="1"/>
            <p:nvPr/>
          </p:nvSpPr>
          <p:spPr>
            <a:xfrm>
              <a:off x="6661850" y="2033125"/>
              <a:ext cx="2003400" cy="12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100">
                  <a:solidFill>
                    <a:schemeClr val="hlink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4"/>
                </a:rPr>
                <a:t>Pour plus</a:t>
              </a:r>
              <a:endParaRPr b="1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100">
                  <a:solidFill>
                    <a:schemeClr val="hlink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5"/>
                </a:rPr>
                <a:t>de détails</a:t>
              </a:r>
              <a:endParaRPr b="1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189" name="Google Shape;18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8112872" y="3342686"/>
            <a:ext cx="567505" cy="56750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2"/>
          <p:cNvSpPr/>
          <p:nvPr/>
        </p:nvSpPr>
        <p:spPr>
          <a:xfrm>
            <a:off x="451450" y="3519600"/>
            <a:ext cx="1269000" cy="438000"/>
          </a:xfrm>
          <a:prstGeom prst="wedgeRoundRectCallout">
            <a:avLst>
              <a:gd fmla="val 78318" name="adj1"/>
              <a:gd fmla="val -78105" name="adj2"/>
              <a:gd fmla="val 0" name="adj3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Exemple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2"/>
          <p:cNvSpPr/>
          <p:nvPr/>
        </p:nvSpPr>
        <p:spPr>
          <a:xfrm>
            <a:off x="375250" y="2128525"/>
            <a:ext cx="1269000" cy="438000"/>
          </a:xfrm>
          <a:prstGeom prst="wedgeRoundRectCallout">
            <a:avLst>
              <a:gd fmla="val 83881" name="adj1"/>
              <a:gd fmla="val 65519" name="adj2"/>
              <a:gd fmla="val 0" name="adj3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Exemple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3886625" y="1690533"/>
            <a:ext cx="8163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graphique</a:t>
            </a:r>
            <a:endParaRPr b="1"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98" name="Google Shape;198;p23"/>
          <p:cNvSpPr txBox="1"/>
          <p:nvPr/>
        </p:nvSpPr>
        <p:spPr>
          <a:xfrm>
            <a:off x="120000" y="1842225"/>
            <a:ext cx="5719800" cy="28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entury Gothic"/>
              <a:buChar char="■"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Mode Pratique</a:t>
            </a:r>
            <a:endParaRPr b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entury Gothic"/>
              <a:buChar char="■"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Mode Examen 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intégré à l’application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AutoNum type="arabicPeriod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Choisir Examen </a:t>
            </a:r>
            <a:r>
              <a:rPr b="1" lang="en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Quebec Uniform Examinations </a:t>
            </a: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AutoNum type="arabicPeriod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Démarrer Examen </a:t>
            </a:r>
            <a:r>
              <a:rPr b="1" lang="en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Start test</a:t>
            </a: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AutoNum type="arabicPeriod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Appareil verrouillé </a:t>
            </a:r>
            <a:r>
              <a:rPr b="1" lang="en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Oui</a:t>
            </a: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AutoNum type="arabicPeriod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La barre supérieure change de couleur </a:t>
            </a:r>
            <a:r>
              <a:rPr b="1" lang="en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Vert </a:t>
            </a: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AutoNum type="arabicPeriod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Quand c’est terminé </a:t>
            </a:r>
            <a:r>
              <a:rPr b="1" lang="en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Done </a:t>
            </a: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AutoNum type="arabicPeriod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Affiche le temps d’usage </a:t>
            </a:r>
            <a:r>
              <a:rPr b="1" lang="en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À montrer à l’enseignant</a:t>
            </a: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AutoNum type="arabicPeriod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Pour plus de sécurité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Activer l’accès guidé de l’appareil</a:t>
            </a: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23"/>
          <p:cNvSpPr txBox="1"/>
          <p:nvPr>
            <p:ph type="title"/>
          </p:nvPr>
        </p:nvSpPr>
        <p:spPr>
          <a:xfrm>
            <a:off x="1024200" y="530725"/>
            <a:ext cx="3537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Desmos </a:t>
            </a: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Mode Examen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iPhone &amp; iPad</a:t>
            </a:r>
            <a:endParaRPr sz="20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00" name="Google Shape;200;p23"/>
          <p:cNvGrpSpPr/>
          <p:nvPr/>
        </p:nvGrpSpPr>
        <p:grpSpPr>
          <a:xfrm>
            <a:off x="5218614" y="585414"/>
            <a:ext cx="1488108" cy="930916"/>
            <a:chOff x="6527075" y="2033125"/>
            <a:chExt cx="2313600" cy="1205850"/>
          </a:xfrm>
        </p:grpSpPr>
        <p:sp>
          <p:nvSpPr>
            <p:cNvPr id="201" name="Google Shape;201;p23"/>
            <p:cNvSpPr/>
            <p:nvPr/>
          </p:nvSpPr>
          <p:spPr>
            <a:xfrm>
              <a:off x="6527075" y="2037175"/>
              <a:ext cx="2313600" cy="12018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202" name="Google Shape;202;p23"/>
            <p:cNvSpPr txBox="1"/>
            <p:nvPr/>
          </p:nvSpPr>
          <p:spPr>
            <a:xfrm>
              <a:off x="6661850" y="2033125"/>
              <a:ext cx="2003400" cy="12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iOS App Store</a:t>
              </a:r>
              <a:endParaRPr b="1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03" name="Google Shape;20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514343">
            <a:off x="6282645" y="1276598"/>
            <a:ext cx="375630" cy="4290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" name="Google Shape;204;p23"/>
          <p:cNvGrpSpPr/>
          <p:nvPr/>
        </p:nvGrpSpPr>
        <p:grpSpPr>
          <a:xfrm>
            <a:off x="7047414" y="584121"/>
            <a:ext cx="1488108" cy="930916"/>
            <a:chOff x="6527075" y="2033125"/>
            <a:chExt cx="2313600" cy="1205850"/>
          </a:xfrm>
        </p:grpSpPr>
        <p:sp>
          <p:nvSpPr>
            <p:cNvPr id="205" name="Google Shape;205;p23"/>
            <p:cNvSpPr/>
            <p:nvPr/>
          </p:nvSpPr>
          <p:spPr>
            <a:xfrm>
              <a:off x="6527075" y="2037175"/>
              <a:ext cx="2313600" cy="12018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206" name="Google Shape;206;p23"/>
            <p:cNvSpPr txBox="1"/>
            <p:nvPr/>
          </p:nvSpPr>
          <p:spPr>
            <a:xfrm>
              <a:off x="6661850" y="2033125"/>
              <a:ext cx="2003400" cy="12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hlink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5"/>
                </a:rPr>
                <a:t>Pour plus</a:t>
              </a:r>
              <a:endParaRPr b="1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hlink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6"/>
                </a:rPr>
                <a:t>de détails</a:t>
              </a:r>
              <a:endParaRPr b="1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07" name="Google Shape;20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514343">
            <a:off x="8111445" y="1276598"/>
            <a:ext cx="375630" cy="429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623" y="694925"/>
            <a:ext cx="711900" cy="7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3"/>
          <p:cNvPicPr preferRelativeResize="0"/>
          <p:nvPr/>
        </p:nvPicPr>
        <p:blipFill rotWithShape="1">
          <a:blip r:embed="rId8">
            <a:alphaModFix/>
          </a:blip>
          <a:srcRect b="1880" l="1410" r="-1410" t="-1880"/>
          <a:stretch/>
        </p:blipFill>
        <p:spPr>
          <a:xfrm>
            <a:off x="5763725" y="1914475"/>
            <a:ext cx="3180551" cy="238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15" name="Google Shape;215;p24"/>
          <p:cNvSpPr txBox="1"/>
          <p:nvPr/>
        </p:nvSpPr>
        <p:spPr>
          <a:xfrm>
            <a:off x="983625" y="1852050"/>
            <a:ext cx="77154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entury Gothic"/>
              <a:buChar char="■"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Version Beta</a:t>
            </a:r>
            <a:endParaRPr b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entury Gothic"/>
              <a:buChar char="■"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Mode Pratique</a:t>
            </a: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seulement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entury Gothic"/>
              <a:buChar char="■"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Mode Examen</a:t>
            </a:r>
            <a:endParaRPr b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Pas intégré à l’application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Il faut épingler l’écran pour le verrouiller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Désactiver l’épinglage avec le mot de passe de l’appareil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Détails pour épingler une application sur Android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24"/>
          <p:cNvSpPr txBox="1"/>
          <p:nvPr>
            <p:ph type="title"/>
          </p:nvPr>
        </p:nvSpPr>
        <p:spPr>
          <a:xfrm>
            <a:off x="1046675" y="530725"/>
            <a:ext cx="35262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Desmos </a:t>
            </a: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Mode Examen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Android (Beta)</a:t>
            </a:r>
            <a:endParaRPr sz="20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7" name="Google Shape;217;p24"/>
          <p:cNvGrpSpPr/>
          <p:nvPr/>
        </p:nvGrpSpPr>
        <p:grpSpPr>
          <a:xfrm>
            <a:off x="5218614" y="585414"/>
            <a:ext cx="1488108" cy="930916"/>
            <a:chOff x="6527075" y="2033125"/>
            <a:chExt cx="2313600" cy="1205850"/>
          </a:xfrm>
        </p:grpSpPr>
        <p:sp>
          <p:nvSpPr>
            <p:cNvPr id="218" name="Google Shape;218;p24"/>
            <p:cNvSpPr/>
            <p:nvPr/>
          </p:nvSpPr>
          <p:spPr>
            <a:xfrm>
              <a:off x="6527075" y="2037175"/>
              <a:ext cx="2313600" cy="12018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219" name="Google Shape;219;p24"/>
            <p:cNvSpPr txBox="1"/>
            <p:nvPr/>
          </p:nvSpPr>
          <p:spPr>
            <a:xfrm>
              <a:off x="6661850" y="2033125"/>
              <a:ext cx="2003400" cy="12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hlink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4"/>
                </a:rPr>
                <a:t>Google Play</a:t>
              </a:r>
              <a:r>
                <a:rPr b="1" lang="en" sz="1500">
                  <a:solidFill>
                    <a:schemeClr val="hlink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5"/>
                </a:rPr>
                <a:t> Store</a:t>
              </a:r>
              <a:endParaRPr b="1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20" name="Google Shape;22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514343">
            <a:off x="6282645" y="1276598"/>
            <a:ext cx="375630" cy="4290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1" name="Google Shape;221;p24"/>
          <p:cNvGrpSpPr/>
          <p:nvPr/>
        </p:nvGrpSpPr>
        <p:grpSpPr>
          <a:xfrm>
            <a:off x="7047414" y="584121"/>
            <a:ext cx="1488108" cy="930916"/>
            <a:chOff x="6527075" y="2033125"/>
            <a:chExt cx="2313600" cy="1205850"/>
          </a:xfrm>
        </p:grpSpPr>
        <p:sp>
          <p:nvSpPr>
            <p:cNvPr id="222" name="Google Shape;222;p24"/>
            <p:cNvSpPr/>
            <p:nvPr/>
          </p:nvSpPr>
          <p:spPr>
            <a:xfrm>
              <a:off x="6527075" y="2037175"/>
              <a:ext cx="2313600" cy="12018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223" name="Google Shape;223;p24"/>
            <p:cNvSpPr txBox="1"/>
            <p:nvPr/>
          </p:nvSpPr>
          <p:spPr>
            <a:xfrm>
              <a:off x="6661850" y="2033125"/>
              <a:ext cx="2003400" cy="12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hlink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7"/>
                </a:rPr>
                <a:t>Pour plus</a:t>
              </a:r>
              <a:endParaRPr b="1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hlink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8"/>
                </a:rPr>
                <a:t>de détails</a:t>
              </a:r>
              <a:endParaRPr b="1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24" name="Google Shape;22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514343">
            <a:off x="8111445" y="1276598"/>
            <a:ext cx="375630" cy="429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