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8" r:id="rId3"/>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oboto Slab"/>
      <p:regular r:id="rId45"/>
      <p:bold r:id="rId46"/>
    </p:embeddedFont>
    <p:embeddedFont>
      <p:font typeface="Ubuntu"/>
      <p:regular r:id="rId47"/>
      <p:bold r:id="rId48"/>
      <p:italic r:id="rId49"/>
      <p:boldItalic r:id="rId50"/>
    </p:embeddedFont>
    <p:embeddedFont>
      <p:font typeface="Figtree Medium"/>
      <p:regular r:id="rId51"/>
      <p:bold r:id="rId52"/>
      <p:italic r:id="rId53"/>
      <p:boldItalic r:id="rId54"/>
    </p:embeddedFont>
    <p:embeddedFont>
      <p:font typeface="Roboto"/>
      <p:regular r:id="rId55"/>
      <p:bold r:id="rId56"/>
      <p:italic r:id="rId57"/>
      <p:boldItalic r:id="rId58"/>
    </p:embeddedFont>
    <p:embeddedFont>
      <p:font typeface="Nixie One"/>
      <p:regular r:id="rId59"/>
    </p:embeddedFont>
    <p:embeddedFont>
      <p:font typeface="Poppins"/>
      <p:regular r:id="rId60"/>
      <p:bold r:id="rId61"/>
      <p:italic r:id="rId62"/>
      <p:boldItalic r:id="rId63"/>
    </p:embeddedFont>
    <p:embeddedFont>
      <p:font typeface="Montserrat"/>
      <p:regular r:id="rId64"/>
      <p:bold r:id="rId65"/>
      <p:italic r:id="rId66"/>
      <p:boldItalic r:id="rId67"/>
    </p:embeddedFont>
    <p:embeddedFont>
      <p:font typeface="Viga"/>
      <p:regular r:id="rId68"/>
    </p:embeddedFont>
    <p:embeddedFont>
      <p:font typeface="Century Gothic"/>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Slab-bold.fntdata"/><Relationship Id="rId45"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Ubuntu-bold.fntdata"/><Relationship Id="rId47" Type="http://schemas.openxmlformats.org/officeDocument/2006/relationships/font" Target="fonts/Ubuntu-regular.fntdata"/><Relationship Id="rId49" Type="http://schemas.openxmlformats.org/officeDocument/2006/relationships/font" Target="fonts/Ubuntu-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font" Target="fonts/CenturyGothic-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CenturyGothic-italic.fntdata"/><Relationship Id="rId70" Type="http://schemas.openxmlformats.org/officeDocument/2006/relationships/font" Target="fonts/CenturyGothic-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oppins-italic.fntdata"/><Relationship Id="rId61" Type="http://schemas.openxmlformats.org/officeDocument/2006/relationships/font" Target="fonts/Poppins-bold.fntdata"/><Relationship Id="rId20" Type="http://schemas.openxmlformats.org/officeDocument/2006/relationships/slide" Target="slides/slide15.xml"/><Relationship Id="rId64" Type="http://schemas.openxmlformats.org/officeDocument/2006/relationships/font" Target="fonts/Montserrat-regular.fntdata"/><Relationship Id="rId63" Type="http://schemas.openxmlformats.org/officeDocument/2006/relationships/font" Target="fonts/Poppins-boldItalic.fntdata"/><Relationship Id="rId22" Type="http://schemas.openxmlformats.org/officeDocument/2006/relationships/slide" Target="slides/slide17.xml"/><Relationship Id="rId66" Type="http://schemas.openxmlformats.org/officeDocument/2006/relationships/font" Target="fonts/Montserrat-italic.fntdata"/><Relationship Id="rId21" Type="http://schemas.openxmlformats.org/officeDocument/2006/relationships/slide" Target="slides/slide16.xml"/><Relationship Id="rId65" Type="http://schemas.openxmlformats.org/officeDocument/2006/relationships/font" Target="fonts/Montserrat-bold.fntdata"/><Relationship Id="rId24" Type="http://schemas.openxmlformats.org/officeDocument/2006/relationships/slide" Target="slides/slide19.xml"/><Relationship Id="rId68" Type="http://schemas.openxmlformats.org/officeDocument/2006/relationships/font" Target="fonts/Viga-regular.fntdata"/><Relationship Id="rId23" Type="http://schemas.openxmlformats.org/officeDocument/2006/relationships/slide" Target="slides/slide18.xml"/><Relationship Id="rId67" Type="http://schemas.openxmlformats.org/officeDocument/2006/relationships/font" Target="fonts/Montserrat-boldItalic.fntdata"/><Relationship Id="rId60" Type="http://schemas.openxmlformats.org/officeDocument/2006/relationships/font" Target="fonts/Poppins-regular.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enturyGothic-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FigtreeMedium-regular.fntdata"/><Relationship Id="rId50" Type="http://schemas.openxmlformats.org/officeDocument/2006/relationships/font" Target="fonts/Ubuntu-boldItalic.fntdata"/><Relationship Id="rId53" Type="http://schemas.openxmlformats.org/officeDocument/2006/relationships/font" Target="fonts/FigtreeMedium-italic.fntdata"/><Relationship Id="rId52" Type="http://schemas.openxmlformats.org/officeDocument/2006/relationships/font" Target="fonts/FigtreeMedium-bold.fntdata"/><Relationship Id="rId11" Type="http://schemas.openxmlformats.org/officeDocument/2006/relationships/slide" Target="slides/slide6.xml"/><Relationship Id="rId55" Type="http://schemas.openxmlformats.org/officeDocument/2006/relationships/font" Target="fonts/Roboto-regular.fntdata"/><Relationship Id="rId10" Type="http://schemas.openxmlformats.org/officeDocument/2006/relationships/slide" Target="slides/slide5.xml"/><Relationship Id="rId54" Type="http://schemas.openxmlformats.org/officeDocument/2006/relationships/font" Target="fonts/FigtreeMedium-boldItalic.fntdata"/><Relationship Id="rId13" Type="http://schemas.openxmlformats.org/officeDocument/2006/relationships/slide" Target="slides/slide8.xml"/><Relationship Id="rId57" Type="http://schemas.openxmlformats.org/officeDocument/2006/relationships/font" Target="fonts/Roboto-italic.fntdata"/><Relationship Id="rId12" Type="http://schemas.openxmlformats.org/officeDocument/2006/relationships/slide" Target="slides/slide7.xml"/><Relationship Id="rId56" Type="http://schemas.openxmlformats.org/officeDocument/2006/relationships/font" Target="fonts/Roboto-bold.fntdata"/><Relationship Id="rId15" Type="http://schemas.openxmlformats.org/officeDocument/2006/relationships/slide" Target="slides/slide10.xml"/><Relationship Id="rId59" Type="http://schemas.openxmlformats.org/officeDocument/2006/relationships/font" Target="fonts/NixieOne-regular.fntdata"/><Relationship Id="rId14" Type="http://schemas.openxmlformats.org/officeDocument/2006/relationships/slide" Target="slides/slide9.xml"/><Relationship Id="rId58"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knxqqpkclw?fbclid=IwAR0BCbKhhO3SX9OoFGtb2N99ZTfkXCyNGHnRYh4n2il-g76liXMiqrfrnVY" TargetMode="External"/><Relationship Id="rId3" Type="http://schemas.openxmlformats.org/officeDocument/2006/relationships/hyperlink" Target="https://www.desmos.com/calculator/vhe7t01apo"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23R0CGsE-sLqJ1ckXjrBK3MmOMAfaIGuyVcXDQ3jUg/edit?usp=sharing" TargetMode="External"/><Relationship Id="rId3" Type="http://schemas.openxmlformats.org/officeDocument/2006/relationships/hyperlink" Target="https://www.desmos.com/calculator/jd2gq92e3f?lang=f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practice?lang=fr"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testing/quebec/graphing?lang=fr" TargetMode="External"/><Relationship Id="rId3" Type="http://schemas.openxmlformats.org/officeDocument/2006/relationships/hyperlink" Target="https://www.desmos.com/testing/quebec/graphing?lang=fr"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loprof.qc.ca/fr/eleves/bv/mathematiques/les-formes-d-equations-d-une-droite-m1320"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 Id="rId3" Type="http://schemas.openxmlformats.org/officeDocument/2006/relationships/hyperlink" Target="https://www.desmos.com/practice?lang=fr" TargetMode="External"/><Relationship Id="rId4" Type="http://schemas.openxmlformats.org/officeDocument/2006/relationships/hyperlink" Target="https://www.desmos.com/testing/quebec/graphing?lang=fr"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 Id="rId3" Type="http://schemas.openxmlformats.org/officeDocument/2006/relationships/hyperlink" Target="https://www.desmos.com/practice?lang=fr" TargetMode="External"/><Relationship Id="rId4" Type="http://schemas.openxmlformats.org/officeDocument/2006/relationships/hyperlink" Target="https://www.desmos.com/testing/quebec/graphing?lang=fr"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2dwaewl9h0?lang=f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9c32ff86f9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9c32ff86f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Will</a:t>
            </a:r>
            <a:endParaRPr/>
          </a:p>
          <a:p>
            <a:pPr indent="-317500" lvl="0" marL="457200" rtl="0" algn="l">
              <a:lnSpc>
                <a:spcPct val="100000"/>
              </a:lnSpc>
              <a:spcBef>
                <a:spcPts val="0"/>
              </a:spcBef>
              <a:spcAft>
                <a:spcPts val="0"/>
              </a:spcAft>
              <a:buSzPts val="1400"/>
              <a:buAutoNum type="arabicParenR"/>
            </a:pPr>
            <a:r>
              <a:rPr lang="en"/>
              <a:t>Calculatrice graphique seulement pour les maths/sciences, surtout au secondaire</a:t>
            </a:r>
            <a:endParaRPr/>
          </a:p>
          <a:p>
            <a:pPr indent="-317500" lvl="0" marL="457200" rtl="0" algn="l">
              <a:lnSpc>
                <a:spcPct val="100000"/>
              </a:lnSpc>
              <a:spcBef>
                <a:spcPts val="0"/>
              </a:spcBef>
              <a:spcAft>
                <a:spcPts val="0"/>
              </a:spcAft>
              <a:buSzPts val="1400"/>
              <a:buAutoNum type="arabicParenR"/>
            </a:pPr>
            <a:r>
              <a:rPr lang="en"/>
              <a:t>Classe virtuelle pour toutes les disciplines</a:t>
            </a:r>
            <a:endParaRPr/>
          </a:p>
          <a:p>
            <a:pPr indent="-22860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Will</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Desmos offre une gamme de trois calculatrices graphiques distinctes, chacune conçue pour répondre à des besoins spécifiques dans le contexte de l’enseignement de l’apprentissage et de l’évaluation des mathématiques. </a:t>
            </a:r>
            <a:r>
              <a:rPr lang="en" sz="1200" u="sng">
                <a:solidFill>
                  <a:srgbClr val="1155CC"/>
                </a:solidFill>
                <a:hlinkClick r:id="rId2">
                  <a:extLst>
                    <a:ext uri="{A12FA001-AC4F-418D-AE19-62706E023703}">
                      <ahyp:hlinkClr val="tx"/>
                    </a:ext>
                  </a:extLst>
                </a:hlinkClick>
              </a:rPr>
              <a:t>La calculatrice graphique traditionnelle de Desmos</a:t>
            </a:r>
            <a:r>
              <a:rPr lang="en" sz="1200">
                <a:solidFill>
                  <a:schemeClr val="dk1"/>
                </a:solidFill>
              </a:rPr>
              <a:t>  constitue le cœur de l’écosystème. Elle soutient activement l’enseignement et l’apprentissage en offrant un accès complet à toutes les fonctionnalités de l’outil. Les élèves peuvent créer leur compte, ce qui leur permet d’enregistrer leur travail et de le consulter ultérieurement. Cette version encourage l’exploration et la manipulation des concepts mathématiques dans un environnement interactif et dynamique.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527a7c87a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527a7c87a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Luc</a:t>
            </a:r>
            <a:endParaRPr/>
          </a:p>
          <a:p>
            <a:pPr indent="0" lvl="0" marL="0" rtl="0" algn="l">
              <a:spcBef>
                <a:spcPts val="0"/>
              </a:spcBef>
              <a:spcAft>
                <a:spcPts val="0"/>
              </a:spcAft>
              <a:buNone/>
            </a:pPr>
            <a:r>
              <a:rPr lang="en"/>
              <a:t>Fichier de départ : </a:t>
            </a:r>
            <a:r>
              <a:rPr lang="en" u="sng">
                <a:solidFill>
                  <a:schemeClr val="hlink"/>
                </a:solidFill>
                <a:hlinkClick r:id="rId2"/>
              </a:rPr>
              <a:t>https://www.desmos.com/calculator/knxqqpkclw?fbclid=IwAR0BCbKhhO3SX9OoFGtb2N99ZTfkXCyNGHnRYh4n2il-g76liXMiqrfrnVY</a:t>
            </a:r>
            <a:endParaRPr/>
          </a:p>
          <a:p>
            <a:pPr indent="0" lvl="0" marL="0" rtl="0" algn="l">
              <a:spcBef>
                <a:spcPts val="0"/>
              </a:spcBef>
              <a:spcAft>
                <a:spcPts val="0"/>
              </a:spcAft>
              <a:buNone/>
            </a:pPr>
            <a:r>
              <a:rPr lang="en"/>
              <a:t>Corrigé : </a:t>
            </a:r>
            <a:r>
              <a:rPr lang="en" u="sng">
                <a:solidFill>
                  <a:schemeClr val="hlink"/>
                </a:solidFill>
                <a:hlinkClick r:id="rId3"/>
              </a:rPr>
              <a:t>https://www.desmos.com/calculator/vhe7t01apo</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527a7c87a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527a7c87a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Will</a:t>
            </a:r>
            <a:endParaRPr/>
          </a:p>
          <a:p>
            <a:pPr indent="0" lvl="0" marL="0" rtl="0" algn="l">
              <a:lnSpc>
                <a:spcPct val="115000"/>
              </a:lnSpc>
              <a:spcBef>
                <a:spcPts val="0"/>
              </a:spcBef>
              <a:spcAft>
                <a:spcPts val="0"/>
              </a:spcAft>
              <a:buNone/>
            </a:pPr>
            <a:r>
              <a:rPr lang="en"/>
              <a:t>Défis : </a:t>
            </a:r>
            <a:r>
              <a:rPr lang="en" u="sng">
                <a:solidFill>
                  <a:schemeClr val="hlink"/>
                </a:solidFill>
                <a:hlinkClick r:id="rId2"/>
              </a:rPr>
              <a:t>https://docs.google.com/document/d/1L23R0CGsE-sLqJ1ckXjrBK3MmOMAfaIGuyVcXDQ3jUg/edit?usp=sharing</a:t>
            </a:r>
            <a:endParaRPr/>
          </a:p>
          <a:p>
            <a:pPr indent="0" lvl="0" marL="0" rtl="0" algn="l">
              <a:lnSpc>
                <a:spcPct val="115000"/>
              </a:lnSpc>
              <a:spcBef>
                <a:spcPts val="0"/>
              </a:spcBef>
              <a:spcAft>
                <a:spcPts val="0"/>
              </a:spcAft>
              <a:buNone/>
            </a:pPr>
            <a:r>
              <a:rPr lang="en"/>
              <a:t>Les bases de Desmos complété: </a:t>
            </a:r>
            <a:r>
              <a:rPr lang="en" u="sng">
                <a:solidFill>
                  <a:schemeClr val="hlink"/>
                </a:solidFill>
                <a:hlinkClick r:id="rId3"/>
              </a:rPr>
              <a:t>https://www.desmos.com/calculator/jd2gq92e3f?lang=fr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527a7c87a8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527a7c87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Stéphanie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f32d5f4b4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2f32d5f4b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Stéphanie</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Ensuite, la calculatrice graphique en Mode Pratique représente une étape intermédiaire cruciale. À partir de </a:t>
            </a:r>
            <a:r>
              <a:rPr lang="en" sz="1200" u="sng">
                <a:solidFill>
                  <a:srgbClr val="1155CC"/>
                </a:solidFill>
                <a:hlinkClick r:id="rId2">
                  <a:extLst>
                    <a:ext uri="{A12FA001-AC4F-418D-AE19-62706E023703}">
                      <ahyp:hlinkClr val="tx"/>
                    </a:ext>
                  </a:extLst>
                </a:hlinkClick>
              </a:rPr>
              <a:t>ce lien</a:t>
            </a:r>
            <a:r>
              <a:rPr lang="en" sz="1200">
                <a:solidFill>
                  <a:schemeClr val="dk1"/>
                </a:solidFill>
              </a:rPr>
              <a:t>, il faut choisir (Choose Assessment) la version du Québec. Conçue spécifiquement pour la préparation aux évaluations et pour soutenir l’évaluation formative, elle offre une expérience similaire à celle du Mode Examen, tout en permettant la navigation sur le web. Bien que certaines fonctionnalités soient bloquées ou désactivées afin de se conformer aux politiques du Ministère de l’Éducation du Québec (MEQ), les élèves peuvent se familiariser avec les contraintes et les possibilités de l’environnement prévu pour l’évaluation. L’absence de comptes élèves et, par conséquent, l’impossibilité d’enregistrer le travail, prépare les élèves aux conditions réelles des examens. L’utilisation régulière de cette version en cours d’année est essentielle pour assurer une transition en douceur vers le Mode Examen.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f32d5f4b4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2f32d5f4b4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Stéphanie</a:t>
            </a:r>
            <a:endParaRPr/>
          </a:p>
          <a:p>
            <a:pPr indent="0" lvl="0" marL="0" rtl="0" algn="l">
              <a:lnSpc>
                <a:spcPct val="100000"/>
              </a:lnSpc>
              <a:spcBef>
                <a:spcPts val="0"/>
              </a:spcBef>
              <a:spcAft>
                <a:spcPts val="0"/>
              </a:spcAft>
              <a:buSzPts val="1400"/>
              <a:buNone/>
            </a:pPr>
            <a:r>
              <a:rPr lang="en"/>
              <a:t>Lien Web: </a:t>
            </a:r>
            <a:r>
              <a:rPr lang="en" u="sng">
                <a:solidFill>
                  <a:schemeClr val="hlink"/>
                </a:solidFill>
                <a:hlinkClick r:id="rId2"/>
              </a:rPr>
              <a:t>https://www.desmos.com/testing/quebec/graphing?lang=fr</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1200"/>
              </a:spcBef>
              <a:spcAft>
                <a:spcPts val="1200"/>
              </a:spcAft>
              <a:buSzPts val="1100"/>
              <a:buNone/>
            </a:pPr>
            <a:r>
              <a:rPr lang="en" sz="1200">
                <a:solidFill>
                  <a:schemeClr val="dk1"/>
                </a:solidFill>
              </a:rPr>
              <a:t>Enfin, </a:t>
            </a:r>
            <a:r>
              <a:rPr lang="en" sz="1200" u="sng">
                <a:solidFill>
                  <a:srgbClr val="1155CC"/>
                </a:solidFill>
                <a:hlinkClick r:id="rId3">
                  <a:extLst>
                    <a:ext uri="{A12FA001-AC4F-418D-AE19-62706E023703}">
                      <ahyp:hlinkClr val="tx"/>
                    </a:ext>
                  </a:extLst>
                </a:hlinkClick>
              </a:rPr>
              <a:t>la calculatrice graphique Mode Examen</a:t>
            </a:r>
            <a:r>
              <a:rPr lang="en" sz="1200">
                <a:solidFill>
                  <a:schemeClr val="dk1"/>
                </a:solidFill>
              </a:rPr>
              <a:t> est la version la plus restrictive, destinée à soutenir les évaluations courantes et ministérielles, tout au long du parcours secondaire. Elle bloque toute navigation web et intègre des fonctions de sécurité renforcées pour garantir l’intégrité des examens. Tout comme le Mode Pratique, elle ne permet pas la création de comptes élèves ni l’enregistrement des données. Cette version est strictement conforme aux politiques du MEQ et présente un ensemble spécifique de fonctionnalités bloquées ou désactivées.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Stéphanie</a:t>
            </a:r>
            <a:endParaRPr sz="1450">
              <a:solidFill>
                <a:schemeClr val="dk1"/>
              </a:solidFill>
            </a:endParaRPr>
          </a:p>
          <a:p>
            <a:pPr indent="0" lvl="0" marL="0" rtl="0" algn="l">
              <a:lnSpc>
                <a:spcPct val="100000"/>
              </a:lnSpc>
              <a:spcBef>
                <a:spcPts val="0"/>
              </a:spcBef>
              <a:spcAft>
                <a:spcPts val="0"/>
              </a:spcAft>
              <a:buSzPts val="1400"/>
              <a:buNone/>
            </a:pPr>
            <a:r>
              <a:t/>
            </a:r>
            <a:endParaRPr sz="1450">
              <a:solidFill>
                <a:schemeClr val="dk1"/>
              </a:solidFill>
            </a:endParaRPr>
          </a:p>
          <a:p>
            <a:pPr indent="0" lvl="0" marL="0" rtl="0" algn="l">
              <a:lnSpc>
                <a:spcPct val="100000"/>
              </a:lnSpc>
              <a:spcBef>
                <a:spcPts val="0"/>
              </a:spcBef>
              <a:spcAft>
                <a:spcPts val="0"/>
              </a:spcAft>
              <a:buSzPts val="1400"/>
              <a:buNone/>
            </a:pPr>
            <a:r>
              <a:rPr lang="en" sz="1450">
                <a:solidFill>
                  <a:schemeClr val="dk1"/>
                </a:solidFill>
              </a:rPr>
              <a:t>Tableau comparatif des 3 formes d'équations d'une droite : </a:t>
            </a:r>
            <a:r>
              <a:rPr lang="en" sz="1450" u="sng">
                <a:solidFill>
                  <a:schemeClr val="hlink"/>
                </a:solidFill>
                <a:hlinkClick r:id="rId2"/>
              </a:rPr>
              <a:t>https://www.alloprof.qc.ca/fr/eleves/bv/mathematiques/les-formes-d-equations-d-une-droite-m1320</a:t>
            </a:r>
            <a:endParaRPr sz="1450">
              <a:solidFill>
                <a:schemeClr val="dk1"/>
              </a:solidFill>
            </a:endParaRPr>
          </a:p>
          <a:p>
            <a:pPr indent="0" lvl="0" marL="0" rtl="0" algn="l">
              <a:lnSpc>
                <a:spcPct val="100000"/>
              </a:lnSpc>
              <a:spcBef>
                <a:spcPts val="0"/>
              </a:spcBef>
              <a:spcAft>
                <a:spcPts val="0"/>
              </a:spcAft>
              <a:buSzPts val="1400"/>
              <a:buNone/>
            </a:pPr>
            <a:r>
              <a:t/>
            </a:r>
            <a:endParaRPr sz="14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La sanction des études autorise l’utilisation d’une calculatrice avec ou sans affichage graphique, ce qui inclut les opérations et fonctions de base, ainsi que l’écriture de fonctions sous forme canonique (ex. : f(x) = -3(x – 2)² + 10). L’utilisation d’une calculatrice avec un système de calcul formel est tolérée, </a:t>
            </a:r>
            <a:r>
              <a:rPr i="1" lang="en" sz="1200">
                <a:solidFill>
                  <a:schemeClr val="dk1"/>
                </a:solidFill>
              </a:rPr>
              <a:t>à condition que les fonctionnalités de calcul formel soient explicitement désactivées</a:t>
            </a:r>
            <a:r>
              <a:rPr lang="en" sz="1200">
                <a:solidFill>
                  <a:schemeClr val="dk1"/>
                </a:solidFill>
              </a:rPr>
              <a:t>. L'objectif est de permettre l'utilisation d'un outil de calcul, mais d'empêcher que la calculatrice effectue à la place de l'élève les tâches d'ordre algébrique ou de résolution de problèmes qui sont au cœur des compétences évaluées. Par conséquent, sont interdites toutes les fonctionnalités qui permettent à l’outil de résoudre directement les problèmes ou d’effectuer les manipulations algébriques attendues de l’élève. Cela inclut, entre autres, l’utilisation de curseurs pour manipuler des paramètres, le traçage automatique de droites à partir de leur équation générale ou symétrique, les calculs algébriques formels, la résolution d’équations ou d’inéquations du second degré, et la résolution automatique de problèmes textuels. En d’autres termes, la calculatrice doit servir d’outil de calcul et de représentation graphique, et non de solutionneur automatique. Cette distinction est cruciale pour assurer l’équité des évaluations et la validation des compétences mathématiques des élèves.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À la lecture de l'info-sanction, la calculatrice Desmos Mode Examen reste toujours conforme, puisque cette fonctionnalité n'est pas un ajout majeur par rapport à ce que ça permettait déjà. Si une question demande à l'élève de trouver l'équation d'une fonction à partir d'une table de valeurs, il devra quand même fournir des traces. Il pourra se valider avec la calculatrice. C'est justement ce à quoi sert cette calculatrice.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Reste à savoir si ce genre de question est posée dans la section à choix multiples (pas de traces nécessaires), mais la sanction des études est au courant que cette calculatrice est utilisée. J'imagine qu'ils en tiennent compte lors de la conception des épreuves.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Bref, je répondrais que oui  c'est aidant mais ça ne fait pas le travail à la place de l'élève (traces), ça lui permet de valider. Comme pour toutes les autres fonctionnalités de cette calculatrice.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1200"/>
              </a:spcBef>
              <a:spcAft>
                <a:spcPts val="0"/>
              </a:spcAft>
              <a:buSzPts val="1400"/>
              <a:buNone/>
            </a:pPr>
            <a:r>
              <a:t/>
            </a:r>
            <a:endParaRPr sz="145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Stéphanie</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Calculatrice graphique: </a:t>
            </a:r>
            <a:r>
              <a:rPr lang="en" u="sng">
                <a:solidFill>
                  <a:schemeClr val="hlink"/>
                </a:solidFill>
                <a:hlinkClick r:id="rId2"/>
              </a:rPr>
              <a:t>https://www.desmos.com/calculator?lang=fr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Mode pratique: </a:t>
            </a:r>
            <a:r>
              <a:rPr lang="en" u="sng">
                <a:solidFill>
                  <a:schemeClr val="hlink"/>
                </a:solidFill>
                <a:hlinkClick r:id="rId3"/>
              </a:rPr>
              <a:t>https://www.desmos.com/practice?lang=fr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Mode examen: </a:t>
            </a:r>
            <a:r>
              <a:rPr lang="en" u="sng">
                <a:solidFill>
                  <a:schemeClr val="hlink"/>
                </a:solidFill>
                <a:hlinkClick r:id="rId4"/>
              </a:rPr>
              <a:t>https://www.desmos.com/testing/quebec/graphing?lang=fr</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Pour assurer la conformité avec la sanction des études lors des évaluations, le mode Examen de Desmos désactive un ensemble de fonctionnalités qui pourraient permettre aux élèves de contourner la démonstration de leurs compétences. En résumé, sont désactivées les options suivantes : l'insertion d'images, de dossiers et de notes (qui pourraient contenir des informations non autorisées), les graphiques implicites (qui permettent de tracer des relations complexes sans manipulation algébrique préalable par l'élève), les curseurs (qui permettent de faire varier des paramètres et d'observer directement leur effet sur un graphique, ce qui pourrait dispenser l'élève d'une analyse plus approfondie), les actions (qui permettent d'automatiser des processus et des calculs), les fonctions trigonométriques avancées (csc, sec, cot, et leurs fonctions inverses et hyperboliques, qui ne sont pas considérées comme des compétences de base à ce niveau) et les fonctions statistiques et géométriques avancées (telles que mad, cov, distance, midpoint, qui permettent d'obtenir directement des résultats sans que l'élève n'ait à effectuer les calculs).</a:t>
            </a:r>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f32d5f4b4a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2f32d5f4b4a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
                <a:solidFill>
                  <a:schemeClr val="dk1"/>
                </a:solidFill>
              </a:rPr>
              <a:t>Stéphanie</a:t>
            </a:r>
            <a:endParaRPr>
              <a:solidFill>
                <a:schemeClr val="dk1"/>
              </a:solidFill>
            </a:endParaRPr>
          </a:p>
          <a:p>
            <a:pPr indent="0" lvl="0" marL="0" rtl="0" algn="l">
              <a:spcBef>
                <a:spcPts val="0"/>
              </a:spcBef>
              <a:spcAft>
                <a:spcPts val="0"/>
              </a:spcAft>
              <a:buSzPts val="1400"/>
              <a:buNone/>
            </a:pPr>
            <a:r>
              <a:rPr lang="en">
                <a:solidFill>
                  <a:schemeClr val="dk1"/>
                </a:solidFill>
              </a:rPr>
              <a:t>Calculatrice graphique: </a:t>
            </a:r>
            <a:r>
              <a:rPr lang="en" u="sng">
                <a:solidFill>
                  <a:schemeClr val="hlink"/>
                </a:solidFill>
                <a:hlinkClick r:id="rId2"/>
              </a:rPr>
              <a:t>https://www.desmos.com/calculator?lang=fr</a:t>
            </a:r>
            <a:endParaRPr>
              <a:solidFill>
                <a:schemeClr val="dk1"/>
              </a:solidFill>
            </a:endParaRPr>
          </a:p>
          <a:p>
            <a:pPr indent="0" lvl="0" marL="0" rtl="0" algn="l">
              <a:spcBef>
                <a:spcPts val="0"/>
              </a:spcBef>
              <a:spcAft>
                <a:spcPts val="0"/>
              </a:spcAft>
              <a:buSzPts val="1400"/>
              <a:buNone/>
            </a:pPr>
            <a:r>
              <a:rPr lang="en">
                <a:solidFill>
                  <a:schemeClr val="dk1"/>
                </a:solidFill>
              </a:rPr>
              <a:t>Mode pratique: </a:t>
            </a:r>
            <a:r>
              <a:rPr lang="en" u="sng">
                <a:solidFill>
                  <a:schemeClr val="hlink"/>
                </a:solidFill>
                <a:hlinkClick r:id="rId3"/>
              </a:rPr>
              <a:t>https://www.desmos.com/practice?lang=fr</a:t>
            </a:r>
            <a:endParaRPr/>
          </a:p>
          <a:p>
            <a:pPr indent="0" lvl="0" marL="0" rtl="0" algn="l">
              <a:spcBef>
                <a:spcPts val="0"/>
              </a:spcBef>
              <a:spcAft>
                <a:spcPts val="0"/>
              </a:spcAft>
              <a:buSzPts val="1400"/>
              <a:buNone/>
            </a:pPr>
            <a:r>
              <a:rPr lang="en"/>
              <a:t>Mode examen: </a:t>
            </a:r>
            <a:r>
              <a:rPr lang="en" u="sng">
                <a:solidFill>
                  <a:schemeClr val="hlink"/>
                </a:solidFill>
                <a:hlinkClick r:id="rId4"/>
              </a:rPr>
              <a:t>https://www.desmos.com/testing/quebec/graphing?lang=fr</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9c32ff86f9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9c32ff86f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f72bdc07d3_1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f72bdc07d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Stéphanie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dd297e83f7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dd297e83f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Stéphanie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8a26cd031e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8a26cd031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Stéphanie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dd297e83f7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dd297e83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Stéphanie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8a26cd031e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8a26cd031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Stéphanie</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Sur les Chromebooks, largement déployés dans les écoles, le Mode Examen est généralement intégré à l'environnement d'évaluation sécurisé de l'appareil via le mode Kiosque, une procédure similaire à celle d'Usito. Ce mode offre un verrouillage efficace de l'application et restreint l'accès aux autres fonctionnalités. La configuration et la préparation de ce mode incombent à l'administrateur de la console Google Workspace (l'équipe des TI).</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dd297e83f7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dd297e83f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Will</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Sur les ordinateurs portables (Windows ou macOS), l'accès au Mode Examen se fait par le biais d'une session « examen » configurée sur l'ordinateur. L'élève accède ensuite à Desmos Examen en utilisant l'icône présente sur le bureau. Cette procédure, également comparable à celle d'Usito, nécessite aussi une préparation préalable par les services informatiques de votre institution scolaire.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dd253d617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dd253d617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Will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dd253d6178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dd253d617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a:p>
            <a:pPr indent="0" lvl="0" marL="0" rtl="0" algn="l">
              <a:spcBef>
                <a:spcPts val="0"/>
              </a:spcBef>
              <a:spcAft>
                <a:spcPts val="0"/>
              </a:spcAft>
              <a:buNone/>
            </a:pPr>
            <a:r>
              <a:rPr lang="en"/>
              <a:t>Document collaboratif: </a:t>
            </a:r>
            <a:r>
              <a:rPr lang="en"/>
              <a:t>https://docs.google.com/document/d/1GQRDAxRd2C9tGlcN4AOR6dmpPSd7GYEnxOXcZc2cO1s/edit?tab=t.0</a:t>
            </a:r>
            <a:endParaRPr/>
          </a:p>
          <a:p>
            <a:pPr indent="0" lvl="0" marL="0" rtl="0" algn="l">
              <a:spcBef>
                <a:spcPts val="0"/>
              </a:spcBef>
              <a:spcAft>
                <a:spcPts val="0"/>
              </a:spcAft>
              <a:buNone/>
            </a:pPr>
            <a:r>
              <a:rPr lang="en"/>
              <a:t>3 min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527a7c87a8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527a7c87a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William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f72bdc07d3_1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f72bdc07d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Will</a:t>
            </a:r>
            <a:endParaRPr/>
          </a:p>
          <a:p>
            <a:pPr indent="0" lvl="0" marL="0" rtl="0" algn="l">
              <a:spcBef>
                <a:spcPts val="0"/>
              </a:spcBef>
              <a:spcAft>
                <a:spcPts val="0"/>
              </a:spcAft>
              <a:buNone/>
            </a:pPr>
            <a:r>
              <a:rPr lang="en"/>
              <a:t>Aperçu de la solution dans Desmos: </a:t>
            </a:r>
            <a:r>
              <a:rPr lang="en" u="sng">
                <a:solidFill>
                  <a:schemeClr val="hlink"/>
                </a:solidFill>
                <a:hlinkClick r:id="rId2"/>
              </a:rPr>
              <a:t>https://www.desmos.com/calculator/2dwaewl9h0?lang=fr</a:t>
            </a:r>
            <a:endParaRPr/>
          </a:p>
          <a:p>
            <a:pPr indent="0" lvl="0" marL="0" rtl="0" algn="l">
              <a:spcBef>
                <a:spcPts val="0"/>
              </a:spcBef>
              <a:spcAft>
                <a:spcPts val="0"/>
              </a:spcAft>
              <a:buNone/>
            </a:pPr>
            <a:r>
              <a:rPr lang="en"/>
              <a:t>12 minutes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9c32ff86f9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9c32ff86f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dd23ea994b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2dd23ea994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Will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Document: https://docs.google.com/document/d/1GQRDAxRd2C9tGlcN4AOR6dmpPSd7GYEnxOXcZc2cO1s/edit?tab=t.89sw2i592zli</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f5845d4329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g2f5845d4329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Will</a:t>
            </a:r>
            <a:endParaRPr>
              <a:solidFill>
                <a:schemeClr val="dk1"/>
              </a:solidFill>
              <a:latin typeface="Aptos"/>
              <a:ea typeface="Aptos"/>
              <a:cs typeface="Aptos"/>
              <a:sym typeface="Aptos"/>
            </a:endParaRPr>
          </a:p>
          <a:p>
            <a:pPr indent="-298450" lvl="0" marL="457200" rtl="0" algn="l">
              <a:lnSpc>
                <a:spcPct val="107916"/>
              </a:lnSpc>
              <a:spcBef>
                <a:spcPts val="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nous conseillons qu’à la troisième activité réalisée par les élèves, ce sont eux qui doivent déterminer si DME est utile pour chacune des étapes. Ils doivent écrire en quoi DME leur est utile. Pourquoi pistons-nous les élèves avec les étapes de la démarche?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Stéphanie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Stéphanie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8c6d9d1559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8c6d9d155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Stéphanie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
              <a:t>Will</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9c32ff86f9_0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9c32ff86f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9c32ff86f9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9c32ff86f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9c32ff86f9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9c32ff86f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9c32ff86f9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9c32ff86f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Les deux: https://docs.google.com/presentation/d/1qfz7VS7gbCG2I-WJ2M1Fbwt6U0pwllRTnIVdeq2gipI/edit?usp=sharing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Les deux</a:t>
            </a:r>
            <a:endParaRPr>
              <a:solidFill>
                <a:schemeClr val="dk1"/>
              </a:solidFill>
              <a:latin typeface="Aptos"/>
              <a:ea typeface="Aptos"/>
              <a:cs typeface="Aptos"/>
              <a:sym typeface="Aptos"/>
            </a:endParaRPr>
          </a:p>
          <a:p>
            <a:pPr indent="-298450" lvl="0" marL="457200" rtl="0" algn="l">
              <a:lnSpc>
                <a:spcPct val="107916"/>
              </a:lnSpc>
              <a:spcBef>
                <a:spcPts val="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Notre intention: faciliter l’intégration de DME par des activités guidées pour l’élève en vue de les rendre autonomes en situation d’évaluation (courantes et ministérielles). Permettre à l’élève d’utiliser le plein potentiel de DME en situation d’évaluation. Ça sous-entend que la calculatrice graphique est utilisée fréquemment en cours d’année (apprentissage).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114454"/>
                </a:solidFill>
                <a:latin typeface="Century Gothic"/>
                <a:ea typeface="Century Gothic"/>
                <a:cs typeface="Century Gothic"/>
                <a:sym typeface="Century Gothic"/>
              </a:rPr>
              <a:t>Stéphanie</a:t>
            </a:r>
            <a:endParaRPr sz="1800">
              <a:solidFill>
                <a:srgbClr val="114454"/>
              </a:solidFill>
              <a:latin typeface="Century Gothic"/>
              <a:ea typeface="Century Gothic"/>
              <a:cs typeface="Century Gothic"/>
              <a:sym typeface="Century Gothic"/>
            </a:endParaRPr>
          </a:p>
          <a:p>
            <a:pPr indent="0" lvl="0" marL="0" rtl="0" algn="l">
              <a:lnSpc>
                <a:spcPct val="115000"/>
              </a:lnSpc>
              <a:spcBef>
                <a:spcPts val="600"/>
              </a:spcBef>
              <a:spcAft>
                <a:spcPts val="0"/>
              </a:spcAft>
              <a:buNone/>
            </a:pPr>
            <a:r>
              <a:rPr lang="en" sz="1800">
                <a:solidFill>
                  <a:srgbClr val="114454"/>
                </a:solidFill>
                <a:latin typeface="Century Gothic"/>
                <a:ea typeface="Century Gothic"/>
                <a:cs typeface="Century Gothic"/>
                <a:sym typeface="Century Gothic"/>
              </a:rPr>
              <a:t>Total 75 minutes</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60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Une vue d’ensemble de Desmos (2)</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3 calculatrices graphiques (traditionnelle, pratique, examen) (8)</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Que dit la sanction des études? (5)</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Fonctions désactivées (10)</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Comment l’utiliser? (10)</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défis? (5) discussion ouverte</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tâches d’appropriation (30 min)</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avantages?(10) discussion ouverte</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Ressources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dd23ea994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dd23ea99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Stéphanie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49aa15537d_0_2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49aa15537d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89" name="Shape 89"/>
        <p:cNvGrpSpPr/>
        <p:nvPr/>
      </p:nvGrpSpPr>
      <p:grpSpPr>
        <a:xfrm>
          <a:off x="0" y="0"/>
          <a:ext cx="0" cy="0"/>
          <a:chOff x="0" y="0"/>
          <a:chExt cx="0" cy="0"/>
        </a:xfrm>
      </p:grpSpPr>
      <p:sp>
        <p:nvSpPr>
          <p:cNvPr id="90" name="Google Shape;90;p1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91" name="Google Shape;91;p11"/>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1"/>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1"/>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95" name="Shape 95"/>
        <p:cNvGrpSpPr/>
        <p:nvPr/>
      </p:nvGrpSpPr>
      <p:grpSpPr>
        <a:xfrm>
          <a:off x="0" y="0"/>
          <a:ext cx="0" cy="0"/>
          <a:chOff x="0" y="0"/>
          <a:chExt cx="0" cy="0"/>
        </a:xfrm>
      </p:grpSpPr>
      <p:sp>
        <p:nvSpPr>
          <p:cNvPr id="96" name="Google Shape;96;p12"/>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98" name="Google Shape;98;p1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1" name="Shape 101"/>
        <p:cNvGrpSpPr/>
        <p:nvPr/>
      </p:nvGrpSpPr>
      <p:grpSpPr>
        <a:xfrm>
          <a:off x="0" y="0"/>
          <a:ext cx="0" cy="0"/>
          <a:chOff x="0" y="0"/>
          <a:chExt cx="0" cy="0"/>
        </a:xfrm>
      </p:grpSpPr>
      <p:sp>
        <p:nvSpPr>
          <p:cNvPr id="102" name="Google Shape;102;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3" name="Google Shape;103;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4" name="Google Shape;104;p13"/>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105" name="Shape 105"/>
        <p:cNvGrpSpPr/>
        <p:nvPr/>
      </p:nvGrpSpPr>
      <p:grpSpPr>
        <a:xfrm>
          <a:off x="0" y="0"/>
          <a:ext cx="0" cy="0"/>
          <a:chOff x="0" y="0"/>
          <a:chExt cx="0" cy="0"/>
        </a:xfrm>
      </p:grpSpPr>
      <p:sp>
        <p:nvSpPr>
          <p:cNvPr id="106" name="Google Shape;106;p14"/>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107" name="Shape 107"/>
        <p:cNvGrpSpPr/>
        <p:nvPr/>
      </p:nvGrpSpPr>
      <p:grpSpPr>
        <a:xfrm>
          <a:off x="0" y="0"/>
          <a:ext cx="0" cy="0"/>
          <a:chOff x="0" y="0"/>
          <a:chExt cx="0" cy="0"/>
        </a:xfrm>
      </p:grpSpPr>
      <p:sp>
        <p:nvSpPr>
          <p:cNvPr id="108" name="Google Shape;108;p15"/>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uverture">
  <p:cSld name="TITLE_3">
    <p:spTree>
      <p:nvGrpSpPr>
        <p:cNvPr id="109" name="Shape 109"/>
        <p:cNvGrpSpPr/>
        <p:nvPr/>
      </p:nvGrpSpPr>
      <p:grpSpPr>
        <a:xfrm>
          <a:off x="0" y="0"/>
          <a:ext cx="0" cy="0"/>
          <a:chOff x="0" y="0"/>
          <a:chExt cx="0" cy="0"/>
        </a:xfrm>
      </p:grpSpPr>
      <p:sp>
        <p:nvSpPr>
          <p:cNvPr id="110" name="Google Shape;110;p16"/>
          <p:cNvSpPr txBox="1"/>
          <p:nvPr>
            <p:ph type="ctrTitle"/>
          </p:nvPr>
        </p:nvSpPr>
        <p:spPr>
          <a:xfrm>
            <a:off x="519975" y="887925"/>
            <a:ext cx="8103900" cy="1526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03264A"/>
              </a:buClr>
              <a:buSzPts val="3900"/>
              <a:buNone/>
              <a:defRPr sz="3900">
                <a:solidFill>
                  <a:srgbClr val="03264A"/>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11" name="Google Shape;111;p16"/>
          <p:cNvSpPr txBox="1"/>
          <p:nvPr>
            <p:ph idx="1" type="subTitle"/>
          </p:nvPr>
        </p:nvSpPr>
        <p:spPr>
          <a:xfrm>
            <a:off x="2155652" y="2576168"/>
            <a:ext cx="48327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2700"/>
              <a:buFont typeface="Figtree Medium"/>
              <a:buNone/>
              <a:defRPr sz="2700">
                <a:solidFill>
                  <a:srgbClr val="0A6BCD"/>
                </a:solidFill>
                <a:latin typeface="Figtree Medium"/>
                <a:ea typeface="Figtree Medium"/>
                <a:cs typeface="Figtree Medium"/>
                <a:sym typeface="Figtree Medium"/>
              </a:defRPr>
            </a:lvl1pPr>
            <a:lvl2pPr lvl="1" algn="ctr">
              <a:lnSpc>
                <a:spcPct val="90000"/>
              </a:lnSpc>
              <a:spcBef>
                <a:spcPts val="400"/>
              </a:spcBef>
              <a:spcAft>
                <a:spcPts val="0"/>
              </a:spcAft>
              <a:buSzPts val="1200"/>
              <a:buFont typeface="Figtree Medium"/>
              <a:buNone/>
              <a:defRPr sz="1200">
                <a:solidFill>
                  <a:srgbClr val="0A6BCD"/>
                </a:solidFill>
                <a:latin typeface="Figtree Medium"/>
                <a:ea typeface="Figtree Medium"/>
                <a:cs typeface="Figtree Medium"/>
                <a:sym typeface="Figtree Medium"/>
              </a:defRPr>
            </a:lvl2pPr>
            <a:lvl3pPr lvl="2" algn="ctr">
              <a:lnSpc>
                <a:spcPct val="90000"/>
              </a:lnSpc>
              <a:spcBef>
                <a:spcPts val="400"/>
              </a:spcBef>
              <a:spcAft>
                <a:spcPts val="0"/>
              </a:spcAft>
              <a:buSzPts val="1100"/>
              <a:buFont typeface="Figtree Medium"/>
              <a:buNone/>
              <a:defRPr sz="1100">
                <a:solidFill>
                  <a:srgbClr val="0A6BCD"/>
                </a:solidFill>
                <a:latin typeface="Figtree Medium"/>
                <a:ea typeface="Figtree Medium"/>
                <a:cs typeface="Figtree Medium"/>
                <a:sym typeface="Figtree Medium"/>
              </a:defRPr>
            </a:lvl3pPr>
            <a:lvl4pPr lvl="3"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4pPr>
            <a:lvl5pPr lvl="4"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5pPr>
            <a:lvl6pPr lvl="5"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6pPr>
            <a:lvl7pPr lvl="6"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7pPr>
            <a:lvl8pPr lvl="7"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8pPr>
            <a:lvl9pPr lvl="8"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9pPr>
          </a:lstStyle>
          <a:p/>
        </p:txBody>
      </p:sp>
      <p:pic>
        <p:nvPicPr>
          <p:cNvPr descr="Logo drapeau gouvernement du Québec" id="112" name="Google Shape;112;p16"/>
          <p:cNvPicPr preferRelativeResize="0"/>
          <p:nvPr/>
        </p:nvPicPr>
        <p:blipFill rotWithShape="1">
          <a:blip r:embed="rId2">
            <a:alphaModFix/>
          </a:blip>
          <a:srcRect b="0" l="0" r="0" t="0"/>
          <a:stretch/>
        </p:blipFill>
        <p:spPr>
          <a:xfrm>
            <a:off x="6190482" y="4026245"/>
            <a:ext cx="2953515" cy="1115569"/>
          </a:xfrm>
          <a:prstGeom prst="rect">
            <a:avLst/>
          </a:prstGeom>
          <a:noFill/>
          <a:ln>
            <a:noFill/>
          </a:ln>
        </p:spPr>
      </p:pic>
      <p:pic>
        <p:nvPicPr>
          <p:cNvPr descr="Logo Votre gouvernement" id="113" name="Google Shape;113;p16"/>
          <p:cNvPicPr preferRelativeResize="0"/>
          <p:nvPr/>
        </p:nvPicPr>
        <p:blipFill rotWithShape="1">
          <a:blip r:embed="rId3">
            <a:alphaModFix/>
          </a:blip>
          <a:srcRect b="0" l="0" r="0" t="0"/>
          <a:stretch/>
        </p:blipFill>
        <p:spPr>
          <a:xfrm>
            <a:off x="-127002" y="4028751"/>
            <a:ext cx="2764417" cy="111306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114" name="Shape 114"/>
        <p:cNvGrpSpPr/>
        <p:nvPr/>
      </p:nvGrpSpPr>
      <p:grpSpPr>
        <a:xfrm>
          <a:off x="0" y="0"/>
          <a:ext cx="0" cy="0"/>
          <a:chOff x="0" y="0"/>
          <a:chExt cx="0" cy="0"/>
        </a:xfrm>
      </p:grpSpPr>
      <p:sp>
        <p:nvSpPr>
          <p:cNvPr id="115" name="Google Shape;115;p17"/>
          <p:cNvSpPr/>
          <p:nvPr/>
        </p:nvSpPr>
        <p:spPr>
          <a:xfrm>
            <a:off x="0" y="4017300"/>
            <a:ext cx="9144000" cy="1126200"/>
          </a:xfrm>
          <a:prstGeom prst="rec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6" name="Google Shape;116;p17"/>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7" name="Google Shape;117;p17"/>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122" name="Shape 122"/>
        <p:cNvGrpSpPr/>
        <p:nvPr/>
      </p:nvGrpSpPr>
      <p:grpSpPr>
        <a:xfrm>
          <a:off x="0" y="0"/>
          <a:ext cx="0" cy="0"/>
          <a:chOff x="0" y="0"/>
          <a:chExt cx="0" cy="0"/>
        </a:xfrm>
      </p:grpSpPr>
      <p:sp>
        <p:nvSpPr>
          <p:cNvPr id="123" name="Google Shape;123;p19"/>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25" name="Google Shape;125;p19"/>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txBox="1"/>
          <p:nvPr>
            <p:ph type="ctrTitle"/>
          </p:nvPr>
        </p:nvSpPr>
        <p:spPr>
          <a:xfrm>
            <a:off x="685800" y="2601425"/>
            <a:ext cx="58104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8" name="Shape 128"/>
        <p:cNvGrpSpPr/>
        <p:nvPr/>
      </p:nvGrpSpPr>
      <p:grpSpPr>
        <a:xfrm>
          <a:off x="0" y="0"/>
          <a:ext cx="0" cy="0"/>
          <a:chOff x="0" y="0"/>
          <a:chExt cx="0" cy="0"/>
        </a:xfrm>
      </p:grpSpPr>
      <p:sp>
        <p:nvSpPr>
          <p:cNvPr id="129" name="Google Shape;129;p20"/>
          <p:cNvSpPr txBox="1"/>
          <p:nvPr>
            <p:ph type="ctrTitle"/>
          </p:nvPr>
        </p:nvSpPr>
        <p:spPr>
          <a:xfrm>
            <a:off x="4113600" y="2878750"/>
            <a:ext cx="45057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800"/>
              <a:buNone/>
              <a:defRPr sz="48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sp>
        <p:nvSpPr>
          <p:cNvPr id="130" name="Google Shape;130;p20"/>
          <p:cNvSpPr txBox="1"/>
          <p:nvPr>
            <p:ph idx="1" type="subTitle"/>
          </p:nvPr>
        </p:nvSpPr>
        <p:spPr>
          <a:xfrm>
            <a:off x="4113600" y="3983050"/>
            <a:ext cx="4505700" cy="784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6"/>
              </a:buClr>
              <a:buSzPts val="1800"/>
              <a:buNone/>
              <a:defRPr b="1" sz="1800">
                <a:solidFill>
                  <a:schemeClr val="accent6"/>
                </a:solidFill>
              </a:defRPr>
            </a:lvl1pPr>
            <a:lvl2pPr lvl="1">
              <a:spcBef>
                <a:spcPts val="0"/>
              </a:spcBef>
              <a:spcAft>
                <a:spcPts val="0"/>
              </a:spcAft>
              <a:buClr>
                <a:schemeClr val="accent6"/>
              </a:buClr>
              <a:buSzPts val="1800"/>
              <a:buNone/>
              <a:defRPr b="1" sz="1800">
                <a:solidFill>
                  <a:schemeClr val="accent6"/>
                </a:solidFill>
              </a:defRPr>
            </a:lvl2pPr>
            <a:lvl3pPr lvl="2">
              <a:spcBef>
                <a:spcPts val="0"/>
              </a:spcBef>
              <a:spcAft>
                <a:spcPts val="0"/>
              </a:spcAft>
              <a:buClr>
                <a:schemeClr val="accent6"/>
              </a:buClr>
              <a:buSzPts val="1800"/>
              <a:buNone/>
              <a:defRPr b="1" sz="1800">
                <a:solidFill>
                  <a:schemeClr val="accent6"/>
                </a:solidFill>
              </a:defRPr>
            </a:lvl3pPr>
            <a:lvl4pPr lvl="3">
              <a:spcBef>
                <a:spcPts val="0"/>
              </a:spcBef>
              <a:spcAft>
                <a:spcPts val="0"/>
              </a:spcAft>
              <a:buClr>
                <a:schemeClr val="accent6"/>
              </a:buClr>
              <a:buSzPts val="1800"/>
              <a:buNone/>
              <a:defRPr b="1">
                <a:solidFill>
                  <a:schemeClr val="accent6"/>
                </a:solidFill>
              </a:defRPr>
            </a:lvl4pPr>
            <a:lvl5pPr lvl="4">
              <a:spcBef>
                <a:spcPts val="0"/>
              </a:spcBef>
              <a:spcAft>
                <a:spcPts val="0"/>
              </a:spcAft>
              <a:buClr>
                <a:schemeClr val="accent6"/>
              </a:buClr>
              <a:buSzPts val="1800"/>
              <a:buNone/>
              <a:defRPr b="1">
                <a:solidFill>
                  <a:schemeClr val="accent6"/>
                </a:solidFill>
              </a:defRPr>
            </a:lvl5pPr>
            <a:lvl6pPr lvl="5">
              <a:spcBef>
                <a:spcPts val="0"/>
              </a:spcBef>
              <a:spcAft>
                <a:spcPts val="0"/>
              </a:spcAft>
              <a:buClr>
                <a:schemeClr val="accent6"/>
              </a:buClr>
              <a:buSzPts val="1800"/>
              <a:buNone/>
              <a:defRPr b="1">
                <a:solidFill>
                  <a:schemeClr val="accent6"/>
                </a:solidFill>
              </a:defRPr>
            </a:lvl6pPr>
            <a:lvl7pPr lvl="6">
              <a:spcBef>
                <a:spcPts val="0"/>
              </a:spcBef>
              <a:spcAft>
                <a:spcPts val="0"/>
              </a:spcAft>
              <a:buClr>
                <a:schemeClr val="accent6"/>
              </a:buClr>
              <a:buSzPts val="1800"/>
              <a:buNone/>
              <a:defRPr b="1">
                <a:solidFill>
                  <a:schemeClr val="accent6"/>
                </a:solidFill>
              </a:defRPr>
            </a:lvl7pPr>
            <a:lvl8pPr lvl="7">
              <a:spcBef>
                <a:spcPts val="0"/>
              </a:spcBef>
              <a:spcAft>
                <a:spcPts val="0"/>
              </a:spcAft>
              <a:buClr>
                <a:schemeClr val="accent6"/>
              </a:buClr>
              <a:buSzPts val="1800"/>
              <a:buNone/>
              <a:defRPr b="1">
                <a:solidFill>
                  <a:schemeClr val="accent6"/>
                </a:solidFill>
              </a:defRPr>
            </a:lvl8pPr>
            <a:lvl9pPr lvl="8">
              <a:spcBef>
                <a:spcPts val="0"/>
              </a:spcBef>
              <a:spcAft>
                <a:spcPts val="0"/>
              </a:spcAft>
              <a:buClr>
                <a:schemeClr val="accent6"/>
              </a:buClr>
              <a:buSzPts val="1800"/>
              <a:buNone/>
              <a:defRPr b="1">
                <a:solidFill>
                  <a:schemeClr val="accent6"/>
                </a:solidFill>
              </a:defRPr>
            </a:lvl9pPr>
          </a:lstStyle>
          <a:p/>
        </p:txBody>
      </p:sp>
      <p:sp>
        <p:nvSpPr>
          <p:cNvPr id="131" name="Google Shape;131;p20"/>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33" name="Google Shape;133;p20"/>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137" name="Shape 137"/>
        <p:cNvGrpSpPr/>
        <p:nvPr/>
      </p:nvGrpSpPr>
      <p:grpSpPr>
        <a:xfrm>
          <a:off x="0" y="0"/>
          <a:ext cx="0" cy="0"/>
          <a:chOff x="0" y="0"/>
          <a:chExt cx="0" cy="0"/>
        </a:xfrm>
      </p:grpSpPr>
      <p:sp>
        <p:nvSpPr>
          <p:cNvPr id="138" name="Google Shape;138;p21"/>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820"/>
                  </a:srgbClr>
                </a:solidFill>
                <a:latin typeface="Impact"/>
              </a:rPr>
              <a:t>“</a:t>
            </a:r>
          </a:p>
        </p:txBody>
      </p:sp>
      <p:sp>
        <p:nvSpPr>
          <p:cNvPr id="139" name="Google Shape;139;p2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40" name="Google Shape;140;p21"/>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txBox="1"/>
          <p:nvPr>
            <p:ph idx="1" type="body"/>
          </p:nvPr>
        </p:nvSpPr>
        <p:spPr>
          <a:xfrm>
            <a:off x="1556175" y="2300275"/>
            <a:ext cx="6031800" cy="605100"/>
          </a:xfrm>
          <a:prstGeom prst="rect">
            <a:avLst/>
          </a:prstGeom>
        </p:spPr>
        <p:txBody>
          <a:bodyPr anchorCtr="0" anchor="ctr" bIns="91425" lIns="91425" spcFirstLastPara="1" rIns="91425" wrap="square" tIns="91425">
            <a:noAutofit/>
          </a:bodyPr>
          <a:lstStyle>
            <a:lvl1pPr indent="-355600" lvl="0" marL="457200" algn="ctr">
              <a:spcBef>
                <a:spcPts val="600"/>
              </a:spcBef>
              <a:spcAft>
                <a:spcPts val="0"/>
              </a:spcAft>
              <a:buClr>
                <a:schemeClr val="lt1"/>
              </a:buClr>
              <a:buSzPts val="2000"/>
              <a:buChar char="▪"/>
              <a:defRPr sz="2000">
                <a:solidFill>
                  <a:schemeClr val="lt1"/>
                </a:solidFill>
              </a:defRPr>
            </a:lvl1pPr>
            <a:lvl2pPr indent="-355600" lvl="1" marL="914400" algn="ctr">
              <a:spcBef>
                <a:spcPts val="0"/>
              </a:spcBef>
              <a:spcAft>
                <a:spcPts val="0"/>
              </a:spcAft>
              <a:buClr>
                <a:schemeClr val="lt1"/>
              </a:buClr>
              <a:buSzPts val="2000"/>
              <a:buChar char="▫"/>
              <a:defRPr sz="2000">
                <a:solidFill>
                  <a:schemeClr val="lt1"/>
                </a:solidFill>
              </a:defRPr>
            </a:lvl2pPr>
            <a:lvl3pPr indent="-355600" lvl="2" marL="1371600" algn="ctr">
              <a:spcBef>
                <a:spcPts val="0"/>
              </a:spcBef>
              <a:spcAft>
                <a:spcPts val="0"/>
              </a:spcAft>
              <a:buClr>
                <a:schemeClr val="lt1"/>
              </a:buClr>
              <a:buSzPts val="2000"/>
              <a:buChar char="■"/>
              <a:defRPr sz="2000">
                <a:solidFill>
                  <a:schemeClr val="lt1"/>
                </a:solidFill>
              </a:defRPr>
            </a:lvl3pPr>
            <a:lvl4pPr indent="-355600" lvl="3" marL="1828800" algn="ctr">
              <a:spcBef>
                <a:spcPts val="0"/>
              </a:spcBef>
              <a:spcAft>
                <a:spcPts val="0"/>
              </a:spcAft>
              <a:buClr>
                <a:schemeClr val="lt1"/>
              </a:buClr>
              <a:buSzPts val="2000"/>
              <a:buChar char="●"/>
              <a:defRPr sz="2000">
                <a:solidFill>
                  <a:schemeClr val="lt1"/>
                </a:solidFill>
              </a:defRPr>
            </a:lvl4pPr>
            <a:lvl5pPr indent="-355600" lvl="4" marL="2286000" algn="ctr">
              <a:spcBef>
                <a:spcPts val="0"/>
              </a:spcBef>
              <a:spcAft>
                <a:spcPts val="0"/>
              </a:spcAft>
              <a:buClr>
                <a:schemeClr val="lt1"/>
              </a:buClr>
              <a:buSzPts val="2000"/>
              <a:buChar char="○"/>
              <a:defRPr sz="2000">
                <a:solidFill>
                  <a:schemeClr val="lt1"/>
                </a:solidFill>
              </a:defRPr>
            </a:lvl5pPr>
            <a:lvl6pPr indent="-355600" lvl="5" marL="2743200" algn="ctr">
              <a:spcBef>
                <a:spcPts val="0"/>
              </a:spcBef>
              <a:spcAft>
                <a:spcPts val="0"/>
              </a:spcAft>
              <a:buClr>
                <a:schemeClr val="lt1"/>
              </a:buClr>
              <a:buSzPts val="2000"/>
              <a:buChar char="■"/>
              <a:defRPr sz="2000">
                <a:solidFill>
                  <a:schemeClr val="lt1"/>
                </a:solidFill>
              </a:defRPr>
            </a:lvl6pPr>
            <a:lvl7pPr indent="-355600" lvl="6" marL="3200400" algn="ctr">
              <a:spcBef>
                <a:spcPts val="0"/>
              </a:spcBef>
              <a:spcAft>
                <a:spcPts val="0"/>
              </a:spcAft>
              <a:buClr>
                <a:schemeClr val="lt1"/>
              </a:buClr>
              <a:buSzPts val="2000"/>
              <a:buChar char="●"/>
              <a:defRPr sz="2000">
                <a:solidFill>
                  <a:schemeClr val="lt1"/>
                </a:solidFill>
              </a:defRPr>
            </a:lvl7pPr>
            <a:lvl8pPr indent="-355600" lvl="7" marL="3657600" algn="ctr">
              <a:spcBef>
                <a:spcPts val="0"/>
              </a:spcBef>
              <a:spcAft>
                <a:spcPts val="0"/>
              </a:spcAft>
              <a:buClr>
                <a:schemeClr val="lt1"/>
              </a:buClr>
              <a:buSzPts val="2000"/>
              <a:buChar char="○"/>
              <a:defRPr sz="2000">
                <a:solidFill>
                  <a:schemeClr val="lt1"/>
                </a:solidFill>
              </a:defRPr>
            </a:lvl8pPr>
            <a:lvl9pPr indent="-355600" lvl="8" marL="4114800" algn="ctr">
              <a:spcBef>
                <a:spcPts val="0"/>
              </a:spcBef>
              <a:spcAft>
                <a:spcPts val="0"/>
              </a:spcAft>
              <a:buClr>
                <a:schemeClr val="lt1"/>
              </a:buClr>
              <a:buSzPts val="2000"/>
              <a:buChar char="■"/>
              <a:defRPr sz="2000">
                <a:solidFill>
                  <a:schemeClr val="lt1"/>
                </a:solidFill>
              </a:defRPr>
            </a:lvl9pPr>
          </a:lstStyle>
          <a:p/>
        </p:txBody>
      </p:sp>
      <p:sp>
        <p:nvSpPr>
          <p:cNvPr id="144" name="Google Shape;144;p2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p:txBody>
      </p:sp>
      <p:sp>
        <p:nvSpPr>
          <p:cNvPr id="17" name="Google Shape;17;p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6"/>
              </a:buClr>
              <a:buSzPts val="1800"/>
              <a:buNone/>
              <a:defRPr b="1" sz="1800">
                <a:solidFill>
                  <a:schemeClr val="accent6"/>
                </a:solidFill>
              </a:defRPr>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a:solidFill>
                  <a:schemeClr val="accent6"/>
                </a:solidFill>
              </a:defRPr>
            </a:lvl4pPr>
            <a:lvl5pPr lvl="4" algn="l">
              <a:lnSpc>
                <a:spcPct val="100000"/>
              </a:lnSpc>
              <a:spcBef>
                <a:spcPts val="0"/>
              </a:spcBef>
              <a:spcAft>
                <a:spcPts val="0"/>
              </a:spcAft>
              <a:buClr>
                <a:schemeClr val="accent6"/>
              </a:buClr>
              <a:buSzPts val="1800"/>
              <a:buNone/>
              <a:defRPr b="1">
                <a:solidFill>
                  <a:schemeClr val="accent6"/>
                </a:solidFill>
              </a:defRPr>
            </a:lvl5pPr>
            <a:lvl6pPr lvl="5" algn="l">
              <a:lnSpc>
                <a:spcPct val="100000"/>
              </a:lnSpc>
              <a:spcBef>
                <a:spcPts val="0"/>
              </a:spcBef>
              <a:spcAft>
                <a:spcPts val="0"/>
              </a:spcAft>
              <a:buClr>
                <a:schemeClr val="accent6"/>
              </a:buClr>
              <a:buSzPts val="1800"/>
              <a:buNone/>
              <a:defRPr b="1">
                <a:solidFill>
                  <a:schemeClr val="accent6"/>
                </a:solidFill>
              </a:defRPr>
            </a:lvl6pPr>
            <a:lvl7pPr lvl="6" algn="l">
              <a:lnSpc>
                <a:spcPct val="100000"/>
              </a:lnSpc>
              <a:spcBef>
                <a:spcPts val="0"/>
              </a:spcBef>
              <a:spcAft>
                <a:spcPts val="0"/>
              </a:spcAft>
              <a:buClr>
                <a:schemeClr val="accent6"/>
              </a:buClr>
              <a:buSzPts val="1800"/>
              <a:buNone/>
              <a:defRPr b="1">
                <a:solidFill>
                  <a:schemeClr val="accent6"/>
                </a:solidFill>
              </a:defRPr>
            </a:lvl7pPr>
            <a:lvl8pPr lvl="7" algn="l">
              <a:lnSpc>
                <a:spcPct val="100000"/>
              </a:lnSpc>
              <a:spcBef>
                <a:spcPts val="0"/>
              </a:spcBef>
              <a:spcAft>
                <a:spcPts val="0"/>
              </a:spcAft>
              <a:buClr>
                <a:schemeClr val="accent6"/>
              </a:buClr>
              <a:buSzPts val="1800"/>
              <a:buNone/>
              <a:defRPr b="1">
                <a:solidFill>
                  <a:schemeClr val="accent6"/>
                </a:solidFill>
              </a:defRPr>
            </a:lvl8pPr>
            <a:lvl9pPr lvl="8" algn="l">
              <a:lnSpc>
                <a:spcPct val="100000"/>
              </a:lnSpc>
              <a:spcBef>
                <a:spcPts val="0"/>
              </a:spcBef>
              <a:spcAft>
                <a:spcPts val="0"/>
              </a:spcAft>
              <a:buClr>
                <a:schemeClr val="accent6"/>
              </a:buClr>
              <a:buSzPts val="1800"/>
              <a:buNone/>
              <a:defRPr b="1">
                <a:solidFill>
                  <a:schemeClr val="accent6"/>
                </a:solidFill>
              </a:defRPr>
            </a:lvl9pPr>
          </a:lstStyle>
          <a:p/>
        </p:txBody>
      </p:sp>
      <p:sp>
        <p:nvSpPr>
          <p:cNvPr id="18" name="Google Shape;18;p3"/>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 name="Google Shape;20;p3"/>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45" name="Shape 145"/>
        <p:cNvGrpSpPr/>
        <p:nvPr/>
      </p:nvGrpSpPr>
      <p:grpSpPr>
        <a:xfrm>
          <a:off x="0" y="0"/>
          <a:ext cx="0" cy="0"/>
          <a:chOff x="0" y="0"/>
          <a:chExt cx="0" cy="0"/>
        </a:xfrm>
      </p:grpSpPr>
      <p:sp>
        <p:nvSpPr>
          <p:cNvPr id="146" name="Google Shape;146;p22"/>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47" name="Google Shape;147;p22"/>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22"/>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152" name="Google Shape;152;p22"/>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53" name="Google Shape;153;p22"/>
          <p:cNvSpPr txBox="1"/>
          <p:nvPr>
            <p:ph idx="1" type="body"/>
          </p:nvPr>
        </p:nvSpPr>
        <p:spPr>
          <a:xfrm>
            <a:off x="879125" y="1744500"/>
            <a:ext cx="7544400" cy="3218400"/>
          </a:xfrm>
          <a:prstGeom prst="rect">
            <a:avLst/>
          </a:prstGeom>
        </p:spPr>
        <p:txBody>
          <a:bodyPr anchorCtr="0" anchor="t" bIns="91425" lIns="91425" spcFirstLastPara="1" rIns="91425" wrap="square" tIns="91425">
            <a:noAutofit/>
          </a:bodyPr>
          <a:lstStyle>
            <a:lvl1pPr indent="-406400" lvl="0" marL="457200">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spcBef>
                <a:spcPts val="0"/>
              </a:spcBef>
              <a:spcAft>
                <a:spcPts val="0"/>
              </a:spcAft>
              <a:buClr>
                <a:schemeClr val="lt1"/>
              </a:buClr>
              <a:buSzPts val="2400"/>
              <a:buFont typeface="Open Sans"/>
              <a:buChar char="❏"/>
              <a:defRPr sz="2800"/>
            </a:lvl2pPr>
            <a:lvl3pPr indent="-381000" lvl="2" marL="1371600">
              <a:spcBef>
                <a:spcPts val="0"/>
              </a:spcBef>
              <a:spcAft>
                <a:spcPts val="0"/>
              </a:spcAft>
              <a:buClr>
                <a:schemeClr val="lt1"/>
              </a:buClr>
              <a:buSzPts val="2400"/>
              <a:buFont typeface="Open Sans"/>
              <a:buChar char="❏"/>
              <a:defRPr sz="2800"/>
            </a:lvl3pPr>
            <a:lvl4pPr indent="-406400" lvl="3" marL="1828800">
              <a:spcBef>
                <a:spcPts val="0"/>
              </a:spcBef>
              <a:spcAft>
                <a:spcPts val="0"/>
              </a:spcAft>
              <a:buClr>
                <a:schemeClr val="lt1"/>
              </a:buClr>
              <a:buSzPts val="2800"/>
              <a:buFont typeface="Open Sans"/>
              <a:buChar char="❏"/>
              <a:defRPr sz="2800"/>
            </a:lvl4pPr>
            <a:lvl5pPr indent="-406400" lvl="4" marL="2286000">
              <a:spcBef>
                <a:spcPts val="0"/>
              </a:spcBef>
              <a:spcAft>
                <a:spcPts val="0"/>
              </a:spcAft>
              <a:buClr>
                <a:schemeClr val="lt1"/>
              </a:buClr>
              <a:buSzPts val="2800"/>
              <a:buFont typeface="Open Sans"/>
              <a:buChar char="❏"/>
              <a:defRPr sz="2800"/>
            </a:lvl5pPr>
            <a:lvl6pPr indent="-406400" lvl="5" marL="2743200">
              <a:spcBef>
                <a:spcPts val="0"/>
              </a:spcBef>
              <a:spcAft>
                <a:spcPts val="0"/>
              </a:spcAft>
              <a:buClr>
                <a:schemeClr val="lt1"/>
              </a:buClr>
              <a:buSzPts val="2800"/>
              <a:buFont typeface="Open Sans"/>
              <a:buChar char="❏"/>
              <a:defRPr sz="2800"/>
            </a:lvl6pPr>
            <a:lvl7pPr indent="-406400" lvl="6" marL="3200400">
              <a:spcBef>
                <a:spcPts val="0"/>
              </a:spcBef>
              <a:spcAft>
                <a:spcPts val="0"/>
              </a:spcAft>
              <a:buClr>
                <a:schemeClr val="lt1"/>
              </a:buClr>
              <a:buSzPts val="2800"/>
              <a:buFont typeface="Open Sans"/>
              <a:buChar char="❏"/>
              <a:defRPr sz="2800"/>
            </a:lvl7pPr>
            <a:lvl8pPr indent="-406400" lvl="7" marL="3657600">
              <a:spcBef>
                <a:spcPts val="0"/>
              </a:spcBef>
              <a:spcAft>
                <a:spcPts val="0"/>
              </a:spcAft>
              <a:buClr>
                <a:schemeClr val="lt1"/>
              </a:buClr>
              <a:buSzPts val="2800"/>
              <a:buFont typeface="Open Sans"/>
              <a:buChar char="❏"/>
              <a:defRPr sz="2800"/>
            </a:lvl8pPr>
            <a:lvl9pPr indent="-406400" lvl="8" marL="4114800">
              <a:spcBef>
                <a:spcPts val="0"/>
              </a:spcBef>
              <a:spcAft>
                <a:spcPts val="0"/>
              </a:spcAft>
              <a:buClr>
                <a:schemeClr val="lt1"/>
              </a:buClr>
              <a:buSzPts val="2800"/>
              <a:buFont typeface="Open Sans"/>
              <a:buChar char="❏"/>
              <a:defRPr sz="2800"/>
            </a:lvl9pPr>
          </a:lstStyle>
          <a:p/>
        </p:txBody>
      </p:sp>
      <p:sp>
        <p:nvSpPr>
          <p:cNvPr id="154" name="Google Shape;154;p2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55" name="Shape 155"/>
        <p:cNvGrpSpPr/>
        <p:nvPr/>
      </p:nvGrpSpPr>
      <p:grpSpPr>
        <a:xfrm>
          <a:off x="0" y="0"/>
          <a:ext cx="0" cy="0"/>
          <a:chOff x="0" y="0"/>
          <a:chExt cx="0" cy="0"/>
        </a:xfrm>
      </p:grpSpPr>
      <p:sp>
        <p:nvSpPr>
          <p:cNvPr id="156" name="Google Shape;156;p23"/>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57" name="Google Shape;157;p23"/>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1" name="Google Shape;161;p23"/>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162" name="Google Shape;162;p23"/>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63" name="Google Shape;163;p23"/>
          <p:cNvSpPr txBox="1"/>
          <p:nvPr>
            <p:ph idx="1" type="body"/>
          </p:nvPr>
        </p:nvSpPr>
        <p:spPr>
          <a:xfrm>
            <a:off x="1146025" y="1767275"/>
            <a:ext cx="3660300" cy="31587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64" name="Google Shape;164;p23"/>
          <p:cNvSpPr txBox="1"/>
          <p:nvPr>
            <p:ph idx="2" type="body"/>
          </p:nvPr>
        </p:nvSpPr>
        <p:spPr>
          <a:xfrm>
            <a:off x="5026623" y="1767275"/>
            <a:ext cx="3660300" cy="31587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65" name="Google Shape;165;p2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66" name="Shape 166"/>
        <p:cNvGrpSpPr/>
        <p:nvPr/>
      </p:nvGrpSpPr>
      <p:grpSpPr>
        <a:xfrm>
          <a:off x="0" y="0"/>
          <a:ext cx="0" cy="0"/>
          <a:chOff x="0" y="0"/>
          <a:chExt cx="0" cy="0"/>
        </a:xfrm>
      </p:grpSpPr>
      <p:sp>
        <p:nvSpPr>
          <p:cNvPr id="167" name="Google Shape;167;p2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68" name="Google Shape;168;p24"/>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2" name="Google Shape;172;p24"/>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173" name="Google Shape;173;p24"/>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74" name="Google Shape;174;p24"/>
          <p:cNvSpPr txBox="1"/>
          <p:nvPr>
            <p:ph idx="1" type="body"/>
          </p:nvPr>
        </p:nvSpPr>
        <p:spPr>
          <a:xfrm>
            <a:off x="1146025" y="1773300"/>
            <a:ext cx="2409900" cy="3152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75" name="Google Shape;175;p24"/>
          <p:cNvSpPr txBox="1"/>
          <p:nvPr>
            <p:ph idx="2" type="body"/>
          </p:nvPr>
        </p:nvSpPr>
        <p:spPr>
          <a:xfrm>
            <a:off x="3679388" y="1773300"/>
            <a:ext cx="2409900" cy="3152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76" name="Google Shape;176;p24"/>
          <p:cNvSpPr txBox="1"/>
          <p:nvPr>
            <p:ph idx="3" type="body"/>
          </p:nvPr>
        </p:nvSpPr>
        <p:spPr>
          <a:xfrm>
            <a:off x="6212750" y="1773300"/>
            <a:ext cx="2409900" cy="3152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77" name="Google Shape;177;p2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8" name="Shape 178"/>
        <p:cNvGrpSpPr/>
        <p:nvPr/>
      </p:nvGrpSpPr>
      <p:grpSpPr>
        <a:xfrm>
          <a:off x="0" y="0"/>
          <a:ext cx="0" cy="0"/>
          <a:chOff x="0" y="0"/>
          <a:chExt cx="0" cy="0"/>
        </a:xfrm>
      </p:grpSpPr>
      <p:sp>
        <p:nvSpPr>
          <p:cNvPr id="179" name="Google Shape;179;p2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80" name="Google Shape;180;p25"/>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4" name="Google Shape;184;p25"/>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185" name="Google Shape;185;p25"/>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86" name="Google Shape;186;p2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7" name="Shape 187"/>
        <p:cNvGrpSpPr/>
        <p:nvPr/>
      </p:nvGrpSpPr>
      <p:grpSpPr>
        <a:xfrm>
          <a:off x="0" y="0"/>
          <a:ext cx="0" cy="0"/>
          <a:chOff x="0" y="0"/>
          <a:chExt cx="0" cy="0"/>
        </a:xfrm>
      </p:grpSpPr>
      <p:sp>
        <p:nvSpPr>
          <p:cNvPr id="188" name="Google Shape;188;p26"/>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89" name="Google Shape;189;p26"/>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Clr>
                <a:schemeClr val="accent1"/>
              </a:buClr>
              <a:buSzPts val="1800"/>
              <a:buNone/>
              <a:defRPr sz="1800">
                <a:solidFill>
                  <a:schemeClr val="accent1"/>
                </a:solidFill>
              </a:defRPr>
            </a:lvl1pPr>
          </a:lstStyle>
          <a:p/>
        </p:txBody>
      </p:sp>
      <p:sp>
        <p:nvSpPr>
          <p:cNvPr id="194" name="Google Shape;194;p2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5" name="Shape 195"/>
        <p:cNvGrpSpPr/>
        <p:nvPr/>
      </p:nvGrpSpPr>
      <p:grpSpPr>
        <a:xfrm>
          <a:off x="0" y="0"/>
          <a:ext cx="0" cy="0"/>
          <a:chOff x="0" y="0"/>
          <a:chExt cx="0" cy="0"/>
        </a:xfrm>
      </p:grpSpPr>
      <p:sp>
        <p:nvSpPr>
          <p:cNvPr id="196" name="Google Shape;196;p2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97" name="Google Shape;197;p27"/>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202" name="Shape 202"/>
        <p:cNvGrpSpPr/>
        <p:nvPr/>
      </p:nvGrpSpPr>
      <p:grpSpPr>
        <a:xfrm>
          <a:off x="0" y="0"/>
          <a:ext cx="0" cy="0"/>
          <a:chOff x="0" y="0"/>
          <a:chExt cx="0" cy="0"/>
        </a:xfrm>
      </p:grpSpPr>
      <p:sp>
        <p:nvSpPr>
          <p:cNvPr id="203" name="Google Shape;203;p28"/>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204" name="Google Shape;204;p28"/>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8"/>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208" name="Shape 208"/>
        <p:cNvGrpSpPr/>
        <p:nvPr/>
      </p:nvGrpSpPr>
      <p:grpSpPr>
        <a:xfrm>
          <a:off x="0" y="0"/>
          <a:ext cx="0" cy="0"/>
          <a:chOff x="0" y="0"/>
          <a:chExt cx="0" cy="0"/>
        </a:xfrm>
      </p:grpSpPr>
      <p:sp>
        <p:nvSpPr>
          <p:cNvPr id="209" name="Google Shape;209;p29"/>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211" name="Google Shape;211;p29"/>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14" name="Shape 214"/>
        <p:cNvGrpSpPr/>
        <p:nvPr/>
      </p:nvGrpSpPr>
      <p:grpSpPr>
        <a:xfrm>
          <a:off x="0" y="0"/>
          <a:ext cx="0" cy="0"/>
          <a:chOff x="0" y="0"/>
          <a:chExt cx="0" cy="0"/>
        </a:xfrm>
      </p:grpSpPr>
      <p:sp>
        <p:nvSpPr>
          <p:cNvPr id="215" name="Google Shape;215;p3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Viga"/>
              <a:buNone/>
              <a:defRPr sz="5200">
                <a:latin typeface="Viga"/>
                <a:ea typeface="Viga"/>
                <a:cs typeface="Viga"/>
                <a:sym typeface="Vig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6" name="Google Shape;216;p3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7" name="Google Shape;217;p3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218" name="Shape 218"/>
        <p:cNvGrpSpPr/>
        <p:nvPr/>
      </p:nvGrpSpPr>
      <p:grpSpPr>
        <a:xfrm>
          <a:off x="0" y="0"/>
          <a:ext cx="0" cy="0"/>
          <a:chOff x="0" y="0"/>
          <a:chExt cx="0" cy="0"/>
        </a:xfrm>
      </p:grpSpPr>
      <p:sp>
        <p:nvSpPr>
          <p:cNvPr id="219" name="Google Shape;219;p3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6" name="Google Shape;26;p4"/>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 name="Google Shape;30;p4"/>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31" name="Google Shape;31;p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2" name="Google Shape;32;p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220" name="Shape 220"/>
        <p:cNvGrpSpPr/>
        <p:nvPr/>
      </p:nvGrpSpPr>
      <p:grpSpPr>
        <a:xfrm>
          <a:off x="0" y="0"/>
          <a:ext cx="0" cy="0"/>
          <a:chOff x="0" y="0"/>
          <a:chExt cx="0" cy="0"/>
        </a:xfrm>
      </p:grpSpPr>
      <p:sp>
        <p:nvSpPr>
          <p:cNvPr id="221" name="Google Shape;221;p32"/>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35" name="Google Shape;35;p5"/>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40" name="Shape 40"/>
        <p:cNvGrpSpPr/>
        <p:nvPr/>
      </p:nvGrpSpPr>
      <p:grpSpPr>
        <a:xfrm>
          <a:off x="0" y="0"/>
          <a:ext cx="0" cy="0"/>
          <a:chOff x="0" y="0"/>
          <a:chExt cx="0" cy="0"/>
        </a:xfrm>
      </p:grpSpPr>
      <p:sp>
        <p:nvSpPr>
          <p:cNvPr id="41" name="Google Shape;41;p6"/>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666"/>
                  </a:srgbClr>
                </a:solidFill>
                <a:latin typeface="Impact"/>
              </a:rPr>
              <a:t>“</a:t>
            </a:r>
          </a:p>
        </p:txBody>
      </p:sp>
      <p:sp>
        <p:nvSpPr>
          <p:cNvPr id="42" name="Google Shape;42;p6"/>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43" name="Google Shape;43;p6"/>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6"/>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Clr>
                <a:schemeClr val="lt1"/>
              </a:buClr>
              <a:buSzPts val="2000"/>
              <a:buChar char="▪"/>
              <a:defRPr sz="2000">
                <a:solidFill>
                  <a:schemeClr val="lt1"/>
                </a:solidFill>
              </a:defRPr>
            </a:lvl1pPr>
            <a:lvl2pPr indent="-355600" lvl="1" marL="914400" algn="ctr">
              <a:lnSpc>
                <a:spcPct val="100000"/>
              </a:lnSpc>
              <a:spcBef>
                <a:spcPts val="0"/>
              </a:spcBef>
              <a:spcAft>
                <a:spcPts val="0"/>
              </a:spcAft>
              <a:buClr>
                <a:schemeClr val="lt1"/>
              </a:buClr>
              <a:buSzPts val="2000"/>
              <a:buChar char="▫"/>
              <a:defRPr sz="2000">
                <a:solidFill>
                  <a:schemeClr val="lt1"/>
                </a:solidFill>
              </a:defRPr>
            </a:lvl2pPr>
            <a:lvl3pPr indent="-355600" lvl="2" marL="1371600" algn="ctr">
              <a:lnSpc>
                <a:spcPct val="100000"/>
              </a:lnSpc>
              <a:spcBef>
                <a:spcPts val="0"/>
              </a:spcBef>
              <a:spcAft>
                <a:spcPts val="0"/>
              </a:spcAft>
              <a:buClr>
                <a:schemeClr val="lt1"/>
              </a:buClr>
              <a:buSzPts val="2000"/>
              <a:buChar char="■"/>
              <a:defRPr sz="2000">
                <a:solidFill>
                  <a:schemeClr val="lt1"/>
                </a:solidFill>
              </a:defRPr>
            </a:lvl3pPr>
            <a:lvl4pPr indent="-355600" lvl="3" marL="1828800" algn="ctr">
              <a:lnSpc>
                <a:spcPct val="100000"/>
              </a:lnSpc>
              <a:spcBef>
                <a:spcPts val="0"/>
              </a:spcBef>
              <a:spcAft>
                <a:spcPts val="0"/>
              </a:spcAft>
              <a:buClr>
                <a:schemeClr val="lt1"/>
              </a:buClr>
              <a:buSzPts val="2000"/>
              <a:buChar char="●"/>
              <a:defRPr sz="2000">
                <a:solidFill>
                  <a:schemeClr val="lt1"/>
                </a:solidFill>
              </a:defRPr>
            </a:lvl4pPr>
            <a:lvl5pPr indent="-355600" lvl="4" marL="2286000" algn="ctr">
              <a:lnSpc>
                <a:spcPct val="100000"/>
              </a:lnSpc>
              <a:spcBef>
                <a:spcPts val="0"/>
              </a:spcBef>
              <a:spcAft>
                <a:spcPts val="0"/>
              </a:spcAft>
              <a:buClr>
                <a:schemeClr val="lt1"/>
              </a:buClr>
              <a:buSzPts val="2000"/>
              <a:buChar char="○"/>
              <a:defRPr sz="2000">
                <a:solidFill>
                  <a:schemeClr val="lt1"/>
                </a:solidFill>
              </a:defRPr>
            </a:lvl5pPr>
            <a:lvl6pPr indent="-355600" lvl="5" marL="2743200" algn="ctr">
              <a:lnSpc>
                <a:spcPct val="100000"/>
              </a:lnSpc>
              <a:spcBef>
                <a:spcPts val="0"/>
              </a:spcBef>
              <a:spcAft>
                <a:spcPts val="0"/>
              </a:spcAft>
              <a:buClr>
                <a:schemeClr val="lt1"/>
              </a:buClr>
              <a:buSzPts val="2000"/>
              <a:buChar char="■"/>
              <a:defRPr sz="2000">
                <a:solidFill>
                  <a:schemeClr val="lt1"/>
                </a:solidFill>
              </a:defRPr>
            </a:lvl6pPr>
            <a:lvl7pPr indent="-355600" lvl="6" marL="3200400" algn="ctr">
              <a:lnSpc>
                <a:spcPct val="100000"/>
              </a:lnSpc>
              <a:spcBef>
                <a:spcPts val="0"/>
              </a:spcBef>
              <a:spcAft>
                <a:spcPts val="0"/>
              </a:spcAft>
              <a:buClr>
                <a:schemeClr val="lt1"/>
              </a:buClr>
              <a:buSzPts val="2000"/>
              <a:buChar char="●"/>
              <a:defRPr sz="2000">
                <a:solidFill>
                  <a:schemeClr val="lt1"/>
                </a:solidFill>
              </a:defRPr>
            </a:lvl7pPr>
            <a:lvl8pPr indent="-355600" lvl="7" marL="3657600" algn="ctr">
              <a:lnSpc>
                <a:spcPct val="100000"/>
              </a:lnSpc>
              <a:spcBef>
                <a:spcPts val="0"/>
              </a:spcBef>
              <a:spcAft>
                <a:spcPts val="0"/>
              </a:spcAft>
              <a:buClr>
                <a:schemeClr val="lt1"/>
              </a:buClr>
              <a:buSzPts val="2000"/>
              <a:buChar char="○"/>
              <a:defRPr sz="2000">
                <a:solidFill>
                  <a:schemeClr val="lt1"/>
                </a:solidFill>
              </a:defRPr>
            </a:lvl8pPr>
            <a:lvl9pPr indent="-355600" lvl="8" marL="4114800" algn="ctr">
              <a:lnSpc>
                <a:spcPct val="100000"/>
              </a:lnSpc>
              <a:spcBef>
                <a:spcPts val="0"/>
              </a:spcBef>
              <a:spcAft>
                <a:spcPts val="0"/>
              </a:spcAft>
              <a:buClr>
                <a:schemeClr val="lt1"/>
              </a:buClr>
              <a:buSzPts val="2000"/>
              <a:buChar char="■"/>
              <a:defRPr sz="2000">
                <a:solidFill>
                  <a:schemeClr val="lt1"/>
                </a:solidFill>
              </a:defRPr>
            </a:lvl9pPr>
          </a:lstStyle>
          <a:p/>
        </p:txBody>
      </p:sp>
      <p:sp>
        <p:nvSpPr>
          <p:cNvPr id="47" name="Google Shape;47;p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8" name="Shape 48"/>
        <p:cNvGrpSpPr/>
        <p:nvPr/>
      </p:nvGrpSpPr>
      <p:grpSpPr>
        <a:xfrm>
          <a:off x="0" y="0"/>
          <a:ext cx="0" cy="0"/>
          <a:chOff x="0" y="0"/>
          <a:chExt cx="0" cy="0"/>
        </a:xfrm>
      </p:grpSpPr>
      <p:sp>
        <p:nvSpPr>
          <p:cNvPr id="49" name="Google Shape;49;p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50" name="Google Shape;50;p7"/>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4" name="Google Shape;54;p7"/>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55" name="Google Shape;55;p7"/>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6" name="Google Shape;56;p7"/>
          <p:cNvSpPr txBox="1"/>
          <p:nvPr>
            <p:ph idx="1" type="body"/>
          </p:nvPr>
        </p:nvSpPr>
        <p:spPr>
          <a:xfrm>
            <a:off x="879125" y="1744500"/>
            <a:ext cx="7544400" cy="32184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lgn="l">
              <a:lnSpc>
                <a:spcPct val="100000"/>
              </a:lnSpc>
              <a:spcBef>
                <a:spcPts val="0"/>
              </a:spcBef>
              <a:spcAft>
                <a:spcPts val="0"/>
              </a:spcAft>
              <a:buClr>
                <a:schemeClr val="lt1"/>
              </a:buClr>
              <a:buSzPts val="2400"/>
              <a:buFont typeface="Open Sans"/>
              <a:buChar char="❏"/>
              <a:defRPr sz="2800"/>
            </a:lvl2pPr>
            <a:lvl3pPr indent="-381000" lvl="2" marL="1371600" algn="l">
              <a:lnSpc>
                <a:spcPct val="100000"/>
              </a:lnSpc>
              <a:spcBef>
                <a:spcPts val="0"/>
              </a:spcBef>
              <a:spcAft>
                <a:spcPts val="0"/>
              </a:spcAft>
              <a:buClr>
                <a:schemeClr val="lt1"/>
              </a:buClr>
              <a:buSzPts val="2400"/>
              <a:buFont typeface="Open Sans"/>
              <a:buChar char="❏"/>
              <a:defRPr sz="2800"/>
            </a:lvl3pPr>
            <a:lvl4pPr indent="-406400" lvl="3" marL="1828800" algn="l">
              <a:lnSpc>
                <a:spcPct val="100000"/>
              </a:lnSpc>
              <a:spcBef>
                <a:spcPts val="0"/>
              </a:spcBef>
              <a:spcAft>
                <a:spcPts val="0"/>
              </a:spcAft>
              <a:buClr>
                <a:schemeClr val="lt1"/>
              </a:buClr>
              <a:buSzPts val="2800"/>
              <a:buFont typeface="Open Sans"/>
              <a:buChar char="❏"/>
              <a:defRPr sz="2800"/>
            </a:lvl4pPr>
            <a:lvl5pPr indent="-406400" lvl="4" marL="2286000" algn="l">
              <a:lnSpc>
                <a:spcPct val="100000"/>
              </a:lnSpc>
              <a:spcBef>
                <a:spcPts val="0"/>
              </a:spcBef>
              <a:spcAft>
                <a:spcPts val="0"/>
              </a:spcAft>
              <a:buClr>
                <a:schemeClr val="lt1"/>
              </a:buClr>
              <a:buSzPts val="2800"/>
              <a:buFont typeface="Open Sans"/>
              <a:buChar char="❏"/>
              <a:defRPr sz="2800"/>
            </a:lvl5pPr>
            <a:lvl6pPr indent="-406400" lvl="5" marL="2743200" algn="l">
              <a:lnSpc>
                <a:spcPct val="100000"/>
              </a:lnSpc>
              <a:spcBef>
                <a:spcPts val="0"/>
              </a:spcBef>
              <a:spcAft>
                <a:spcPts val="0"/>
              </a:spcAft>
              <a:buClr>
                <a:schemeClr val="lt1"/>
              </a:buClr>
              <a:buSzPts val="2800"/>
              <a:buFont typeface="Open Sans"/>
              <a:buChar char="❏"/>
              <a:defRPr sz="2800"/>
            </a:lvl6pPr>
            <a:lvl7pPr indent="-406400" lvl="6" marL="3200400" algn="l">
              <a:lnSpc>
                <a:spcPct val="100000"/>
              </a:lnSpc>
              <a:spcBef>
                <a:spcPts val="0"/>
              </a:spcBef>
              <a:spcAft>
                <a:spcPts val="0"/>
              </a:spcAft>
              <a:buClr>
                <a:schemeClr val="lt1"/>
              </a:buClr>
              <a:buSzPts val="2800"/>
              <a:buFont typeface="Open Sans"/>
              <a:buChar char="❏"/>
              <a:defRPr sz="2800"/>
            </a:lvl7pPr>
            <a:lvl8pPr indent="-406400" lvl="7" marL="3657600" algn="l">
              <a:lnSpc>
                <a:spcPct val="100000"/>
              </a:lnSpc>
              <a:spcBef>
                <a:spcPts val="0"/>
              </a:spcBef>
              <a:spcAft>
                <a:spcPts val="0"/>
              </a:spcAft>
              <a:buClr>
                <a:schemeClr val="lt1"/>
              </a:buClr>
              <a:buSzPts val="2800"/>
              <a:buFont typeface="Open Sans"/>
              <a:buChar char="❏"/>
              <a:defRPr sz="2800"/>
            </a:lvl8pPr>
            <a:lvl9pPr indent="-406400" lvl="8" marL="4114800" algn="l">
              <a:lnSpc>
                <a:spcPct val="100000"/>
              </a:lnSpc>
              <a:spcBef>
                <a:spcPts val="0"/>
              </a:spcBef>
              <a:spcAft>
                <a:spcPts val="0"/>
              </a:spcAft>
              <a:buClr>
                <a:schemeClr val="lt1"/>
              </a:buClr>
              <a:buSzPts val="2800"/>
              <a:buFont typeface="Open Sans"/>
              <a:buChar char="❏"/>
              <a:defRPr sz="2800"/>
            </a:lvl9pPr>
          </a:lstStyle>
          <a:p/>
        </p:txBody>
      </p:sp>
      <p:sp>
        <p:nvSpPr>
          <p:cNvPr id="57" name="Google Shape;57;p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8" name="Shape 58"/>
        <p:cNvGrpSpPr/>
        <p:nvPr/>
      </p:nvGrpSpPr>
      <p:grpSpPr>
        <a:xfrm>
          <a:off x="0" y="0"/>
          <a:ext cx="0" cy="0"/>
          <a:chOff x="0" y="0"/>
          <a:chExt cx="0" cy="0"/>
        </a:xfrm>
      </p:grpSpPr>
      <p:sp>
        <p:nvSpPr>
          <p:cNvPr id="59" name="Google Shape;59;p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60" name="Google Shape;60;p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 name="Google Shape;64;p8"/>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65" name="Google Shape;65;p8"/>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6" name="Google Shape;66;p8"/>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7" name="Google Shape;67;p8"/>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8" name="Google Shape;68;p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9" name="Shape 69"/>
        <p:cNvGrpSpPr/>
        <p:nvPr/>
      </p:nvGrpSpPr>
      <p:grpSpPr>
        <a:xfrm>
          <a:off x="0" y="0"/>
          <a:ext cx="0" cy="0"/>
          <a:chOff x="0" y="0"/>
          <a:chExt cx="0" cy="0"/>
        </a:xfrm>
      </p:grpSpPr>
      <p:sp>
        <p:nvSpPr>
          <p:cNvPr id="70" name="Google Shape;70;p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71" name="Google Shape;71;p9"/>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 name="Google Shape;75;p9"/>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76" name="Google Shape;76;p9"/>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7" name="Google Shape;77;p9"/>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8" name="Google Shape;78;p9"/>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9" name="Google Shape;79;p9"/>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80" name="Google Shape;80;p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1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83" name="Google Shape;83;p10"/>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0"/>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chemeClr val="accent1"/>
              </a:buClr>
              <a:buSzPts val="1800"/>
              <a:buNone/>
              <a:defRPr sz="1800">
                <a:solidFill>
                  <a:schemeClr val="accent1"/>
                </a:solidFill>
              </a:defRPr>
            </a:lvl1pPr>
          </a:lstStyle>
          <a:p/>
        </p:txBody>
      </p:sp>
      <p:sp>
        <p:nvSpPr>
          <p:cNvPr id="88" name="Google Shape;88;p1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theme" Target="../theme/theme2.xml"/><Relationship Id="rId14" Type="http://schemas.openxmlformats.org/officeDocument/2006/relationships/slideLayout" Target="../slideLayouts/slideLayout3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9pPr>
          </a:lstStyle>
          <a:p/>
        </p:txBody>
      </p:sp>
      <p:sp>
        <p:nvSpPr>
          <p:cNvPr id="7" name="Google Shape;7;p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2"/>
              </a:buClr>
              <a:buSzPts val="3000"/>
              <a:buFont typeface="Nixie One"/>
              <a:buChar char="▪"/>
              <a:defRPr b="0" i="0" sz="3000" u="none" cap="none" strike="noStrike">
                <a:solidFill>
                  <a:schemeClr val="accent1"/>
                </a:solidFill>
                <a:latin typeface="Nixie One"/>
                <a:ea typeface="Nixie One"/>
                <a:cs typeface="Nixie One"/>
                <a:sym typeface="Nixie One"/>
              </a:defRPr>
            </a:lvl1pPr>
            <a:lvl2pPr indent="-381000" lvl="1" marL="914400" marR="0" rtl="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2pPr>
            <a:lvl3pPr indent="-381000" lvl="2" marL="1371600" marR="0" rtl="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3pPr>
            <a:lvl4pPr indent="-342900" lvl="3" marL="18288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4pPr>
            <a:lvl5pPr indent="-342900" lvl="4" marL="22860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5pPr>
            <a:lvl6pPr indent="-342900" lvl="5" marL="27432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6pPr>
            <a:lvl7pPr indent="-342900" lvl="6" marL="32004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7pPr>
            <a:lvl8pPr indent="-342900" lvl="7" marL="36576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8pPr>
            <a:lvl9pPr indent="-342900" lvl="8" marL="41148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9pPr>
          </a:lstStyle>
          <a:p/>
        </p:txBody>
      </p:sp>
      <p:sp>
        <p:nvSpPr>
          <p:cNvPr id="8" name="Google Shape;8;p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1pPr>
            <a:lvl2pPr lvl="1">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2pPr>
            <a:lvl3pPr lvl="2">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3pPr>
            <a:lvl4pPr lvl="3">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4pPr>
            <a:lvl5pPr lvl="4">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5pPr>
            <a:lvl6pPr lvl="5">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6pPr>
            <a:lvl7pPr lvl="6">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7pPr>
            <a:lvl8pPr lvl="7">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8pPr>
            <a:lvl9pPr lvl="8">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9pPr>
          </a:lstStyle>
          <a:p/>
        </p:txBody>
      </p:sp>
      <p:sp>
        <p:nvSpPr>
          <p:cNvPr id="120" name="Google Shape;120;p18"/>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indent="-381000" lvl="1" marL="9144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indent="-381000" lvl="2" marL="13716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indent="-342900" lvl="3" marL="18288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indent="-342900" lvl="4" marL="22860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indent="-342900" lvl="5" marL="27432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indent="-342900" lvl="6" marL="32004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indent="-342900" lvl="7" marL="36576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indent="-342900" lvl="8" marL="41148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p:txBody>
      </p:sp>
      <p:sp>
        <p:nvSpPr>
          <p:cNvPr id="121" name="Google Shape;121;p1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lvl="0" algn="ctr">
              <a:buNone/>
              <a:defRPr sz="800">
                <a:solidFill>
                  <a:schemeClr val="lt1"/>
                </a:solidFill>
                <a:latin typeface="Roboto Slab"/>
                <a:ea typeface="Roboto Slab"/>
                <a:cs typeface="Roboto Slab"/>
                <a:sym typeface="Roboto Slab"/>
              </a:defRPr>
            </a:lvl1pPr>
            <a:lvl2pPr lvl="1" algn="ctr">
              <a:buNone/>
              <a:defRPr sz="800">
                <a:solidFill>
                  <a:schemeClr val="lt1"/>
                </a:solidFill>
                <a:latin typeface="Roboto Slab"/>
                <a:ea typeface="Roboto Slab"/>
                <a:cs typeface="Roboto Slab"/>
                <a:sym typeface="Roboto Slab"/>
              </a:defRPr>
            </a:lvl2pPr>
            <a:lvl3pPr lvl="2" algn="ctr">
              <a:buNone/>
              <a:defRPr sz="800">
                <a:solidFill>
                  <a:schemeClr val="lt1"/>
                </a:solidFill>
                <a:latin typeface="Roboto Slab"/>
                <a:ea typeface="Roboto Slab"/>
                <a:cs typeface="Roboto Slab"/>
                <a:sym typeface="Roboto Slab"/>
              </a:defRPr>
            </a:lvl3pPr>
            <a:lvl4pPr lvl="3" algn="ctr">
              <a:buNone/>
              <a:defRPr sz="800">
                <a:solidFill>
                  <a:schemeClr val="lt1"/>
                </a:solidFill>
                <a:latin typeface="Roboto Slab"/>
                <a:ea typeface="Roboto Slab"/>
                <a:cs typeface="Roboto Slab"/>
                <a:sym typeface="Roboto Slab"/>
              </a:defRPr>
            </a:lvl4pPr>
            <a:lvl5pPr lvl="4" algn="ctr">
              <a:buNone/>
              <a:defRPr sz="800">
                <a:solidFill>
                  <a:schemeClr val="lt1"/>
                </a:solidFill>
                <a:latin typeface="Roboto Slab"/>
                <a:ea typeface="Roboto Slab"/>
                <a:cs typeface="Roboto Slab"/>
                <a:sym typeface="Roboto Slab"/>
              </a:defRPr>
            </a:lvl5pPr>
            <a:lvl6pPr lvl="5" algn="ctr">
              <a:buNone/>
              <a:defRPr sz="800">
                <a:solidFill>
                  <a:schemeClr val="lt1"/>
                </a:solidFill>
                <a:latin typeface="Roboto Slab"/>
                <a:ea typeface="Roboto Slab"/>
                <a:cs typeface="Roboto Slab"/>
                <a:sym typeface="Roboto Slab"/>
              </a:defRPr>
            </a:lvl6pPr>
            <a:lvl7pPr lvl="6" algn="ctr">
              <a:buNone/>
              <a:defRPr sz="800">
                <a:solidFill>
                  <a:schemeClr val="lt1"/>
                </a:solidFill>
                <a:latin typeface="Roboto Slab"/>
                <a:ea typeface="Roboto Slab"/>
                <a:cs typeface="Roboto Slab"/>
                <a:sym typeface="Roboto Slab"/>
              </a:defRPr>
            </a:lvl7pPr>
            <a:lvl8pPr lvl="7" algn="ctr">
              <a:buNone/>
              <a:defRPr sz="800">
                <a:solidFill>
                  <a:schemeClr val="lt1"/>
                </a:solidFill>
                <a:latin typeface="Roboto Slab"/>
                <a:ea typeface="Roboto Slab"/>
                <a:cs typeface="Roboto Slab"/>
                <a:sym typeface="Roboto Slab"/>
              </a:defRPr>
            </a:lvl8pPr>
            <a:lvl9pPr lvl="8" algn="ctr">
              <a:buNone/>
              <a:defRPr sz="800">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s://desmos.com/" TargetMode="External"/><Relationship Id="rId5" Type="http://schemas.openxmlformats.org/officeDocument/2006/relationships/image" Target="../media/image5.png"/><Relationship Id="rId6" Type="http://schemas.openxmlformats.org/officeDocument/2006/relationships/hyperlink" Target="https://classroom.amplify.com/discover?lang=fr" TargetMode="External"/><Relationship Id="rId7" Type="http://schemas.openxmlformats.org/officeDocument/2006/relationships/hyperlink" Target="https://student.amplify.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desmos.com" TargetMode="External"/><Relationship Id="rId4" Type="http://schemas.openxmlformats.org/officeDocument/2006/relationships/hyperlink" Target="https://classroom.amplify.com/discover?lang=fr" TargetMode="External"/><Relationship Id="rId9" Type="http://schemas.openxmlformats.org/officeDocument/2006/relationships/image" Target="../media/image17.png"/><Relationship Id="rId5" Type="http://schemas.openxmlformats.org/officeDocument/2006/relationships/hyperlink" Target="https://www.desmos.com/calculator?lang=fr" TargetMode="External"/><Relationship Id="rId6" Type="http://schemas.openxmlformats.org/officeDocument/2006/relationships/image" Target="../media/image31.png"/><Relationship Id="rId7" Type="http://schemas.openxmlformats.org/officeDocument/2006/relationships/hyperlink" Target="https://campus.recit.qc.ca/course/view.php?id=217#section-3" TargetMode="External"/><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hyperlink" Target="https://www.desmos.com/calculator/knxqqpkclw?fbclid=IwAR0BCbKhhO3SX9OoFGtb2N99ZTfkXCyNGHnRYh4n2il-g76liXMiqrfrnVY" TargetMode="External"/><Relationship Id="rId5" Type="http://schemas.openxmlformats.org/officeDocument/2006/relationships/hyperlink" Target="https://www.desmos.com/calculator/vhe7t01ap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hyperlink" Target="http://www.desmos.com" TargetMode="External"/><Relationship Id="rId4" Type="http://schemas.openxmlformats.org/officeDocument/2006/relationships/hyperlink" Target="https://www.desmos.com/calculator/gyeja1esz0" TargetMode="External"/><Relationship Id="rId5" Type="http://schemas.openxmlformats.org/officeDocument/2006/relationships/image" Target="../media/image25.png"/><Relationship Id="rId6" Type="http://schemas.openxmlformats.org/officeDocument/2006/relationships/hyperlink" Target="https://docs.google.com/document/d/1L23R0CGsE-sLqJ1ckXjrBK3MmOMAfaIGuyVcXDQ3jUg/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desmos.com/practice?lang=fr" TargetMode="External"/><Relationship Id="rId4" Type="http://schemas.openxmlformats.org/officeDocument/2006/relationships/hyperlink" Target="https://www.desmos.com/practice?lang=fr" TargetMode="External"/><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desmos.com/testing/quebec/graphing?lang=fr" TargetMode="External"/><Relationship Id="rId4" Type="http://schemas.openxmlformats.org/officeDocument/2006/relationships/hyperlink" Target="https://www.desmos.com/test-mode?lang=fr" TargetMode="External"/><Relationship Id="rId5" Type="http://schemas.openxmlformats.org/officeDocument/2006/relationships/hyperlink" Target="https://www.desmos.com/test-mode?lang=fr" TargetMode="External"/><Relationship Id="rId6" Type="http://schemas.openxmlformats.org/officeDocument/2006/relationships/image" Target="../media/image9.png"/><Relationship Id="rId7"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rive.google.com/file/d/11y5UasOqi1s6Fvt2O0tr8Se4WEptfqvv/view?usp=drive_link" TargetMode="External"/><Relationship Id="rId4" Type="http://schemas.openxmlformats.org/officeDocument/2006/relationships/hyperlink" Target="https://drive.google.com/file/d/11xlhxk_KM52qP34iBTvqm2KGTIEGhFmZ/view?usp=drive_link" TargetMode="External"/><Relationship Id="rId5" Type="http://schemas.openxmlformats.org/officeDocument/2006/relationships/hyperlink" Target="https://cdn-contenu.quebec.ca/cdn-contenu/education/evaluation-epreuves-ministerielles/documents-information/DI_Math_4e_sec.pdf" TargetMode="External"/><Relationship Id="rId6" Type="http://schemas.openxmlformats.org/officeDocument/2006/relationships/image" Target="../media/image16.png"/><Relationship Id="rId7" Type="http://schemas.openxmlformats.org/officeDocument/2006/relationships/image" Target="../media/image9.png"/></Relationships>
</file>

<file path=ppt/slides/_rels/slide18.xml.rels><?xml version="1.0" encoding="UTF-8" standalone="yes"?><Relationships xmlns="http://schemas.openxmlformats.org/package/2006/relationships"><Relationship Id="rId10" Type="http://schemas.openxmlformats.org/officeDocument/2006/relationships/hyperlink" Target="https://www.desmos.com/calculator/bq8204egoe?lang=fr"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hyperlink" Target="https://www.desmos.com/assessment-pdfs/Quebec_Desmos_Calculator.pdf?lang=fr" TargetMode="External"/><Relationship Id="rId9" Type="http://schemas.openxmlformats.org/officeDocument/2006/relationships/hyperlink" Target="https://www.desmos.com/calculator/scbkep3nkj?lang=fr" TargetMode="External"/><Relationship Id="rId5" Type="http://schemas.openxmlformats.org/officeDocument/2006/relationships/hyperlink" Target="https://www.desmos.com/assessment-pdfs/Quebec_Desmos_Calculator.pdf?lang=fr" TargetMode="External"/><Relationship Id="rId6" Type="http://schemas.openxmlformats.org/officeDocument/2006/relationships/image" Target="../media/image9.png"/><Relationship Id="rId7" Type="http://schemas.openxmlformats.org/officeDocument/2006/relationships/hyperlink" Target="https://www.desmos.com/calculator/b6bu4zrwud" TargetMode="External"/><Relationship Id="rId8" Type="http://schemas.openxmlformats.org/officeDocument/2006/relationships/hyperlink" Target="https://www.desmos.com/calculator/vqxa3comx6?lang=f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hyperlink" Target="https://www.desmos.com/calculator/ngh8nci7iw?lang=fr" TargetMode="External"/><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s://www.desmos.com/test-mode?lang=fr" TargetMode="External"/><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hyperlink" Target="http://www.desmos.com" TargetMode="External"/><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42.png"/><Relationship Id="rId8"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apps.apple.com/us/developer/desmos/id653517543" TargetMode="External"/><Relationship Id="rId4" Type="http://schemas.openxmlformats.org/officeDocument/2006/relationships/image" Target="../media/image9.png"/><Relationship Id="rId5" Type="http://schemas.openxmlformats.org/officeDocument/2006/relationships/hyperlink" Target="https://help.desmos.com/hc/en-us/articles/4405003743757-Using-Desmos-on-In-Class-Assessments?lang=fr#h_01K1TWQX3QJ9ECYFJKXDZJ6AF2" TargetMode="External"/><Relationship Id="rId6" Type="http://schemas.openxmlformats.org/officeDocument/2006/relationships/hyperlink" Target="https://help.desmos.com/hc/en-us/articles/4405003743757-Using-Desmos-on-In-Class-Assessments?lang=fr#h_01K1TWQX3QJ9ECYFJKXDZJ6AF2" TargetMode="External"/><Relationship Id="rId7" Type="http://schemas.openxmlformats.org/officeDocument/2006/relationships/image" Target="../media/image5.png"/><Relationship Id="rId8"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support.google.com/android/answer/9455138?hl=fr&amp;sjid=1998938489595454618-NA#pin_older_android" TargetMode="External"/><Relationship Id="rId4" Type="http://schemas.openxmlformats.org/officeDocument/2006/relationships/hyperlink" Target="https://play.google.com/store/apps/developer?id=Desmos+Inc" TargetMode="External"/><Relationship Id="rId9" Type="http://schemas.openxmlformats.org/officeDocument/2006/relationships/image" Target="../media/image27.png"/><Relationship Id="rId5" Type="http://schemas.openxmlformats.org/officeDocument/2006/relationships/image" Target="../media/image9.png"/><Relationship Id="rId6" Type="http://schemas.openxmlformats.org/officeDocument/2006/relationships/hyperlink" Target="https://www.desmos.com/test-mode?lang=fr#android" TargetMode="External"/><Relationship Id="rId7" Type="http://schemas.openxmlformats.org/officeDocument/2006/relationships/hyperlink" Target="https://www.desmos.com/test-mode?lang=fr#android" TargetMode="External"/><Relationship Id="rId8" Type="http://schemas.openxmlformats.org/officeDocument/2006/relationships/image" Target="../media/image5.png"/></Relationships>
</file>

<file path=ppt/slides/_rels/slide24.xml.rels><?xml version="1.0" encoding="UTF-8" standalone="yes"?><Relationships xmlns="http://schemas.openxmlformats.org/package/2006/relationships"><Relationship Id="rId11" Type="http://schemas.openxmlformats.org/officeDocument/2006/relationships/hyperlink" Target="https://help.desmos.com/hc/en-us/articles/4405003743757-Using-Desmos-on-In-Class-Assessments#h_01K1TVTWSGMZAFMYGCY2AXR0BX" TargetMode="External"/><Relationship Id="rId10" Type="http://schemas.openxmlformats.org/officeDocument/2006/relationships/hyperlink" Target="https://support.google.com/chrome/a/answer/15950395?hl=fr&amp;sjid=13873691458704088352-NC"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desmos.com/testing/quebec/graphing?lang=fr" TargetMode="External"/><Relationship Id="rId4" Type="http://schemas.openxmlformats.org/officeDocument/2006/relationships/hyperlink" Target="https://youtu.be/rauUIsYPIUg" TargetMode="External"/><Relationship Id="rId9" Type="http://schemas.openxmlformats.org/officeDocument/2006/relationships/image" Target="../media/image45.png"/><Relationship Id="rId5" Type="http://schemas.openxmlformats.org/officeDocument/2006/relationships/image" Target="../media/image5.png"/><Relationship Id="rId6" Type="http://schemas.openxmlformats.org/officeDocument/2006/relationships/image" Target="../media/image30.png"/><Relationship Id="rId7" Type="http://schemas.openxmlformats.org/officeDocument/2006/relationships/image" Target="../media/image15.png"/><Relationship Id="rId8"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42.png"/><Relationship Id="rId6" Type="http://schemas.openxmlformats.org/officeDocument/2006/relationships/image" Target="../media/image45.png"/><Relationship Id="rId7" Type="http://schemas.openxmlformats.org/officeDocument/2006/relationships/hyperlink" Target="http://www.desmos.com/testing/quebec/graphing?lang=f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ocs.google.com/document/d/1BolS52SqlcbI_sgjZ_iWsuNUfyhGxVOZjux4-6GEpjs/edit?usp=drive_link" TargetMode="External"/><Relationship Id="rId4" Type="http://schemas.openxmlformats.org/officeDocument/2006/relationships/image" Target="../media/image40.png"/><Relationship Id="rId5"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hyperlink" Target="https://docs.google.com/document/d/1QtNRBAPa4hldp1IorIRHEN_uDtn6AseC05w7_e26MO8/edit?usp=drive_link" TargetMode="External"/><Relationship Id="rId4" Type="http://schemas.openxmlformats.org/officeDocument/2006/relationships/hyperlink" Target="https://docs.google.com/document/d/1QtNRBAPa4hldp1IorIRHEN_uDtn6AseC05w7_e26MO8/edit?usp=drive_link" TargetMode="External"/><Relationship Id="rId9" Type="http://schemas.openxmlformats.org/officeDocument/2006/relationships/hyperlink" Target="https://docs.google.com/document/d/14dJ5t4UmYgEjjUUiO9z_d6KQUEkyRJBsq4pMZVgx1IQ/edit?tab=t.0" TargetMode="External"/><Relationship Id="rId5" Type="http://schemas.openxmlformats.org/officeDocument/2006/relationships/image" Target="../media/image9.png"/><Relationship Id="rId6" Type="http://schemas.openxmlformats.org/officeDocument/2006/relationships/hyperlink" Target="https://www.desmos.com/testing/quebec/graphing?lang=fr" TargetMode="External"/><Relationship Id="rId7" Type="http://schemas.openxmlformats.org/officeDocument/2006/relationships/hyperlink" Target="https://www.desmos.com/testing/quebec/graphing?lang=fr" TargetMode="External"/><Relationship Id="rId8" Type="http://schemas.openxmlformats.org/officeDocument/2006/relationships/hyperlink" Target="https://docs.google.com/document/d/14dJ5t4UmYgEjjUUiO9z_d6KQUEkyRJBsq4pMZVgx1IQ/edit?tab=t.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ocs.google.com/document/d/1BolS52SqlcbI_sgjZ_iWsuNUfyhGxVOZjux4-6GEpjs/edit?usp=drive_link" TargetMode="External"/><Relationship Id="rId4" Type="http://schemas.openxmlformats.org/officeDocument/2006/relationships/image" Target="../media/image40.png"/><Relationship Id="rId5"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drive.google.com/drive/u/0/folders/11qfIyIcxu1V9b2xXPaJ3Ziu6PH_gFKZn" TargetMode="Externa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0" Type="http://schemas.openxmlformats.org/officeDocument/2006/relationships/hyperlink" Target="https://www.loom.com/share/0c501880d81543b5b5ebedc75eb0fea0?sid=23fa9978-7728-40a3-82ba-b98cb2e2d184" TargetMode="External"/><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campus.recit.qc.ca/course/view.php?id=217" TargetMode="External"/><Relationship Id="rId4" Type="http://schemas.openxmlformats.org/officeDocument/2006/relationships/hyperlink" Target="https://campus.recit.qc.ca/course/view.php?id=217#section-3" TargetMode="External"/><Relationship Id="rId9" Type="http://schemas.openxmlformats.org/officeDocument/2006/relationships/hyperlink" Target="https://drive.google.com/drive/folders/11qfIyIcxu1V9b2xXPaJ3Ziu6PH_gFKZn?usp=drive_link" TargetMode="External"/><Relationship Id="rId5" Type="http://schemas.openxmlformats.org/officeDocument/2006/relationships/hyperlink" Target="https://campus.recit.qc.ca/course/view.php?id=217#section-4" TargetMode="External"/><Relationship Id="rId6" Type="http://schemas.openxmlformats.org/officeDocument/2006/relationships/hyperlink" Target="https://www.desmos.com/calculator?lang=fr" TargetMode="External"/><Relationship Id="rId7" Type="http://schemas.openxmlformats.org/officeDocument/2006/relationships/hyperlink" Target="https://www.desmos.com/practice?lang=fr" TargetMode="External"/><Relationship Id="rId8" Type="http://schemas.openxmlformats.org/officeDocument/2006/relationships/hyperlink" Target="https://www.desmos.com/testing/quebec/graphing?lang=f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hyperlink" Target="https://www.recitmst.qc.ca/ecv" TargetMode="External"/><Relationship Id="rId4" Type="http://schemas.openxmlformats.org/officeDocument/2006/relationships/image" Target="../media/image44.png"/><Relationship Id="rId5" Type="http://schemas.openxmlformats.org/officeDocument/2006/relationships/hyperlink" Target="http://recitmst.qc.ca/ecv" TargetMode="External"/><Relationship Id="rId6"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hyperlink" Target="mailto:stephanie.rioux@recit.gouv.qc.ca" TargetMode="External"/><Relationship Id="rId5" Type="http://schemas.openxmlformats.org/officeDocument/2006/relationships/hyperlink" Target="mailto:william.ruel@csscotesud.gouv.qc.ca" TargetMode="External"/><Relationship Id="rId6"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slidescarnival.com/?utm_source=template" TargetMode="Externa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recitmst.qc.ca/desmos07112025" TargetMode="External"/><Relationship Id="rId4"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hyperlink" Target="https://recitmst.qc.ca/" TargetMode="External"/><Relationship Id="rId6" Type="http://schemas.openxmlformats.org/officeDocument/2006/relationships/hyperlink" Target="https://creativecommons.org/licenses/by-nc-sa/4.0/deed.fr" TargetMode="External"/><Relationship Id="rId7" Type="http://schemas.openxmlformats.org/officeDocument/2006/relationships/hyperlink" Target="https://creativecommons.org/licenses/by-nc-sa/4.0/deed.fr" TargetMode="External"/><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stephanie.rioux@recit.gouv.qc.ca" TargetMode="External"/><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hyperlink" Target="mailto:william.ruel@csscotesud.gouv.qc.ca" TargetMode="External"/><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3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pic>
        <p:nvPicPr>
          <p:cNvPr id="228" name="Google Shape;228;p33"/>
          <p:cNvPicPr preferRelativeResize="0"/>
          <p:nvPr/>
        </p:nvPicPr>
        <p:blipFill>
          <a:blip r:embed="rId3">
            <a:alphaModFix/>
          </a:blip>
          <a:stretch>
            <a:fillRect/>
          </a:stretch>
        </p:blipFill>
        <p:spPr>
          <a:xfrm>
            <a:off x="0" y="0"/>
            <a:ext cx="9143994"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953441" y="743400"/>
            <a:ext cx="3989400" cy="538800"/>
          </a:xfrm>
          <a:prstGeom prst="rect">
            <a:avLst/>
          </a:prstGeom>
          <a:no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Vue d’ensemble</a:t>
            </a:r>
            <a:endParaRPr sz="2300">
              <a:solidFill>
                <a:schemeClr val="dk2"/>
              </a:solidFill>
              <a:latin typeface="Viga"/>
              <a:ea typeface="Viga"/>
              <a:cs typeface="Viga"/>
              <a:sym typeface="Viga"/>
            </a:endParaRPr>
          </a:p>
        </p:txBody>
      </p:sp>
      <p:sp>
        <p:nvSpPr>
          <p:cNvPr id="300" name="Google Shape;300;p4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301" name="Google Shape;301;p42"/>
          <p:cNvSpPr txBox="1"/>
          <p:nvPr/>
        </p:nvSpPr>
        <p:spPr>
          <a:xfrm>
            <a:off x="5153225" y="1531058"/>
            <a:ext cx="2951700" cy="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3B8D61"/>
                </a:solidFill>
                <a:latin typeface="Century Gothic"/>
                <a:ea typeface="Century Gothic"/>
                <a:cs typeface="Century Gothic"/>
                <a:sym typeface="Century Gothic"/>
              </a:rPr>
              <a:t>Amplify Classroom</a:t>
            </a:r>
            <a:endParaRPr b="1" sz="2200">
              <a:solidFill>
                <a:srgbClr val="3B8D61"/>
              </a:solidFill>
              <a:latin typeface="Century Gothic"/>
              <a:ea typeface="Century Gothic"/>
              <a:cs typeface="Century Gothic"/>
              <a:sym typeface="Century Gothic"/>
            </a:endParaRPr>
          </a:p>
        </p:txBody>
      </p:sp>
      <p:sp>
        <p:nvSpPr>
          <p:cNvPr id="302" name="Google Shape;302;p42"/>
          <p:cNvSpPr txBox="1"/>
          <p:nvPr/>
        </p:nvSpPr>
        <p:spPr>
          <a:xfrm>
            <a:off x="870900" y="1533758"/>
            <a:ext cx="308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3B8D61"/>
                </a:solidFill>
                <a:latin typeface="Century Gothic"/>
                <a:ea typeface="Century Gothic"/>
                <a:cs typeface="Century Gothic"/>
                <a:sym typeface="Century Gothic"/>
              </a:rPr>
              <a:t>Suite d’outils Desmos </a:t>
            </a:r>
            <a:endParaRPr b="1" sz="2200">
              <a:solidFill>
                <a:srgbClr val="3B8D61"/>
              </a:solidFill>
              <a:latin typeface="Century Gothic"/>
              <a:ea typeface="Century Gothic"/>
              <a:cs typeface="Century Gothic"/>
              <a:sym typeface="Century Gothic"/>
            </a:endParaRPr>
          </a:p>
        </p:txBody>
      </p:sp>
      <p:pic>
        <p:nvPicPr>
          <p:cNvPr id="303" name="Google Shape;303;p42"/>
          <p:cNvPicPr preferRelativeResize="0"/>
          <p:nvPr/>
        </p:nvPicPr>
        <p:blipFill>
          <a:blip r:embed="rId3">
            <a:alphaModFix/>
          </a:blip>
          <a:stretch>
            <a:fillRect/>
          </a:stretch>
        </p:blipFill>
        <p:spPr>
          <a:xfrm>
            <a:off x="1083125" y="1979542"/>
            <a:ext cx="2331501" cy="2631878"/>
          </a:xfrm>
          <a:prstGeom prst="rect">
            <a:avLst/>
          </a:prstGeom>
          <a:noFill/>
          <a:ln>
            <a:noFill/>
          </a:ln>
        </p:spPr>
      </p:pic>
      <p:sp>
        <p:nvSpPr>
          <p:cNvPr id="304" name="Google Shape;304;p42"/>
          <p:cNvSpPr/>
          <p:nvPr/>
        </p:nvSpPr>
        <p:spPr>
          <a:xfrm>
            <a:off x="992298" y="1975789"/>
            <a:ext cx="2139900" cy="416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05" name="Google Shape;305;p42"/>
          <p:cNvSpPr txBox="1"/>
          <p:nvPr/>
        </p:nvSpPr>
        <p:spPr>
          <a:xfrm>
            <a:off x="3128400" y="1972975"/>
            <a:ext cx="1392600" cy="41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chemeClr val="hlink"/>
                </a:solidFill>
                <a:highlight>
                  <a:srgbClr val="00FF00"/>
                </a:highlight>
                <a:latin typeface="Ubuntu"/>
                <a:ea typeface="Ubuntu"/>
                <a:cs typeface="Ubuntu"/>
                <a:sym typeface="Ubuntu"/>
                <a:hlinkClick r:id="rId4"/>
              </a:rPr>
              <a:t>desmos.com</a:t>
            </a:r>
            <a:endParaRPr sz="1200">
              <a:solidFill>
                <a:srgbClr val="1A73E8"/>
              </a:solidFill>
              <a:highlight>
                <a:srgbClr val="00FF00"/>
              </a:highlight>
              <a:latin typeface="Ubuntu"/>
              <a:ea typeface="Ubuntu"/>
              <a:cs typeface="Ubuntu"/>
              <a:sym typeface="Ubuntu"/>
            </a:endParaRPr>
          </a:p>
        </p:txBody>
      </p:sp>
      <p:pic>
        <p:nvPicPr>
          <p:cNvPr id="306" name="Google Shape;306;p42"/>
          <p:cNvPicPr preferRelativeResize="0"/>
          <p:nvPr/>
        </p:nvPicPr>
        <p:blipFill rotWithShape="1">
          <a:blip r:embed="rId5">
            <a:alphaModFix/>
          </a:blip>
          <a:srcRect b="0" l="0" r="0" t="0"/>
          <a:stretch/>
        </p:blipFill>
        <p:spPr>
          <a:xfrm>
            <a:off x="1170275" y="4688900"/>
            <a:ext cx="290600" cy="290600"/>
          </a:xfrm>
          <a:prstGeom prst="rect">
            <a:avLst/>
          </a:prstGeom>
          <a:noFill/>
          <a:ln>
            <a:noFill/>
          </a:ln>
        </p:spPr>
      </p:pic>
      <p:sp>
        <p:nvSpPr>
          <p:cNvPr id="307" name="Google Shape;307;p42"/>
          <p:cNvSpPr txBox="1"/>
          <p:nvPr/>
        </p:nvSpPr>
        <p:spPr>
          <a:xfrm>
            <a:off x="1460329" y="4661825"/>
            <a:ext cx="1660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1"/>
                </a:solidFill>
              </a:rPr>
              <a:t>Desmos Mode Examen</a:t>
            </a:r>
            <a:endParaRPr sz="1100">
              <a:solidFill>
                <a:schemeClr val="accent1"/>
              </a:solidFill>
            </a:endParaRPr>
          </a:p>
        </p:txBody>
      </p:sp>
      <p:sp>
        <p:nvSpPr>
          <p:cNvPr id="308" name="Google Shape;308;p42"/>
          <p:cNvSpPr txBox="1"/>
          <p:nvPr/>
        </p:nvSpPr>
        <p:spPr>
          <a:xfrm>
            <a:off x="4949938" y="2287924"/>
            <a:ext cx="3806100" cy="215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300"/>
              <a:t>⚙️ </a:t>
            </a:r>
            <a:r>
              <a:rPr b="1" lang="en" sz="1300"/>
              <a:t>Accès enseignant</a:t>
            </a:r>
            <a:r>
              <a:rPr lang="en" sz="1300"/>
              <a:t> (activités et groupes)</a:t>
            </a:r>
            <a:endParaRPr sz="1300"/>
          </a:p>
          <a:p>
            <a:pPr indent="0" lvl="0" marL="0" rtl="0" algn="l">
              <a:lnSpc>
                <a:spcPct val="115000"/>
              </a:lnSpc>
              <a:spcBef>
                <a:spcPts val="1200"/>
              </a:spcBef>
              <a:spcAft>
                <a:spcPts val="0"/>
              </a:spcAft>
              <a:buNone/>
            </a:pPr>
            <a:r>
              <a:rPr lang="en" sz="1300" u="sng">
                <a:solidFill>
                  <a:schemeClr val="hlink"/>
                </a:solidFill>
                <a:hlinkClick r:id="rId6"/>
              </a:rPr>
              <a:t>classroom.amplify.com</a:t>
            </a:r>
            <a:endParaRPr sz="1300" u="sng">
              <a:solidFill>
                <a:schemeClr val="hlink"/>
              </a:solidFill>
            </a:endParaRPr>
          </a:p>
          <a:p>
            <a:pPr indent="0" lvl="0" marL="0" rtl="0" algn="l">
              <a:lnSpc>
                <a:spcPct val="115000"/>
              </a:lnSpc>
              <a:spcBef>
                <a:spcPts val="1200"/>
              </a:spcBef>
              <a:spcAft>
                <a:spcPts val="0"/>
              </a:spcAft>
              <a:buNone/>
            </a:pPr>
            <a:r>
              <a:rPr lang="en" sz="1300"/>
              <a:t>➡️</a:t>
            </a:r>
            <a:r>
              <a:rPr b="1" lang="en" sz="1300"/>
              <a:t>Accès élèves</a:t>
            </a:r>
            <a:endParaRPr b="1" sz="1300"/>
          </a:p>
          <a:p>
            <a:pPr indent="0" lvl="0" marL="0" rtl="0" algn="l">
              <a:lnSpc>
                <a:spcPct val="115000"/>
              </a:lnSpc>
              <a:spcBef>
                <a:spcPts val="1200"/>
              </a:spcBef>
              <a:spcAft>
                <a:spcPts val="0"/>
              </a:spcAft>
              <a:buNone/>
            </a:pPr>
            <a:r>
              <a:rPr lang="en" sz="1300" u="sng">
                <a:solidFill>
                  <a:schemeClr val="hlink"/>
                </a:solidFill>
                <a:hlinkClick r:id="rId7"/>
              </a:rPr>
              <a:t>student.amplify.com</a:t>
            </a:r>
            <a:endParaRPr sz="1300" u="sng">
              <a:solidFill>
                <a:schemeClr val="hlink"/>
              </a:solidFill>
            </a:endParaRPr>
          </a:p>
          <a:p>
            <a:pPr indent="0" lvl="0" marL="0" rtl="0" algn="l">
              <a:lnSpc>
                <a:spcPct val="115000"/>
              </a:lnSpc>
              <a:spcBef>
                <a:spcPts val="1200"/>
              </a:spcBef>
              <a:spcAft>
                <a:spcPts val="1200"/>
              </a:spcAft>
              <a:buNone/>
            </a:pPr>
            <a:r>
              <a:rPr lang="en" sz="1300"/>
              <a:t>🏷️Compte gratuit (outil Classroom et certaines activités)</a:t>
            </a:r>
            <a:endParaRPr sz="3200">
              <a:solidFill>
                <a:schemeClr val="accent1"/>
              </a:solidFill>
              <a:latin typeface="Nixie One"/>
              <a:ea typeface="Nixie One"/>
              <a:cs typeface="Nixie One"/>
              <a:sym typeface="Nixie One"/>
            </a:endParaRPr>
          </a:p>
        </p:txBody>
      </p:sp>
      <p:grpSp>
        <p:nvGrpSpPr>
          <p:cNvPr id="309" name="Google Shape;309;p42"/>
          <p:cNvGrpSpPr/>
          <p:nvPr/>
        </p:nvGrpSpPr>
        <p:grpSpPr>
          <a:xfrm>
            <a:off x="7353160" y="537183"/>
            <a:ext cx="1729200" cy="761100"/>
            <a:chOff x="6059129" y="308825"/>
            <a:chExt cx="1729200" cy="761100"/>
          </a:xfrm>
        </p:grpSpPr>
        <p:sp>
          <p:nvSpPr>
            <p:cNvPr id="310" name="Google Shape;310;p42"/>
            <p:cNvSpPr/>
            <p:nvPr/>
          </p:nvSpPr>
          <p:spPr>
            <a:xfrm>
              <a:off x="6189600" y="308825"/>
              <a:ext cx="1446300" cy="761100"/>
            </a:xfrm>
            <a:prstGeom prst="wedgeRoundRectCallout">
              <a:avLst>
                <a:gd fmla="val -41729" name="adj1"/>
                <a:gd fmla="val 91445" name="adj2"/>
                <a:gd fmla="val 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11" name="Google Shape;311;p42"/>
            <p:cNvSpPr txBox="1"/>
            <p:nvPr/>
          </p:nvSpPr>
          <p:spPr>
            <a:xfrm>
              <a:off x="6059129" y="366125"/>
              <a:ext cx="1729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Century Gothic"/>
                  <a:ea typeface="Century Gothic"/>
                  <a:cs typeface="Century Gothic"/>
                  <a:sym typeface="Century Gothic"/>
                </a:rPr>
                <a:t>Anciennement </a:t>
              </a:r>
              <a:endParaRPr b="1" sz="10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1000">
                  <a:solidFill>
                    <a:schemeClr val="dk1"/>
                  </a:solidFill>
                  <a:latin typeface="Century Gothic"/>
                  <a:ea typeface="Century Gothic"/>
                  <a:cs typeface="Century Gothic"/>
                  <a:sym typeface="Century Gothic"/>
                </a:rPr>
                <a:t>Desmos Classroom </a:t>
              </a:r>
              <a:endParaRPr b="1" sz="10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1000">
                  <a:solidFill>
                    <a:schemeClr val="dk1"/>
                  </a:solidFill>
                  <a:latin typeface="Century Gothic"/>
                  <a:ea typeface="Century Gothic"/>
                  <a:cs typeface="Century Gothic"/>
                  <a:sym typeface="Century Gothic"/>
                </a:rPr>
                <a:t>ou Teacher Desmos</a:t>
              </a:r>
              <a:endParaRPr b="1" sz="600">
                <a:solidFill>
                  <a:schemeClr val="dk1"/>
                </a:solidFill>
                <a:latin typeface="Century Gothic"/>
                <a:ea typeface="Century Gothic"/>
                <a:cs typeface="Century Gothic"/>
                <a:sym typeface="Century Gothic"/>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17" name="Google Shape;317;p43"/>
          <p:cNvSpPr txBox="1"/>
          <p:nvPr/>
        </p:nvSpPr>
        <p:spPr>
          <a:xfrm>
            <a:off x="656400" y="1663950"/>
            <a:ext cx="6014400" cy="33633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Soutenir l’enseignement, l’apprentissage</a:t>
            </a:r>
            <a:endParaRPr sz="2000">
              <a:latin typeface="Century Gothic"/>
              <a:ea typeface="Century Gothic"/>
              <a:cs typeface="Century Gothic"/>
              <a:sym typeface="Century Gothic"/>
            </a:endParaRPr>
          </a:p>
          <a:p>
            <a:pPr indent="-355600" lvl="0" marL="45720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Compte et enregistrements possibles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Toutes les fonctionnalités sont accessibles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desmos.com</a:t>
            </a:r>
            <a:r>
              <a:rPr lang="en" sz="2000">
                <a:latin typeface="Century Gothic"/>
                <a:ea typeface="Century Gothic"/>
                <a:cs typeface="Century Gothic"/>
                <a:sym typeface="Century Gothic"/>
              </a:rPr>
              <a:t> ou application mobile</a:t>
            </a:r>
            <a:endParaRPr sz="2000">
              <a:latin typeface="Century Gothic"/>
              <a:ea typeface="Century Gothic"/>
              <a:cs typeface="Century Gothic"/>
              <a:sym typeface="Century Gothic"/>
            </a:endParaRPr>
          </a:p>
          <a:p>
            <a:pPr indent="-368300" lvl="0" marL="457200" rtl="0" algn="l">
              <a:lnSpc>
                <a:spcPct val="150000"/>
              </a:lnSpc>
              <a:spcBef>
                <a:spcPts val="0"/>
              </a:spcBef>
              <a:spcAft>
                <a:spcPts val="0"/>
              </a:spcAft>
              <a:buClr>
                <a:srgbClr val="000000"/>
              </a:buClr>
              <a:buSzPts val="2200"/>
              <a:buFont typeface="Century Gothic"/>
              <a:buChar char="■"/>
            </a:pPr>
            <a:r>
              <a:rPr lang="en" sz="2100">
                <a:latin typeface="Century Gothic"/>
                <a:ea typeface="Century Gothic"/>
                <a:cs typeface="Century Gothic"/>
                <a:sym typeface="Century Gothic"/>
              </a:rPr>
              <a:t>Outil de manipulation virtuelle</a:t>
            </a:r>
            <a:endParaRPr sz="21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100">
                <a:latin typeface="Century Gothic"/>
                <a:ea typeface="Century Gothic"/>
                <a:cs typeface="Century Gothic"/>
                <a:sym typeface="Century Gothic"/>
              </a:rPr>
              <a:t>Intégrée à</a:t>
            </a:r>
            <a:r>
              <a:rPr lang="en" sz="2100">
                <a:latin typeface="Century Gothic"/>
                <a:ea typeface="Century Gothic"/>
                <a:cs typeface="Century Gothic"/>
                <a:sym typeface="Century Gothic"/>
              </a:rPr>
              <a:t> </a:t>
            </a:r>
            <a:r>
              <a:rPr lang="en"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Amplify Classroom</a:t>
            </a:r>
            <a:endParaRPr sz="2100">
              <a:latin typeface="Century Gothic"/>
              <a:ea typeface="Century Gothic"/>
              <a:cs typeface="Century Gothic"/>
              <a:sym typeface="Century Gothic"/>
            </a:endParaRPr>
          </a:p>
          <a:p>
            <a:pPr indent="-368300" lvl="0" marL="457200" rtl="0" algn="l">
              <a:lnSpc>
                <a:spcPct val="150000"/>
              </a:lnSpc>
              <a:spcBef>
                <a:spcPts val="0"/>
              </a:spcBef>
              <a:spcAft>
                <a:spcPts val="0"/>
              </a:spcAft>
              <a:buClr>
                <a:srgbClr val="000000"/>
              </a:buClr>
              <a:buSzPts val="2200"/>
              <a:buFont typeface="Century Gothic"/>
              <a:buChar char="■"/>
            </a:pPr>
            <a:r>
              <a:rPr lang="en" sz="2100">
                <a:latin typeface="Century Gothic"/>
                <a:ea typeface="Century Gothic"/>
                <a:cs typeface="Century Gothic"/>
                <a:sym typeface="Century Gothic"/>
              </a:rPr>
              <a:t>Tâches créatives</a:t>
            </a:r>
            <a:endParaRPr sz="2000">
              <a:latin typeface="Century Gothic"/>
              <a:ea typeface="Century Gothic"/>
              <a:cs typeface="Century Gothic"/>
              <a:sym typeface="Century Gothic"/>
            </a:endParaRPr>
          </a:p>
        </p:txBody>
      </p:sp>
      <p:sp>
        <p:nvSpPr>
          <p:cNvPr id="318" name="Google Shape;318;p43"/>
          <p:cNvSpPr txBox="1"/>
          <p:nvPr>
            <p:ph type="title"/>
          </p:nvPr>
        </p:nvSpPr>
        <p:spPr>
          <a:xfrm>
            <a:off x="1039550" y="530725"/>
            <a:ext cx="3591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200">
                <a:latin typeface="Century Gothic"/>
                <a:ea typeface="Century Gothic"/>
                <a:cs typeface="Century Gothic"/>
                <a:sym typeface="Century Gothic"/>
              </a:rPr>
              <a:t>La calculatrice graphique traditionnelle</a:t>
            </a:r>
            <a:endParaRPr sz="22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900">
                <a:solidFill>
                  <a:schemeClr val="accent6"/>
                </a:solidFill>
                <a:latin typeface="Century Gothic"/>
                <a:ea typeface="Century Gothic"/>
                <a:cs typeface="Century Gothic"/>
                <a:sym typeface="Century Gothic"/>
              </a:rPr>
              <a:t>C’est quoi ?</a:t>
            </a:r>
            <a:endParaRPr sz="1900">
              <a:solidFill>
                <a:schemeClr val="accent6"/>
              </a:solidFill>
              <a:latin typeface="Century Gothic"/>
              <a:ea typeface="Century Gothic"/>
              <a:cs typeface="Century Gothic"/>
              <a:sym typeface="Century Gothic"/>
            </a:endParaRPr>
          </a:p>
        </p:txBody>
      </p:sp>
      <p:pic>
        <p:nvPicPr>
          <p:cNvPr id="319" name="Google Shape;319;p43">
            <a:hlinkClick r:id="rId5"/>
          </p:cNvPr>
          <p:cNvPicPr preferRelativeResize="0"/>
          <p:nvPr/>
        </p:nvPicPr>
        <p:blipFill>
          <a:blip r:embed="rId6">
            <a:alphaModFix/>
          </a:blip>
          <a:stretch>
            <a:fillRect/>
          </a:stretch>
        </p:blipFill>
        <p:spPr>
          <a:xfrm>
            <a:off x="4676500" y="445000"/>
            <a:ext cx="1352550" cy="1200150"/>
          </a:xfrm>
          <a:prstGeom prst="rect">
            <a:avLst/>
          </a:prstGeom>
          <a:noFill/>
          <a:ln>
            <a:noFill/>
          </a:ln>
        </p:spPr>
      </p:pic>
      <p:grpSp>
        <p:nvGrpSpPr>
          <p:cNvPr id="320" name="Google Shape;320;p43"/>
          <p:cNvGrpSpPr/>
          <p:nvPr/>
        </p:nvGrpSpPr>
        <p:grpSpPr>
          <a:xfrm>
            <a:off x="6853094" y="3788350"/>
            <a:ext cx="2140318" cy="1020523"/>
            <a:chOff x="6527075" y="2033110"/>
            <a:chExt cx="2313607" cy="1205865"/>
          </a:xfrm>
        </p:grpSpPr>
        <p:sp>
          <p:nvSpPr>
            <p:cNvPr id="321" name="Google Shape;321;p43"/>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322" name="Google Shape;322;p43"/>
            <p:cNvSpPr txBox="1"/>
            <p:nvPr/>
          </p:nvSpPr>
          <p:spPr>
            <a:xfrm>
              <a:off x="6527082" y="2033110"/>
              <a:ext cx="23136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sz="2100" u="sng">
                  <a:solidFill>
                    <a:schemeClr val="hlink"/>
                  </a:solidFill>
                  <a:latin typeface="Century Gothic"/>
                  <a:ea typeface="Century Gothic"/>
                  <a:cs typeface="Century Gothic"/>
                  <a:sym typeface="Century Gothic"/>
                  <a:hlinkClick r:id="rId7"/>
                </a:rPr>
                <a:t>Autoformation Campus</a:t>
              </a:r>
              <a:endParaRPr b="1" i="0" sz="2100" u="none" cap="none" strike="noStrike">
                <a:solidFill>
                  <a:schemeClr val="dk1"/>
                </a:solidFill>
                <a:latin typeface="Century Gothic"/>
                <a:ea typeface="Century Gothic"/>
                <a:cs typeface="Century Gothic"/>
                <a:sym typeface="Century Gothic"/>
              </a:endParaRPr>
            </a:p>
          </p:txBody>
        </p:sp>
      </p:grpSp>
      <p:pic>
        <p:nvPicPr>
          <p:cNvPr id="323" name="Google Shape;323;p43"/>
          <p:cNvPicPr preferRelativeResize="0"/>
          <p:nvPr/>
        </p:nvPicPr>
        <p:blipFill rotWithShape="1">
          <a:blip r:embed="rId8">
            <a:alphaModFix/>
          </a:blip>
          <a:srcRect b="0" l="0" r="0" t="0"/>
          <a:stretch/>
        </p:blipFill>
        <p:spPr>
          <a:xfrm rot="-1185931">
            <a:off x="8393178" y="4506553"/>
            <a:ext cx="519224" cy="486484"/>
          </a:xfrm>
          <a:prstGeom prst="rect">
            <a:avLst/>
          </a:prstGeom>
          <a:noFill/>
          <a:ln>
            <a:noFill/>
          </a:ln>
        </p:spPr>
      </p:pic>
      <p:pic>
        <p:nvPicPr>
          <p:cNvPr id="324" name="Google Shape;324;p43"/>
          <p:cNvPicPr preferRelativeResize="0"/>
          <p:nvPr/>
        </p:nvPicPr>
        <p:blipFill>
          <a:blip r:embed="rId9">
            <a:alphaModFix/>
          </a:blip>
          <a:stretch>
            <a:fillRect/>
          </a:stretch>
        </p:blipFill>
        <p:spPr>
          <a:xfrm>
            <a:off x="6320399" y="3041098"/>
            <a:ext cx="492498" cy="48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8" name="Shape 328"/>
        <p:cNvGrpSpPr/>
        <p:nvPr/>
      </p:nvGrpSpPr>
      <p:grpSpPr>
        <a:xfrm>
          <a:off x="0" y="0"/>
          <a:ext cx="0" cy="0"/>
          <a:chOff x="0" y="0"/>
          <a:chExt cx="0" cy="0"/>
        </a:xfrm>
      </p:grpSpPr>
      <p:pic>
        <p:nvPicPr>
          <p:cNvPr id="329" name="Google Shape;329;p44"/>
          <p:cNvPicPr preferRelativeResize="0"/>
          <p:nvPr/>
        </p:nvPicPr>
        <p:blipFill>
          <a:blip r:embed="rId3">
            <a:alphaModFix/>
          </a:blip>
          <a:stretch>
            <a:fillRect/>
          </a:stretch>
        </p:blipFill>
        <p:spPr>
          <a:xfrm>
            <a:off x="776575" y="1684437"/>
            <a:ext cx="7485146" cy="2920337"/>
          </a:xfrm>
          <a:prstGeom prst="rect">
            <a:avLst/>
          </a:prstGeom>
          <a:noFill/>
          <a:ln>
            <a:noFill/>
          </a:ln>
        </p:spPr>
      </p:pic>
      <p:sp>
        <p:nvSpPr>
          <p:cNvPr id="330" name="Google Shape;330;p44"/>
          <p:cNvSpPr txBox="1"/>
          <p:nvPr/>
        </p:nvSpPr>
        <p:spPr>
          <a:xfrm>
            <a:off x="4852921" y="1027700"/>
            <a:ext cx="3572100" cy="4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entury Gothic"/>
                <a:ea typeface="Century Gothic"/>
                <a:cs typeface="Century Gothic"/>
                <a:sym typeface="Century Gothic"/>
              </a:rPr>
              <a:t>Les propriétés des fonctions</a:t>
            </a:r>
            <a:endParaRPr sz="1800">
              <a:latin typeface="Century Gothic"/>
              <a:ea typeface="Century Gothic"/>
              <a:cs typeface="Century Gothic"/>
              <a:sym typeface="Century Gothic"/>
            </a:endParaRPr>
          </a:p>
        </p:txBody>
      </p:sp>
      <p:sp>
        <p:nvSpPr>
          <p:cNvPr id="331" name="Google Shape;331;p44"/>
          <p:cNvSpPr txBox="1"/>
          <p:nvPr/>
        </p:nvSpPr>
        <p:spPr>
          <a:xfrm>
            <a:off x="757613" y="4656100"/>
            <a:ext cx="73413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Fichier de départ</a:t>
            </a:r>
            <a:r>
              <a:rPr lang="en" sz="1800">
                <a:latin typeface="Century Gothic"/>
                <a:ea typeface="Century Gothic"/>
                <a:cs typeface="Century Gothic"/>
                <a:sym typeface="Century Gothic"/>
              </a:rPr>
              <a:t> et </a:t>
            </a:r>
            <a:r>
              <a:rPr lang="en" sz="18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Corrigé</a:t>
            </a:r>
            <a:endParaRPr sz="1800">
              <a:solidFill>
                <a:schemeClr val="accent5"/>
              </a:solidFill>
              <a:latin typeface="Century Gothic"/>
              <a:ea typeface="Century Gothic"/>
              <a:cs typeface="Century Gothic"/>
              <a:sym typeface="Century Gothic"/>
            </a:endParaRPr>
          </a:p>
        </p:txBody>
      </p:sp>
      <p:sp>
        <p:nvSpPr>
          <p:cNvPr id="332" name="Google Shape;332;p4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33" name="Google Shape;333;p44"/>
          <p:cNvSpPr txBox="1"/>
          <p:nvPr>
            <p:ph type="title"/>
          </p:nvPr>
        </p:nvSpPr>
        <p:spPr>
          <a:xfrm>
            <a:off x="1057064" y="530725"/>
            <a:ext cx="36387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Century Gothic"/>
                <a:ea typeface="Century Gothic"/>
                <a:cs typeface="Century Gothic"/>
                <a:sym typeface="Century Gothic"/>
              </a:rPr>
              <a:t>La calculatrice graphique</a:t>
            </a:r>
            <a:endParaRPr sz="21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nvSpPr>
        <p:spPr>
          <a:xfrm>
            <a:off x="529325" y="1848675"/>
            <a:ext cx="49776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Aller à </a:t>
            </a: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desmos.com</a:t>
            </a:r>
            <a:endParaRPr sz="2000">
              <a:solidFill>
                <a:schemeClr val="accent5"/>
              </a:solidFill>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Se connecter ou créer un compte</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Cliquer sur </a:t>
            </a:r>
            <a:r>
              <a:rPr b="1" lang="en" sz="2000">
                <a:latin typeface="Century Gothic"/>
                <a:ea typeface="Century Gothic"/>
                <a:cs typeface="Century Gothic"/>
                <a:sym typeface="Century Gothic"/>
              </a:rPr>
              <a:t>Outils maths</a:t>
            </a:r>
            <a:endParaRPr b="1"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Cliquer sur </a:t>
            </a:r>
            <a:r>
              <a:rPr b="1" lang="en" sz="2000">
                <a:latin typeface="Century Gothic"/>
                <a:ea typeface="Century Gothic"/>
                <a:cs typeface="Century Gothic"/>
                <a:sym typeface="Century Gothic"/>
              </a:rPr>
              <a:t>Calculatrice graphique</a:t>
            </a:r>
            <a:endParaRPr b="1"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Cliquer sur</a:t>
            </a:r>
            <a:r>
              <a:rPr lang="en" sz="2000">
                <a:latin typeface="Century Gothic"/>
                <a:ea typeface="Century Gothic"/>
                <a:cs typeface="Century Gothic"/>
                <a:sym typeface="Century Gothic"/>
              </a:rPr>
              <a:t> </a:t>
            </a:r>
            <a:r>
              <a:rPr lang="en"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ce lien</a:t>
            </a:r>
            <a:endParaRPr sz="1900">
              <a:solidFill>
                <a:schemeClr val="accent5"/>
              </a:solidFill>
              <a:latin typeface="Century Gothic"/>
              <a:ea typeface="Century Gothic"/>
              <a:cs typeface="Century Gothic"/>
              <a:sym typeface="Century Gothic"/>
            </a:endParaRPr>
          </a:p>
        </p:txBody>
      </p:sp>
      <p:sp>
        <p:nvSpPr>
          <p:cNvPr id="339" name="Google Shape;339;p4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40" name="Google Shape;340;p45"/>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Exploration de l’outil</a:t>
            </a:r>
            <a:endParaRPr sz="2300">
              <a:latin typeface="Century Gothic"/>
              <a:ea typeface="Century Gothic"/>
              <a:cs typeface="Century Gothic"/>
              <a:sym typeface="Century Gothic"/>
            </a:endParaRPr>
          </a:p>
        </p:txBody>
      </p:sp>
      <p:pic>
        <p:nvPicPr>
          <p:cNvPr id="341" name="Google Shape;341;p45"/>
          <p:cNvPicPr preferRelativeResize="0"/>
          <p:nvPr/>
        </p:nvPicPr>
        <p:blipFill>
          <a:blip r:embed="rId5">
            <a:alphaModFix/>
          </a:blip>
          <a:stretch>
            <a:fillRect/>
          </a:stretch>
        </p:blipFill>
        <p:spPr>
          <a:xfrm>
            <a:off x="6500425" y="586875"/>
            <a:ext cx="2261500" cy="3449300"/>
          </a:xfrm>
          <a:prstGeom prst="rect">
            <a:avLst/>
          </a:prstGeom>
          <a:noFill/>
          <a:ln>
            <a:noFill/>
          </a:ln>
        </p:spPr>
      </p:pic>
      <p:sp>
        <p:nvSpPr>
          <p:cNvPr id="342" name="Google Shape;342;p45"/>
          <p:cNvSpPr txBox="1"/>
          <p:nvPr/>
        </p:nvSpPr>
        <p:spPr>
          <a:xfrm>
            <a:off x="529325" y="4249575"/>
            <a:ext cx="82326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DÉFIS: pour améliorer vos compétences avec la calculatrice Desmos</a:t>
            </a:r>
            <a:endParaRPr>
              <a:solidFill>
                <a:schemeClr val="accent5"/>
              </a:solidFill>
              <a:latin typeface="Nixie One"/>
              <a:ea typeface="Nixie One"/>
              <a:cs typeface="Nixie One"/>
              <a:sym typeface="Nixie One"/>
            </a:endParaRPr>
          </a:p>
        </p:txBody>
      </p:sp>
      <p:sp>
        <p:nvSpPr>
          <p:cNvPr id="343" name="Google Shape;343;p45"/>
          <p:cNvSpPr/>
          <p:nvPr/>
        </p:nvSpPr>
        <p:spPr>
          <a:xfrm rot="-3527923">
            <a:off x="4847895" y="2077275"/>
            <a:ext cx="2159460" cy="259257"/>
          </a:xfrm>
          <a:prstGeom prst="rightArrow">
            <a:avLst>
              <a:gd fmla="val 50000" name="adj1"/>
              <a:gd fmla="val 98171"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49" name="Google Shape;349;p46"/>
          <p:cNvSpPr txBox="1"/>
          <p:nvPr>
            <p:ph idx="4294967295" type="body"/>
          </p:nvPr>
        </p:nvSpPr>
        <p:spPr>
          <a:xfrm>
            <a:off x="358200" y="1486650"/>
            <a:ext cx="8427600" cy="21702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a:solidFill>
                  <a:schemeClr val="accent4"/>
                </a:solidFill>
                <a:highlight>
                  <a:schemeClr val="lt1"/>
                </a:highlight>
                <a:latin typeface="Century Gothic"/>
                <a:ea typeface="Century Gothic"/>
                <a:cs typeface="Century Gothic"/>
                <a:sym typeface="Century Gothic"/>
              </a:rPr>
              <a:t>Bloc 2</a:t>
            </a:r>
            <a:endParaRPr b="1">
              <a:solidFill>
                <a:schemeClr val="accent4"/>
              </a:solidFill>
              <a:highlight>
                <a:schemeClr val="lt1"/>
              </a:highlight>
              <a:latin typeface="Century Gothic"/>
              <a:ea typeface="Century Gothic"/>
              <a:cs typeface="Century Gothic"/>
              <a:sym typeface="Century Gothic"/>
            </a:endParaRPr>
          </a:p>
          <a:p>
            <a:pPr indent="0" lvl="0" marL="0" rtl="0" algn="ctr">
              <a:lnSpc>
                <a:spcPct val="115000"/>
              </a:lnSpc>
              <a:spcBef>
                <a:spcPts val="0"/>
              </a:spcBef>
              <a:spcAft>
                <a:spcPts val="1000"/>
              </a:spcAft>
              <a:buNone/>
            </a:pPr>
            <a:r>
              <a:rPr lang="en">
                <a:solidFill>
                  <a:schemeClr val="lt1"/>
                </a:solidFill>
                <a:latin typeface="Century Gothic"/>
                <a:ea typeface="Century Gothic"/>
                <a:cs typeface="Century Gothic"/>
                <a:sym typeface="Century Gothic"/>
              </a:rPr>
              <a:t>Desmos Mode Examen : un outil pour soutenir les élèves en situation d’évaluation et favoriser leur réussite en mathématique</a:t>
            </a:r>
            <a:endParaRPr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55" name="Google Shape;355;p47"/>
          <p:cNvSpPr txBox="1"/>
          <p:nvPr/>
        </p:nvSpPr>
        <p:spPr>
          <a:xfrm>
            <a:off x="1069825" y="1887350"/>
            <a:ext cx="6242400" cy="28014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Se préparer aux évaluations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Soutenir l’évaluation formative</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Disponible sur le web, navigation possible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Pas de compte, pas d’enregistrements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Web</a:t>
            </a:r>
            <a:r>
              <a:rPr b="0" i="0" lang="en" sz="2000" u="sng" cap="none" strike="noStrike">
                <a:solidFill>
                  <a:schemeClr val="hlink"/>
                </a:solidFill>
                <a:latin typeface="Century Gothic"/>
                <a:ea typeface="Century Gothic"/>
                <a:cs typeface="Century Gothic"/>
                <a:sym typeface="Century Gothic"/>
                <a:hlinkClick r:id="rId4"/>
              </a:rPr>
              <a:t> </a:t>
            </a:r>
            <a:endParaRPr b="1" i="1" sz="2000" u="none" cap="none" strike="noStrike">
              <a:solidFill>
                <a:srgbClr val="000000"/>
              </a:solidFill>
              <a:latin typeface="Century Gothic"/>
              <a:ea typeface="Century Gothic"/>
              <a:cs typeface="Century Gothic"/>
              <a:sym typeface="Century Gothic"/>
            </a:endParaRPr>
          </a:p>
        </p:txBody>
      </p:sp>
      <p:sp>
        <p:nvSpPr>
          <p:cNvPr id="356" name="Google Shape;356;p47"/>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Le </a:t>
            </a:r>
            <a:r>
              <a:rPr lang="en" sz="2300">
                <a:latin typeface="Century Gothic"/>
                <a:ea typeface="Century Gothic"/>
                <a:cs typeface="Century Gothic"/>
                <a:sym typeface="Century Gothic"/>
              </a:rPr>
              <a:t>Mode </a:t>
            </a:r>
            <a:r>
              <a:rPr lang="en" sz="2300">
                <a:latin typeface="Century Gothic"/>
                <a:ea typeface="Century Gothic"/>
                <a:cs typeface="Century Gothic"/>
                <a:sym typeface="Century Gothic"/>
              </a:rPr>
              <a:t>Pratique</a:t>
            </a:r>
            <a:r>
              <a:rPr lang="en" sz="2300">
                <a:latin typeface="Century Gothic"/>
                <a:ea typeface="Century Gothic"/>
                <a:cs typeface="Century Gothic"/>
                <a:sym typeface="Century Gothic"/>
              </a:rPr>
              <a:t> </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pic>
        <p:nvPicPr>
          <p:cNvPr id="357" name="Google Shape;357;p47"/>
          <p:cNvPicPr preferRelativeResize="0"/>
          <p:nvPr/>
        </p:nvPicPr>
        <p:blipFill rotWithShape="1">
          <a:blip r:embed="rId5">
            <a:alphaModFix/>
          </a:blip>
          <a:srcRect b="0" l="0" r="0" t="0"/>
          <a:stretch/>
        </p:blipFill>
        <p:spPr>
          <a:xfrm>
            <a:off x="4720575" y="502250"/>
            <a:ext cx="1057175" cy="1057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63" name="Google Shape;363;p48"/>
          <p:cNvSpPr txBox="1"/>
          <p:nvPr/>
        </p:nvSpPr>
        <p:spPr>
          <a:xfrm>
            <a:off x="1131800" y="1777200"/>
            <a:ext cx="6627000" cy="310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a:t>
            </a:r>
            <a:r>
              <a:rPr lang="en" sz="2000">
                <a:latin typeface="Century Gothic"/>
                <a:ea typeface="Century Gothic"/>
                <a:cs typeface="Century Gothic"/>
                <a:sym typeface="Century Gothic"/>
              </a:rPr>
              <a:t>outenir l’évaluation (courante ou ministérielle)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Navigation bloquée (si environnement sécurisé)</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Fonctions de sécurité</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lang="en" sz="2000">
                <a:latin typeface="Century Gothic"/>
                <a:ea typeface="Century Gothic"/>
                <a:cs typeface="Century Gothic"/>
                <a:sym typeface="Century Gothic"/>
              </a:rPr>
              <a:t>Pas de compte, pas d’enregistrements</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 </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officiel</a:t>
            </a:r>
            <a:r>
              <a:rPr lang="en" sz="2000">
                <a:solidFill>
                  <a:schemeClr val="accent5"/>
                </a:solidFill>
                <a:latin typeface="Century Gothic"/>
                <a:ea typeface="Century Gothic"/>
                <a:cs typeface="Century Gothic"/>
                <a:sym typeface="Century Gothic"/>
              </a:rPr>
              <a:t> </a:t>
            </a:r>
            <a:r>
              <a:rPr lang="en" sz="1500">
                <a:latin typeface="Century Gothic"/>
                <a:ea typeface="Century Gothic"/>
                <a:cs typeface="Century Gothic"/>
                <a:sym typeface="Century Gothic"/>
              </a:rPr>
              <a:t>(non disponible sur le web mais partageable)</a:t>
            </a:r>
            <a:endParaRPr sz="1500">
              <a:latin typeface="Century Gothic"/>
              <a:ea typeface="Century Gothic"/>
              <a:cs typeface="Century Gothic"/>
              <a:sym typeface="Century Gothic"/>
            </a:endParaRPr>
          </a:p>
        </p:txBody>
      </p:sp>
      <p:sp>
        <p:nvSpPr>
          <p:cNvPr id="364" name="Google Shape;364;p48"/>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Le</a:t>
            </a:r>
            <a:r>
              <a:rPr lang="en" sz="2300">
                <a:latin typeface="Century Gothic"/>
                <a:ea typeface="Century Gothic"/>
                <a:cs typeface="Century Gothic"/>
                <a:sym typeface="Century Gothic"/>
              </a:rPr>
              <a:t>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grpSp>
        <p:nvGrpSpPr>
          <p:cNvPr id="365" name="Google Shape;365;p48"/>
          <p:cNvGrpSpPr/>
          <p:nvPr/>
        </p:nvGrpSpPr>
        <p:grpSpPr>
          <a:xfrm>
            <a:off x="6419825" y="502250"/>
            <a:ext cx="2313600" cy="1205850"/>
            <a:chOff x="6527075" y="2033125"/>
            <a:chExt cx="2313600" cy="1205850"/>
          </a:xfrm>
        </p:grpSpPr>
        <p:sp>
          <p:nvSpPr>
            <p:cNvPr id="366" name="Google Shape;366;p48"/>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367" name="Google Shape;367;p48"/>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uFill>
                    <a:noFill/>
                  </a:uFill>
                  <a:latin typeface="Century Gothic"/>
                  <a:ea typeface="Century Gothic"/>
                  <a:cs typeface="Century Gothic"/>
                  <a:sym typeface="Century Gothic"/>
                  <a:hlinkClick r:id="rId4">
                    <a:extLst>
                      <a:ext uri="{A12FA001-AC4F-418D-AE19-62706E023703}">
                        <ahyp:hlinkClr val="tx"/>
                      </a:ext>
                    </a:extLst>
                  </a:hlinkClick>
                </a:rPr>
                <a:t>Pour plus</a:t>
              </a:r>
              <a:endParaRPr b="1" i="0" sz="21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uFill>
                    <a:noFill/>
                  </a:uFill>
                  <a:latin typeface="Century Gothic"/>
                  <a:ea typeface="Century Gothic"/>
                  <a:cs typeface="Century Gothic"/>
                  <a:sym typeface="Century Gothic"/>
                  <a:hlinkClick r:id="rId5">
                    <a:extLst>
                      <a:ext uri="{A12FA001-AC4F-418D-AE19-62706E023703}">
                        <ahyp:hlinkClr val="tx"/>
                      </a:ext>
                    </a:extLst>
                  </a:hlinkClick>
                </a:rPr>
                <a:t>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368" name="Google Shape;368;p48"/>
          <p:cNvPicPr preferRelativeResize="0"/>
          <p:nvPr/>
        </p:nvPicPr>
        <p:blipFill rotWithShape="1">
          <a:blip r:embed="rId6">
            <a:alphaModFix/>
          </a:blip>
          <a:srcRect b="0" l="0" r="0" t="0"/>
          <a:stretch/>
        </p:blipFill>
        <p:spPr>
          <a:xfrm rot="-1286681">
            <a:off x="8081822" y="1354611"/>
            <a:ext cx="567505" cy="567505"/>
          </a:xfrm>
          <a:prstGeom prst="rect">
            <a:avLst/>
          </a:prstGeom>
          <a:noFill/>
          <a:ln>
            <a:noFill/>
          </a:ln>
        </p:spPr>
      </p:pic>
      <p:pic>
        <p:nvPicPr>
          <p:cNvPr id="369" name="Google Shape;369;p48"/>
          <p:cNvPicPr preferRelativeResize="0"/>
          <p:nvPr/>
        </p:nvPicPr>
        <p:blipFill rotWithShape="1">
          <a:blip r:embed="rId7">
            <a:alphaModFix/>
          </a:blip>
          <a:srcRect b="0" l="0" r="0" t="0"/>
          <a:stretch/>
        </p:blipFill>
        <p:spPr>
          <a:xfrm>
            <a:off x="4720575" y="502250"/>
            <a:ext cx="1057175" cy="1057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9"/>
          <p:cNvSpPr/>
          <p:nvPr/>
        </p:nvSpPr>
        <p:spPr>
          <a:xfrm>
            <a:off x="5202949" y="509125"/>
            <a:ext cx="3269700" cy="1028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375" name="Google Shape;375;p4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76" name="Google Shape;376;p49"/>
          <p:cNvSpPr txBox="1"/>
          <p:nvPr/>
        </p:nvSpPr>
        <p:spPr>
          <a:xfrm>
            <a:off x="5251249" y="626425"/>
            <a:ext cx="3173100" cy="794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Info-Sanction 22-23-38</a:t>
            </a:r>
            <a:r>
              <a:rPr b="1" i="0" lang="en" sz="1200" u="none" cap="none" strike="noStrike">
                <a:solidFill>
                  <a:schemeClr val="dk1"/>
                </a:solidFill>
                <a:latin typeface="Century Gothic"/>
                <a:ea typeface="Century Gothic"/>
                <a:cs typeface="Century Gothic"/>
                <a:sym typeface="Century Gothic"/>
              </a:rPr>
              <a:t> </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Annexe I</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hlink"/>
                </a:solidFill>
                <a:latin typeface="Century Gothic"/>
                <a:ea typeface="Century Gothic"/>
                <a:cs typeface="Century Gothic"/>
                <a:sym typeface="Century Gothic"/>
                <a:hlinkClick r:id="rId5"/>
              </a:rPr>
              <a:t>Document d’information - Math - 4e sec</a:t>
            </a:r>
            <a:endParaRPr b="1" i="0" sz="1100" u="none" cap="none" strike="noStrike">
              <a:solidFill>
                <a:schemeClr val="dk1"/>
              </a:solidFill>
              <a:latin typeface="Century Gothic"/>
              <a:ea typeface="Century Gothic"/>
              <a:cs typeface="Century Gothic"/>
              <a:sym typeface="Century Gothic"/>
            </a:endParaRPr>
          </a:p>
        </p:txBody>
      </p:sp>
      <p:sp>
        <p:nvSpPr>
          <p:cNvPr id="377" name="Google Shape;377;p49"/>
          <p:cNvSpPr txBox="1"/>
          <p:nvPr>
            <p:ph type="title"/>
          </p:nvPr>
        </p:nvSpPr>
        <p:spPr>
          <a:xfrm>
            <a:off x="1046675" y="530725"/>
            <a:ext cx="34590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Sanction des études</a:t>
            </a:r>
            <a:endParaRPr sz="2000">
              <a:solidFill>
                <a:schemeClr val="accent6"/>
              </a:solidFill>
              <a:latin typeface="Century Gothic"/>
              <a:ea typeface="Century Gothic"/>
              <a:cs typeface="Century Gothic"/>
              <a:sym typeface="Century Gothic"/>
            </a:endParaRPr>
          </a:p>
        </p:txBody>
      </p:sp>
      <p:pic>
        <p:nvPicPr>
          <p:cNvPr id="378" name="Google Shape;378;p49"/>
          <p:cNvPicPr preferRelativeResize="0"/>
          <p:nvPr/>
        </p:nvPicPr>
        <p:blipFill rotWithShape="1">
          <a:blip r:embed="rId6">
            <a:alphaModFix/>
          </a:blip>
          <a:srcRect b="0" l="0" r="0" t="0"/>
          <a:stretch/>
        </p:blipFill>
        <p:spPr>
          <a:xfrm>
            <a:off x="1310650" y="2054755"/>
            <a:ext cx="6492451" cy="2968945"/>
          </a:xfrm>
          <a:prstGeom prst="rect">
            <a:avLst/>
          </a:prstGeom>
          <a:noFill/>
          <a:ln cap="flat" cmpd="sng" w="19050">
            <a:solidFill>
              <a:schemeClr val="dk2"/>
            </a:solidFill>
            <a:prstDash val="solid"/>
            <a:round/>
            <a:headEnd len="sm" w="sm" type="none"/>
            <a:tailEnd len="sm" w="sm" type="none"/>
          </a:ln>
        </p:spPr>
      </p:pic>
      <p:sp>
        <p:nvSpPr>
          <p:cNvPr id="379" name="Google Shape;379;p49"/>
          <p:cNvSpPr/>
          <p:nvPr/>
        </p:nvSpPr>
        <p:spPr>
          <a:xfrm>
            <a:off x="3323112" y="1664925"/>
            <a:ext cx="1554616" cy="29468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3"/>
                </a:solidFill>
                <a:latin typeface="Arial"/>
              </a:rPr>
              <a:t>Autorisé</a:t>
            </a:r>
          </a:p>
        </p:txBody>
      </p:sp>
      <p:sp>
        <p:nvSpPr>
          <p:cNvPr id="380" name="Google Shape;380;p49"/>
          <p:cNvSpPr/>
          <p:nvPr/>
        </p:nvSpPr>
        <p:spPr>
          <a:xfrm>
            <a:off x="5542985" y="1664925"/>
            <a:ext cx="2032327" cy="29468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3"/>
                </a:solidFill>
                <a:latin typeface="Arial"/>
              </a:rPr>
              <a:t>Non-autorisé</a:t>
            </a:r>
          </a:p>
        </p:txBody>
      </p:sp>
      <p:sp>
        <p:nvSpPr>
          <p:cNvPr id="381" name="Google Shape;381;p49"/>
          <p:cNvSpPr/>
          <p:nvPr/>
        </p:nvSpPr>
        <p:spPr>
          <a:xfrm>
            <a:off x="5520603" y="154803"/>
            <a:ext cx="2634402" cy="2272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Documents officiels</a:t>
            </a:r>
          </a:p>
        </p:txBody>
      </p:sp>
      <p:pic>
        <p:nvPicPr>
          <p:cNvPr id="382" name="Google Shape;382;p49"/>
          <p:cNvPicPr preferRelativeResize="0"/>
          <p:nvPr/>
        </p:nvPicPr>
        <p:blipFill rotWithShape="1">
          <a:blip r:embed="rId7">
            <a:alphaModFix/>
          </a:blip>
          <a:srcRect b="0" l="0" r="0" t="0"/>
          <a:stretch/>
        </p:blipFill>
        <p:spPr>
          <a:xfrm rot="-1286681">
            <a:off x="8352497" y="761311"/>
            <a:ext cx="567505" cy="5675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88" name="Google Shape;388;p50"/>
          <p:cNvSpPr txBox="1"/>
          <p:nvPr>
            <p:ph type="title"/>
          </p:nvPr>
        </p:nvSpPr>
        <p:spPr>
          <a:xfrm>
            <a:off x="1069825" y="530725"/>
            <a:ext cx="35055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Fonctions désactivées</a:t>
            </a:r>
            <a:endParaRPr sz="2000">
              <a:solidFill>
                <a:schemeClr val="accent6"/>
              </a:solidFill>
              <a:latin typeface="Century Gothic"/>
              <a:ea typeface="Century Gothic"/>
              <a:cs typeface="Century Gothic"/>
              <a:sym typeface="Century Gothic"/>
            </a:endParaRPr>
          </a:p>
        </p:txBody>
      </p:sp>
      <p:pic>
        <p:nvPicPr>
          <p:cNvPr id="389" name="Google Shape;389;p50"/>
          <p:cNvPicPr preferRelativeResize="0"/>
          <p:nvPr/>
        </p:nvPicPr>
        <p:blipFill rotWithShape="1">
          <a:blip r:embed="rId3">
            <a:alphaModFix/>
          </a:blip>
          <a:srcRect b="0" l="0" r="0" t="0"/>
          <a:stretch/>
        </p:blipFill>
        <p:spPr>
          <a:xfrm>
            <a:off x="1952750" y="1626825"/>
            <a:ext cx="4842478" cy="3431675"/>
          </a:xfrm>
          <a:prstGeom prst="rect">
            <a:avLst/>
          </a:prstGeom>
          <a:noFill/>
          <a:ln>
            <a:noFill/>
          </a:ln>
        </p:spPr>
      </p:pic>
      <p:grpSp>
        <p:nvGrpSpPr>
          <p:cNvPr id="390" name="Google Shape;390;p50"/>
          <p:cNvGrpSpPr/>
          <p:nvPr/>
        </p:nvGrpSpPr>
        <p:grpSpPr>
          <a:xfrm>
            <a:off x="6450875" y="2490325"/>
            <a:ext cx="2313600" cy="1205850"/>
            <a:chOff x="6527075" y="2033125"/>
            <a:chExt cx="2313600" cy="1205850"/>
          </a:xfrm>
        </p:grpSpPr>
        <p:sp>
          <p:nvSpPr>
            <p:cNvPr id="391" name="Google Shape;391;p50"/>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392" name="Google Shape;392;p50"/>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hlink"/>
                  </a:solidFill>
                  <a:uFill>
                    <a:noFill/>
                  </a:uFill>
                  <a:latin typeface="Century Gothic"/>
                  <a:ea typeface="Century Gothic"/>
                  <a:cs typeface="Century Gothic"/>
                  <a:sym typeface="Century Gothic"/>
                  <a:hlinkClick r:id="rId4"/>
                </a:rPr>
                <a:t>Pour plus</a:t>
              </a:r>
              <a:endParaRPr b="1" i="0" sz="21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hlink"/>
                  </a:solidFill>
                  <a:uFill>
                    <a:noFill/>
                  </a:uFill>
                  <a:latin typeface="Century Gothic"/>
                  <a:ea typeface="Century Gothic"/>
                  <a:cs typeface="Century Gothic"/>
                  <a:sym typeface="Century Gothic"/>
                  <a:hlinkClick r:id="rId5"/>
                </a:rPr>
                <a:t>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393" name="Google Shape;393;p50"/>
          <p:cNvPicPr preferRelativeResize="0"/>
          <p:nvPr/>
        </p:nvPicPr>
        <p:blipFill rotWithShape="1">
          <a:blip r:embed="rId6">
            <a:alphaModFix/>
          </a:blip>
          <a:srcRect b="0" l="0" r="0" t="0"/>
          <a:stretch/>
        </p:blipFill>
        <p:spPr>
          <a:xfrm rot="-1286681">
            <a:off x="8112872" y="3342686"/>
            <a:ext cx="567505" cy="567505"/>
          </a:xfrm>
          <a:prstGeom prst="rect">
            <a:avLst/>
          </a:prstGeom>
          <a:noFill/>
          <a:ln>
            <a:noFill/>
          </a:ln>
        </p:spPr>
      </p:pic>
      <p:sp>
        <p:nvSpPr>
          <p:cNvPr id="394" name="Google Shape;394;p50"/>
          <p:cNvSpPr/>
          <p:nvPr/>
        </p:nvSpPr>
        <p:spPr>
          <a:xfrm>
            <a:off x="815925" y="3418142"/>
            <a:ext cx="942600" cy="411000"/>
          </a:xfrm>
          <a:prstGeom prst="wedgeRoundRectCallout">
            <a:avLst>
              <a:gd fmla="val 74565" name="adj1"/>
              <a:gd fmla="val -53477"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u="none" cap="none" strike="noStrike">
                <a:solidFill>
                  <a:schemeClr val="lt1"/>
                </a:solidFill>
                <a:uFill>
                  <a:noFill/>
                </a:uFill>
                <a:latin typeface="Century Gothic"/>
                <a:ea typeface="Century Gothic"/>
                <a:cs typeface="Century Gothic"/>
                <a:sym typeface="Century Gothic"/>
                <a:hlinkClick r:id="rId7">
                  <a:extLst>
                    <a:ext uri="{A12FA001-AC4F-418D-AE19-62706E023703}">
                      <ahyp:hlinkClr val="tx"/>
                    </a:ext>
                  </a:extLst>
                </a:hlinkClick>
              </a:rPr>
              <a:t>Exemple</a:t>
            </a:r>
            <a:endParaRPr b="1" i="0" sz="1000" u="none" cap="none" strike="noStrike">
              <a:solidFill>
                <a:schemeClr val="lt1"/>
              </a:solidFill>
              <a:latin typeface="Century Gothic"/>
              <a:ea typeface="Century Gothic"/>
              <a:cs typeface="Century Gothic"/>
              <a:sym typeface="Century Gothic"/>
            </a:endParaRPr>
          </a:p>
        </p:txBody>
      </p:sp>
      <p:sp>
        <p:nvSpPr>
          <p:cNvPr id="395" name="Google Shape;395;p50"/>
          <p:cNvSpPr/>
          <p:nvPr/>
        </p:nvSpPr>
        <p:spPr>
          <a:xfrm>
            <a:off x="815925" y="2372260"/>
            <a:ext cx="942600" cy="411000"/>
          </a:xfrm>
          <a:prstGeom prst="wedgeRoundRectCallout">
            <a:avLst>
              <a:gd fmla="val 73928" name="adj1"/>
              <a:gd fmla="val 11512"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8">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
        <p:nvSpPr>
          <p:cNvPr id="396" name="Google Shape;396;p50"/>
          <p:cNvSpPr txBox="1"/>
          <p:nvPr/>
        </p:nvSpPr>
        <p:spPr>
          <a:xfrm>
            <a:off x="3886625" y="1690533"/>
            <a:ext cx="8163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graphique</a:t>
            </a:r>
            <a:endParaRPr b="1" i="0" sz="1000" u="none" cap="none" strike="noStrike">
              <a:solidFill>
                <a:srgbClr val="000000"/>
              </a:solidFill>
              <a:latin typeface="Arial"/>
              <a:ea typeface="Arial"/>
              <a:cs typeface="Arial"/>
              <a:sym typeface="Arial"/>
            </a:endParaRPr>
          </a:p>
        </p:txBody>
      </p:sp>
      <p:sp>
        <p:nvSpPr>
          <p:cNvPr id="397" name="Google Shape;397;p50"/>
          <p:cNvSpPr/>
          <p:nvPr/>
        </p:nvSpPr>
        <p:spPr>
          <a:xfrm>
            <a:off x="815925" y="2895201"/>
            <a:ext cx="942600" cy="411000"/>
          </a:xfrm>
          <a:prstGeom prst="wedgeRoundRectCallout">
            <a:avLst>
              <a:gd fmla="val 73928" name="adj1"/>
              <a:gd fmla="val -23899"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9">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
        <p:nvSpPr>
          <p:cNvPr id="398" name="Google Shape;398;p50"/>
          <p:cNvSpPr/>
          <p:nvPr/>
        </p:nvSpPr>
        <p:spPr>
          <a:xfrm>
            <a:off x="815925" y="1871700"/>
            <a:ext cx="942600" cy="411000"/>
          </a:xfrm>
          <a:prstGeom prst="wedgeRoundRectCallout">
            <a:avLst>
              <a:gd fmla="val 75199" name="adj1"/>
              <a:gd fmla="val 44392"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10">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404" name="Google Shape;404;p51"/>
          <p:cNvSpPr txBox="1"/>
          <p:nvPr>
            <p:ph type="title"/>
          </p:nvPr>
        </p:nvSpPr>
        <p:spPr>
          <a:xfrm>
            <a:off x="1069825" y="530725"/>
            <a:ext cx="35055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Comparaison </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Distance entre deux points</a:t>
            </a:r>
            <a:endParaRPr sz="2000">
              <a:solidFill>
                <a:schemeClr val="accent6"/>
              </a:solidFill>
              <a:latin typeface="Century Gothic"/>
              <a:ea typeface="Century Gothic"/>
              <a:cs typeface="Century Gothic"/>
              <a:sym typeface="Century Gothic"/>
            </a:endParaRPr>
          </a:p>
        </p:txBody>
      </p:sp>
      <p:pic>
        <p:nvPicPr>
          <p:cNvPr id="405" name="Google Shape;405;p51"/>
          <p:cNvPicPr preferRelativeResize="0"/>
          <p:nvPr/>
        </p:nvPicPr>
        <p:blipFill>
          <a:blip r:embed="rId3">
            <a:alphaModFix/>
          </a:blip>
          <a:stretch>
            <a:fillRect/>
          </a:stretch>
        </p:blipFill>
        <p:spPr>
          <a:xfrm>
            <a:off x="343600" y="2215425"/>
            <a:ext cx="4231724" cy="2591175"/>
          </a:xfrm>
          <a:prstGeom prst="rect">
            <a:avLst/>
          </a:prstGeom>
          <a:noFill/>
          <a:ln cap="flat" cmpd="sng" w="19050">
            <a:solidFill>
              <a:schemeClr val="dk2"/>
            </a:solidFill>
            <a:prstDash val="solid"/>
            <a:round/>
            <a:headEnd len="sm" w="sm" type="none"/>
            <a:tailEnd len="sm" w="sm" type="none"/>
          </a:ln>
        </p:spPr>
      </p:pic>
      <p:sp>
        <p:nvSpPr>
          <p:cNvPr id="406" name="Google Shape;406;p51"/>
          <p:cNvSpPr txBox="1"/>
          <p:nvPr>
            <p:ph type="title"/>
          </p:nvPr>
        </p:nvSpPr>
        <p:spPr>
          <a:xfrm>
            <a:off x="794475" y="1799925"/>
            <a:ext cx="3505500" cy="4155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800"/>
              <a:buNone/>
            </a:pPr>
            <a:r>
              <a:rPr lang="en" sz="15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Calculatrice graphique</a:t>
            </a:r>
            <a:endParaRPr sz="1500">
              <a:solidFill>
                <a:schemeClr val="accent5"/>
              </a:solidFill>
              <a:latin typeface="Century Gothic"/>
              <a:ea typeface="Century Gothic"/>
              <a:cs typeface="Century Gothic"/>
              <a:sym typeface="Century Gothic"/>
            </a:endParaRPr>
          </a:p>
        </p:txBody>
      </p:sp>
      <p:pic>
        <p:nvPicPr>
          <p:cNvPr id="407" name="Google Shape;407;p51"/>
          <p:cNvPicPr preferRelativeResize="0"/>
          <p:nvPr/>
        </p:nvPicPr>
        <p:blipFill>
          <a:blip r:embed="rId5">
            <a:alphaModFix/>
          </a:blip>
          <a:stretch>
            <a:fillRect/>
          </a:stretch>
        </p:blipFill>
        <p:spPr>
          <a:xfrm>
            <a:off x="4738425" y="2212163"/>
            <a:ext cx="4231724" cy="2597703"/>
          </a:xfrm>
          <a:prstGeom prst="rect">
            <a:avLst/>
          </a:prstGeom>
          <a:noFill/>
          <a:ln cap="flat" cmpd="sng" w="19050">
            <a:solidFill>
              <a:schemeClr val="dk2"/>
            </a:solidFill>
            <a:prstDash val="solid"/>
            <a:round/>
            <a:headEnd len="sm" w="sm" type="none"/>
            <a:tailEnd len="sm" w="sm" type="none"/>
          </a:ln>
        </p:spPr>
      </p:pic>
      <p:sp>
        <p:nvSpPr>
          <p:cNvPr id="408" name="Google Shape;408;p51"/>
          <p:cNvSpPr txBox="1"/>
          <p:nvPr>
            <p:ph type="title"/>
          </p:nvPr>
        </p:nvSpPr>
        <p:spPr>
          <a:xfrm>
            <a:off x="5101538" y="1799925"/>
            <a:ext cx="3505500" cy="4155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800"/>
              <a:buNone/>
            </a:pPr>
            <a:r>
              <a:rPr lang="en" sz="1500">
                <a:solidFill>
                  <a:schemeClr val="accent5"/>
                </a:solidFill>
                <a:latin typeface="Century Gothic"/>
                <a:ea typeface="Century Gothic"/>
                <a:cs typeface="Century Gothic"/>
                <a:sym typeface="Century Gothic"/>
              </a:rPr>
              <a:t>Mode Pratique ou Examen</a:t>
            </a:r>
            <a:endParaRPr sz="1500">
              <a:solidFill>
                <a:schemeClr val="accent5"/>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pic>
        <p:nvPicPr>
          <p:cNvPr id="234" name="Google Shape;234;p34"/>
          <p:cNvPicPr preferRelativeResize="0"/>
          <p:nvPr/>
        </p:nvPicPr>
        <p:blipFill>
          <a:blip r:embed="rId3">
            <a:alphaModFix/>
          </a:blip>
          <a:stretch>
            <a:fillRect/>
          </a:stretch>
        </p:blipFill>
        <p:spPr>
          <a:xfrm>
            <a:off x="0" y="0"/>
            <a:ext cx="9144000" cy="5143487"/>
          </a:xfrm>
          <a:prstGeom prst="rect">
            <a:avLst/>
          </a:prstGeom>
          <a:noFill/>
          <a:ln>
            <a:noFill/>
          </a:ln>
        </p:spPr>
      </p:pic>
      <p:sp>
        <p:nvSpPr>
          <p:cNvPr id="235" name="Google Shape;235;p3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14" name="Google Shape;414;p52"/>
          <p:cNvSpPr txBox="1"/>
          <p:nvPr>
            <p:ph idx="4294967295" type="body"/>
          </p:nvPr>
        </p:nvSpPr>
        <p:spPr>
          <a:xfrm>
            <a:off x="1556100" y="2067300"/>
            <a:ext cx="6031800" cy="12315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sz="3400">
                <a:solidFill>
                  <a:srgbClr val="FFFFFF"/>
                </a:solidFill>
                <a:latin typeface="Century Gothic"/>
                <a:ea typeface="Century Gothic"/>
                <a:cs typeface="Century Gothic"/>
                <a:sym typeface="Century Gothic"/>
              </a:rPr>
              <a:t>Utilisation du Mode Examen selon l’appareil</a:t>
            </a:r>
            <a:endParaRPr b="1" sz="34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3"/>
          <p:cNvSpPr/>
          <p:nvPr/>
        </p:nvSpPr>
        <p:spPr>
          <a:xfrm>
            <a:off x="5801700" y="64875"/>
            <a:ext cx="3269700" cy="837300"/>
          </a:xfrm>
          <a:prstGeom prst="roundRect">
            <a:avLst>
              <a:gd fmla="val 16667" name="adj"/>
            </a:avLst>
          </a:prstGeom>
          <a:solidFill>
            <a:srgbClr val="94BF6E"/>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20" name="Google Shape;420;p5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21" name="Google Shape;421;p53"/>
          <p:cNvSpPr txBox="1"/>
          <p:nvPr>
            <p:ph type="title"/>
          </p:nvPr>
        </p:nvSpPr>
        <p:spPr>
          <a:xfrm>
            <a:off x="1024200" y="530725"/>
            <a:ext cx="35376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300">
                <a:latin typeface="Century Gothic"/>
                <a:ea typeface="Century Gothic"/>
                <a:cs typeface="Century Gothic"/>
                <a:sym typeface="Century Gothic"/>
              </a:rPr>
              <a:t>Pratique ou Examen?</a:t>
            </a:r>
            <a:endParaRPr sz="2300">
              <a:latin typeface="Century Gothic"/>
              <a:ea typeface="Century Gothic"/>
              <a:cs typeface="Century Gothic"/>
              <a:sym typeface="Century Gothic"/>
            </a:endParaRPr>
          </a:p>
        </p:txBody>
      </p:sp>
      <p:pic>
        <p:nvPicPr>
          <p:cNvPr id="422" name="Google Shape;422;p53"/>
          <p:cNvPicPr preferRelativeResize="0"/>
          <p:nvPr/>
        </p:nvPicPr>
        <p:blipFill>
          <a:blip r:embed="rId3">
            <a:alphaModFix/>
          </a:blip>
          <a:stretch>
            <a:fillRect/>
          </a:stretch>
        </p:blipFill>
        <p:spPr>
          <a:xfrm>
            <a:off x="237623" y="694925"/>
            <a:ext cx="711900" cy="711900"/>
          </a:xfrm>
          <a:prstGeom prst="rect">
            <a:avLst/>
          </a:prstGeom>
          <a:noFill/>
          <a:ln>
            <a:noFill/>
          </a:ln>
        </p:spPr>
      </p:pic>
      <p:sp>
        <p:nvSpPr>
          <p:cNvPr id="423" name="Google Shape;423;p53"/>
          <p:cNvSpPr txBox="1"/>
          <p:nvPr/>
        </p:nvSpPr>
        <p:spPr>
          <a:xfrm>
            <a:off x="737050" y="1654626"/>
            <a:ext cx="3269700" cy="163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entury Gothic"/>
                <a:ea typeface="Century Gothic"/>
                <a:cs typeface="Century Gothic"/>
                <a:sym typeface="Century Gothic"/>
              </a:rPr>
              <a:t>Pratique</a:t>
            </a:r>
            <a:endParaRPr sz="1800">
              <a:latin typeface="Century Gothic"/>
              <a:ea typeface="Century Gothic"/>
              <a:cs typeface="Century Gothic"/>
              <a:sym typeface="Century Gothic"/>
            </a:endParaRPr>
          </a:p>
          <a:p>
            <a:pPr indent="0" lvl="0" marL="0" rtl="0" algn="l">
              <a:lnSpc>
                <a:spcPct val="150000"/>
              </a:lnSpc>
              <a:spcBef>
                <a:spcPts val="1000"/>
              </a:spcBef>
              <a:spcAft>
                <a:spcPts val="0"/>
              </a:spcAft>
              <a:buNone/>
            </a:pPr>
            <a:r>
              <a:rPr lang="en" sz="1600">
                <a:latin typeface="Century Gothic"/>
                <a:ea typeface="Century Gothic"/>
                <a:cs typeface="Century Gothic"/>
                <a:sym typeface="Century Gothic"/>
              </a:rPr>
              <a:t>Se préparer aux évaluations</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Soutenir l’évaluation formative</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Disponible en ligne</a:t>
            </a:r>
            <a:endParaRPr sz="1600">
              <a:latin typeface="Century Gothic"/>
              <a:ea typeface="Century Gothic"/>
              <a:cs typeface="Century Gothic"/>
              <a:sym typeface="Century Gothic"/>
            </a:endParaRPr>
          </a:p>
        </p:txBody>
      </p:sp>
      <p:sp>
        <p:nvSpPr>
          <p:cNvPr id="424" name="Google Shape;424;p53"/>
          <p:cNvSpPr txBox="1"/>
          <p:nvPr/>
        </p:nvSpPr>
        <p:spPr>
          <a:xfrm>
            <a:off x="5182416" y="1654626"/>
            <a:ext cx="3786600" cy="163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entury Gothic"/>
                <a:ea typeface="Century Gothic"/>
                <a:cs typeface="Century Gothic"/>
                <a:sym typeface="Century Gothic"/>
              </a:rPr>
              <a:t>Examen</a:t>
            </a:r>
            <a:endParaRPr b="1" sz="2200">
              <a:latin typeface="Century Gothic"/>
              <a:ea typeface="Century Gothic"/>
              <a:cs typeface="Century Gothic"/>
              <a:sym typeface="Century Gothic"/>
            </a:endParaRPr>
          </a:p>
          <a:p>
            <a:pPr indent="0" lvl="0" marL="0" rtl="0" algn="l">
              <a:lnSpc>
                <a:spcPct val="150000"/>
              </a:lnSpc>
              <a:spcBef>
                <a:spcPts val="1000"/>
              </a:spcBef>
              <a:spcAft>
                <a:spcPts val="0"/>
              </a:spcAft>
              <a:buNone/>
            </a:pPr>
            <a:r>
              <a:rPr lang="en" sz="1600">
                <a:latin typeface="Century Gothic"/>
                <a:ea typeface="Century Gothic"/>
                <a:cs typeface="Century Gothic"/>
                <a:sym typeface="Century Gothic"/>
              </a:rPr>
              <a:t>Navigation bloquée</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Fonctions de sécurité</a:t>
            </a:r>
            <a:endParaRPr b="1" i="1"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Conforme aux politiques du MEQ</a:t>
            </a:r>
            <a:endParaRPr sz="1600">
              <a:latin typeface="Century Gothic"/>
              <a:ea typeface="Century Gothic"/>
              <a:cs typeface="Century Gothic"/>
              <a:sym typeface="Century Gothic"/>
            </a:endParaRPr>
          </a:p>
        </p:txBody>
      </p:sp>
      <p:sp>
        <p:nvSpPr>
          <p:cNvPr id="425" name="Google Shape;425;p53"/>
          <p:cNvSpPr txBox="1"/>
          <p:nvPr/>
        </p:nvSpPr>
        <p:spPr>
          <a:xfrm>
            <a:off x="883300" y="3830850"/>
            <a:ext cx="1245600" cy="3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u="sng">
                <a:solidFill>
                  <a:srgbClr val="0D5CDF"/>
                </a:solidFill>
                <a:latin typeface="Century Gothic"/>
                <a:ea typeface="Century Gothic"/>
                <a:cs typeface="Century Gothic"/>
                <a:sym typeface="Century Gothic"/>
                <a:hlinkClick r:id="rId4">
                  <a:extLst>
                    <a:ext uri="{A12FA001-AC4F-418D-AE19-62706E023703}">
                      <ahyp:hlinkClr val="tx"/>
                    </a:ext>
                  </a:extLst>
                </a:hlinkClick>
              </a:rPr>
              <a:t>desmos.com</a:t>
            </a:r>
            <a:endParaRPr sz="700">
              <a:solidFill>
                <a:srgbClr val="0D5CDF"/>
              </a:solidFill>
              <a:latin typeface="Century Gothic"/>
              <a:ea typeface="Century Gothic"/>
              <a:cs typeface="Century Gothic"/>
              <a:sym typeface="Century Gothic"/>
            </a:endParaRPr>
          </a:p>
        </p:txBody>
      </p:sp>
      <p:pic>
        <p:nvPicPr>
          <p:cNvPr id="426" name="Google Shape;426;p53"/>
          <p:cNvPicPr preferRelativeResize="0"/>
          <p:nvPr/>
        </p:nvPicPr>
        <p:blipFill>
          <a:blip r:embed="rId5">
            <a:alphaModFix/>
          </a:blip>
          <a:stretch>
            <a:fillRect/>
          </a:stretch>
        </p:blipFill>
        <p:spPr>
          <a:xfrm>
            <a:off x="2350274" y="3311174"/>
            <a:ext cx="1245567" cy="1636800"/>
          </a:xfrm>
          <a:prstGeom prst="rect">
            <a:avLst/>
          </a:prstGeom>
          <a:noFill/>
          <a:ln cap="flat" cmpd="sng" w="28575">
            <a:solidFill>
              <a:srgbClr val="94BF6E"/>
            </a:solidFill>
            <a:prstDash val="solid"/>
            <a:round/>
            <a:headEnd len="sm" w="sm" type="none"/>
            <a:tailEnd len="sm" w="sm" type="none"/>
          </a:ln>
        </p:spPr>
      </p:pic>
      <p:cxnSp>
        <p:nvCxnSpPr>
          <p:cNvPr id="427" name="Google Shape;427;p53"/>
          <p:cNvCxnSpPr/>
          <p:nvPr/>
        </p:nvCxnSpPr>
        <p:spPr>
          <a:xfrm flipH="1" rot="-5400000">
            <a:off x="3116700" y="3286525"/>
            <a:ext cx="3178800" cy="167700"/>
          </a:xfrm>
          <a:prstGeom prst="curvedConnector3">
            <a:avLst>
              <a:gd fmla="val 50000" name="adj1"/>
            </a:avLst>
          </a:prstGeom>
          <a:noFill/>
          <a:ln cap="flat" cmpd="sng" w="28575">
            <a:solidFill>
              <a:srgbClr val="114454"/>
            </a:solidFill>
            <a:prstDash val="solid"/>
            <a:round/>
            <a:headEnd len="med" w="med" type="none"/>
            <a:tailEnd len="med" w="med" type="none"/>
          </a:ln>
        </p:spPr>
      </p:cxnSp>
      <p:sp>
        <p:nvSpPr>
          <p:cNvPr id="428" name="Google Shape;428;p53"/>
          <p:cNvSpPr/>
          <p:nvPr/>
        </p:nvSpPr>
        <p:spPr>
          <a:xfrm>
            <a:off x="4477493" y="3103884"/>
            <a:ext cx="457200" cy="457200"/>
          </a:xfrm>
          <a:prstGeom prst="ellipse">
            <a:avLst/>
          </a:prstGeom>
          <a:solidFill>
            <a:srgbClr val="F7981B"/>
          </a:solidFill>
          <a:ln cap="flat" cmpd="sng" w="28575">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500">
                <a:solidFill>
                  <a:srgbClr val="FFFFFF"/>
                </a:solidFill>
                <a:latin typeface="Avenir"/>
                <a:ea typeface="Avenir"/>
                <a:cs typeface="Avenir"/>
                <a:sym typeface="Avenir"/>
              </a:rPr>
              <a:t>VS</a:t>
            </a:r>
            <a:endParaRPr b="1" sz="1500">
              <a:solidFill>
                <a:srgbClr val="FFFFFF"/>
              </a:solidFill>
              <a:latin typeface="Avenir"/>
              <a:ea typeface="Avenir"/>
              <a:cs typeface="Avenir"/>
              <a:sym typeface="Avenir"/>
            </a:endParaRPr>
          </a:p>
        </p:txBody>
      </p:sp>
      <p:grpSp>
        <p:nvGrpSpPr>
          <p:cNvPr id="429" name="Google Shape;429;p53"/>
          <p:cNvGrpSpPr/>
          <p:nvPr/>
        </p:nvGrpSpPr>
        <p:grpSpPr>
          <a:xfrm>
            <a:off x="5488285" y="3473124"/>
            <a:ext cx="1625961" cy="1312919"/>
            <a:chOff x="4431475" y="3086900"/>
            <a:chExt cx="2430798" cy="1847100"/>
          </a:xfrm>
        </p:grpSpPr>
        <p:pic>
          <p:nvPicPr>
            <p:cNvPr descr="Open laptop with webcam vector clip art | Free SVG" id="430" name="Google Shape;430;p53"/>
            <p:cNvPicPr preferRelativeResize="0"/>
            <p:nvPr/>
          </p:nvPicPr>
          <p:blipFill rotWithShape="1">
            <a:blip r:embed="rId6">
              <a:alphaModFix/>
            </a:blip>
            <a:srcRect b="15709" l="0" r="0" t="15571"/>
            <a:stretch/>
          </p:blipFill>
          <p:spPr>
            <a:xfrm>
              <a:off x="4431475" y="3086900"/>
              <a:ext cx="2430798" cy="1847100"/>
            </a:xfrm>
            <a:prstGeom prst="rect">
              <a:avLst/>
            </a:prstGeom>
            <a:noFill/>
            <a:ln>
              <a:noFill/>
            </a:ln>
          </p:spPr>
        </p:pic>
        <p:pic>
          <p:nvPicPr>
            <p:cNvPr id="431" name="Google Shape;431;p53"/>
            <p:cNvPicPr preferRelativeResize="0"/>
            <p:nvPr/>
          </p:nvPicPr>
          <p:blipFill>
            <a:blip r:embed="rId7">
              <a:alphaModFix/>
            </a:blip>
            <a:stretch>
              <a:fillRect/>
            </a:stretch>
          </p:blipFill>
          <p:spPr>
            <a:xfrm>
              <a:off x="4819685" y="3375742"/>
              <a:ext cx="1674111" cy="1028699"/>
            </a:xfrm>
            <a:prstGeom prst="rect">
              <a:avLst/>
            </a:prstGeom>
            <a:noFill/>
            <a:ln cap="flat" cmpd="sng" w="15275">
              <a:solidFill>
                <a:srgbClr val="FF0000"/>
              </a:solidFill>
              <a:prstDash val="solid"/>
              <a:round/>
              <a:headEnd len="sm" w="sm" type="none"/>
              <a:tailEnd len="sm" w="sm" type="none"/>
            </a:ln>
          </p:spPr>
        </p:pic>
        <p:pic>
          <p:nvPicPr>
            <p:cNvPr descr="File:Lock Icon.svg - Wikimedia Commons" id="432" name="Google Shape;432;p53"/>
            <p:cNvPicPr preferRelativeResize="0"/>
            <p:nvPr/>
          </p:nvPicPr>
          <p:blipFill>
            <a:blip r:embed="rId8">
              <a:alphaModFix/>
            </a:blip>
            <a:stretch>
              <a:fillRect/>
            </a:stretch>
          </p:blipFill>
          <p:spPr>
            <a:xfrm>
              <a:off x="6263250" y="4132925"/>
              <a:ext cx="349199" cy="349199"/>
            </a:xfrm>
            <a:prstGeom prst="rect">
              <a:avLst/>
            </a:prstGeom>
            <a:noFill/>
            <a:ln>
              <a:noFill/>
            </a:ln>
          </p:spPr>
        </p:pic>
      </p:grpSp>
      <p:grpSp>
        <p:nvGrpSpPr>
          <p:cNvPr id="433" name="Google Shape;433;p53"/>
          <p:cNvGrpSpPr/>
          <p:nvPr/>
        </p:nvGrpSpPr>
        <p:grpSpPr>
          <a:xfrm>
            <a:off x="7429769" y="3547912"/>
            <a:ext cx="904458" cy="1028034"/>
            <a:chOff x="7079475" y="3226913"/>
            <a:chExt cx="1516275" cy="1516275"/>
          </a:xfrm>
        </p:grpSpPr>
        <p:pic>
          <p:nvPicPr>
            <p:cNvPr descr="Tablet computer icon | Free SVG" id="434" name="Google Shape;434;p53"/>
            <p:cNvPicPr preferRelativeResize="0"/>
            <p:nvPr/>
          </p:nvPicPr>
          <p:blipFill>
            <a:blip r:embed="rId9">
              <a:alphaModFix/>
            </a:blip>
            <a:stretch>
              <a:fillRect/>
            </a:stretch>
          </p:blipFill>
          <p:spPr>
            <a:xfrm>
              <a:off x="7079475" y="3226913"/>
              <a:ext cx="1516275" cy="1516275"/>
            </a:xfrm>
            <a:prstGeom prst="rect">
              <a:avLst/>
            </a:prstGeom>
            <a:noFill/>
            <a:ln>
              <a:noFill/>
            </a:ln>
          </p:spPr>
        </p:pic>
        <p:pic>
          <p:nvPicPr>
            <p:cNvPr id="435" name="Google Shape;435;p53"/>
            <p:cNvPicPr preferRelativeResize="0"/>
            <p:nvPr/>
          </p:nvPicPr>
          <p:blipFill>
            <a:blip r:embed="rId3">
              <a:alphaModFix/>
            </a:blip>
            <a:stretch>
              <a:fillRect/>
            </a:stretch>
          </p:blipFill>
          <p:spPr>
            <a:xfrm>
              <a:off x="7526151" y="3454750"/>
              <a:ext cx="438900" cy="438900"/>
            </a:xfrm>
            <a:prstGeom prst="rect">
              <a:avLst/>
            </a:prstGeom>
            <a:noFill/>
            <a:ln>
              <a:noFill/>
            </a:ln>
          </p:spPr>
        </p:pic>
      </p:grpSp>
      <p:pic>
        <p:nvPicPr>
          <p:cNvPr id="436" name="Google Shape;436;p53"/>
          <p:cNvPicPr preferRelativeResize="0"/>
          <p:nvPr/>
        </p:nvPicPr>
        <p:blipFill>
          <a:blip r:embed="rId10">
            <a:alphaModFix/>
          </a:blip>
          <a:stretch>
            <a:fillRect/>
          </a:stretch>
        </p:blipFill>
        <p:spPr>
          <a:xfrm rot="-1286681">
            <a:off x="8523897" y="642836"/>
            <a:ext cx="567505" cy="567505"/>
          </a:xfrm>
          <a:prstGeom prst="rect">
            <a:avLst/>
          </a:prstGeom>
          <a:noFill/>
          <a:ln>
            <a:noFill/>
          </a:ln>
        </p:spPr>
      </p:pic>
      <p:sp>
        <p:nvSpPr>
          <p:cNvPr id="437" name="Google Shape;437;p53"/>
          <p:cNvSpPr txBox="1"/>
          <p:nvPr/>
        </p:nvSpPr>
        <p:spPr>
          <a:xfrm>
            <a:off x="5914325" y="30500"/>
            <a:ext cx="30420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u="sng">
                <a:solidFill>
                  <a:srgbClr val="FFFFFF"/>
                </a:solidFill>
                <a:latin typeface="Century Gothic"/>
                <a:ea typeface="Century Gothic"/>
                <a:cs typeface="Century Gothic"/>
                <a:sym typeface="Century Gothic"/>
                <a:hlinkClick r:id="rId11">
                  <a:extLst>
                    <a:ext uri="{A12FA001-AC4F-418D-AE19-62706E023703}">
                      <ahyp:hlinkClr val="tx"/>
                    </a:ext>
                  </a:extLst>
                </a:hlinkClick>
              </a:rPr>
              <a:t>Pour plus de détails</a:t>
            </a:r>
            <a:endParaRPr b="1" sz="2100">
              <a:solidFill>
                <a:srgbClr val="FFFFF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43" name="Google Shape;443;p54"/>
          <p:cNvSpPr txBox="1"/>
          <p:nvPr/>
        </p:nvSpPr>
        <p:spPr>
          <a:xfrm>
            <a:off x="237625" y="1775075"/>
            <a:ext cx="6114000" cy="303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Century Gothic"/>
                <a:ea typeface="Century Gothic"/>
                <a:cs typeface="Century Gothic"/>
                <a:sym typeface="Century Gothic"/>
              </a:rPr>
              <a:t>Mode Examen </a:t>
            </a:r>
            <a:r>
              <a:rPr lang="en" sz="1500">
                <a:latin typeface="Century Gothic"/>
                <a:ea typeface="Century Gothic"/>
                <a:cs typeface="Century Gothic"/>
                <a:sym typeface="Century Gothic"/>
              </a:rPr>
              <a:t>intégré à l’application</a:t>
            </a:r>
            <a:endParaRPr sz="1500">
              <a:latin typeface="Century Gothic"/>
              <a:ea typeface="Century Gothic"/>
              <a:cs typeface="Century Gothic"/>
              <a:sym typeface="Century Gothic"/>
            </a:endParaRPr>
          </a:p>
          <a:p>
            <a:pPr indent="0" lvl="0" marL="0" rtl="0" algn="l">
              <a:spcBef>
                <a:spcPts val="0"/>
              </a:spcBef>
              <a:spcAft>
                <a:spcPts val="0"/>
              </a:spcAft>
              <a:buNone/>
            </a:pPr>
            <a:r>
              <a:t/>
            </a:r>
            <a:endParaRPr sz="1500">
              <a:latin typeface="Century Gothic"/>
              <a:ea typeface="Century Gothic"/>
              <a:cs typeface="Century Gothic"/>
              <a:sym typeface="Century Gothic"/>
            </a:endParaRPr>
          </a:p>
          <a:p>
            <a:pPr indent="-323850" lvl="0" marL="914400" rtl="0" algn="l">
              <a:lnSpc>
                <a:spcPct val="115000"/>
              </a:lnSpc>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Choisir Examen </a:t>
            </a:r>
            <a:r>
              <a:rPr b="1" lang="en" sz="1500">
                <a:solidFill>
                  <a:schemeClr val="accent5"/>
                </a:solidFill>
                <a:latin typeface="Century Gothic"/>
                <a:ea typeface="Century Gothic"/>
                <a:cs typeface="Century Gothic"/>
                <a:sym typeface="Century Gothic"/>
              </a:rPr>
              <a:t>→ Quebec Uniform Examinations </a:t>
            </a:r>
            <a:endParaRPr b="1" sz="1500">
              <a:solidFill>
                <a:schemeClr val="accent5"/>
              </a:solidFill>
              <a:latin typeface="Century Gothic"/>
              <a:ea typeface="Century Gothic"/>
              <a:cs typeface="Century Gothic"/>
              <a:sym typeface="Century Gothic"/>
            </a:endParaRPr>
          </a:p>
          <a:p>
            <a:pPr indent="-323850" lvl="0" marL="914400" rtl="0" algn="l">
              <a:lnSpc>
                <a:spcPct val="115000"/>
              </a:lnSpc>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Démarrer Examen </a:t>
            </a:r>
            <a:r>
              <a:rPr b="1" lang="en" sz="1500">
                <a:solidFill>
                  <a:schemeClr val="accent5"/>
                </a:solidFill>
                <a:latin typeface="Century Gothic"/>
                <a:ea typeface="Century Gothic"/>
                <a:cs typeface="Century Gothic"/>
                <a:sym typeface="Century Gothic"/>
              </a:rPr>
              <a:t>→ Start test</a:t>
            </a:r>
            <a:endParaRPr b="1" sz="1500">
              <a:solidFill>
                <a:schemeClr val="accent5"/>
              </a:solidFill>
              <a:latin typeface="Century Gothic"/>
              <a:ea typeface="Century Gothic"/>
              <a:cs typeface="Century Gothic"/>
              <a:sym typeface="Century Gothic"/>
            </a:endParaRPr>
          </a:p>
          <a:p>
            <a:pPr indent="-323850" lvl="0" marL="914400" rtl="0" algn="l">
              <a:lnSpc>
                <a:spcPct val="115000"/>
              </a:lnSpc>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Appareil verrouillé </a:t>
            </a:r>
            <a:r>
              <a:rPr b="1" lang="en" sz="1500">
                <a:solidFill>
                  <a:schemeClr val="accent5"/>
                </a:solidFill>
                <a:latin typeface="Century Gothic"/>
                <a:ea typeface="Century Gothic"/>
                <a:cs typeface="Century Gothic"/>
                <a:sym typeface="Century Gothic"/>
              </a:rPr>
              <a:t>→ Oui</a:t>
            </a:r>
            <a:endParaRPr b="1" sz="1500">
              <a:solidFill>
                <a:schemeClr val="accent5"/>
              </a:solidFill>
              <a:latin typeface="Century Gothic"/>
              <a:ea typeface="Century Gothic"/>
              <a:cs typeface="Century Gothic"/>
              <a:sym typeface="Century Gothic"/>
            </a:endParaRPr>
          </a:p>
          <a:p>
            <a:pPr indent="-323850" lvl="0" marL="914400" rtl="0" algn="l">
              <a:lnSpc>
                <a:spcPct val="115000"/>
              </a:lnSpc>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La barre supérieure change de couleur </a:t>
            </a:r>
            <a:r>
              <a:rPr b="1" lang="en" sz="1500">
                <a:solidFill>
                  <a:schemeClr val="accent5"/>
                </a:solidFill>
                <a:latin typeface="Century Gothic"/>
                <a:ea typeface="Century Gothic"/>
                <a:cs typeface="Century Gothic"/>
                <a:sym typeface="Century Gothic"/>
              </a:rPr>
              <a:t>→ Vert </a:t>
            </a:r>
            <a:endParaRPr b="1" sz="1500">
              <a:solidFill>
                <a:schemeClr val="accent5"/>
              </a:solidFill>
              <a:latin typeface="Century Gothic"/>
              <a:ea typeface="Century Gothic"/>
              <a:cs typeface="Century Gothic"/>
              <a:sym typeface="Century Gothic"/>
            </a:endParaRPr>
          </a:p>
          <a:p>
            <a:pPr indent="-323850" lvl="0" marL="914400" rtl="0" algn="l">
              <a:lnSpc>
                <a:spcPct val="115000"/>
              </a:lnSpc>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Quand c’est terminé </a:t>
            </a:r>
            <a:r>
              <a:rPr b="1" lang="en" sz="1500">
                <a:solidFill>
                  <a:schemeClr val="accent5"/>
                </a:solidFill>
                <a:latin typeface="Century Gothic"/>
                <a:ea typeface="Century Gothic"/>
                <a:cs typeface="Century Gothic"/>
                <a:sym typeface="Century Gothic"/>
              </a:rPr>
              <a:t>→ Done </a:t>
            </a:r>
            <a:endParaRPr b="1" sz="1500">
              <a:solidFill>
                <a:schemeClr val="accent5"/>
              </a:solidFill>
              <a:latin typeface="Century Gothic"/>
              <a:ea typeface="Century Gothic"/>
              <a:cs typeface="Century Gothic"/>
              <a:sym typeface="Century Gothic"/>
            </a:endParaRPr>
          </a:p>
          <a:p>
            <a:pPr indent="-323850" lvl="0" marL="914400" rtl="0" algn="l">
              <a:lnSpc>
                <a:spcPct val="115000"/>
              </a:lnSpc>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Affiche le temps d’usage </a:t>
            </a:r>
            <a:r>
              <a:rPr b="1" lang="en" sz="1500">
                <a:solidFill>
                  <a:schemeClr val="accent5"/>
                </a:solidFill>
                <a:latin typeface="Century Gothic"/>
                <a:ea typeface="Century Gothic"/>
                <a:cs typeface="Century Gothic"/>
                <a:sym typeface="Century Gothic"/>
              </a:rPr>
              <a:t>→ À montrer à l’enseignant</a:t>
            </a:r>
            <a:endParaRPr b="1" sz="1500">
              <a:solidFill>
                <a:schemeClr val="accent5"/>
              </a:solidFill>
              <a:latin typeface="Century Gothic"/>
              <a:ea typeface="Century Gothic"/>
              <a:cs typeface="Century Gothic"/>
              <a:sym typeface="Century Gothic"/>
            </a:endParaRPr>
          </a:p>
          <a:p>
            <a:pPr indent="0" lvl="0" marL="914400" rtl="0" algn="l">
              <a:lnSpc>
                <a:spcPct val="115000"/>
              </a:lnSpc>
              <a:spcBef>
                <a:spcPts val="0"/>
              </a:spcBef>
              <a:spcAft>
                <a:spcPts val="0"/>
              </a:spcAft>
              <a:buNone/>
            </a:pPr>
            <a:r>
              <a:t/>
            </a:r>
            <a:endParaRPr sz="1500">
              <a:latin typeface="Century Gothic"/>
              <a:ea typeface="Century Gothic"/>
              <a:cs typeface="Century Gothic"/>
              <a:sym typeface="Century Gothic"/>
            </a:endParaRPr>
          </a:p>
          <a:p>
            <a:pPr indent="-342900" lvl="0" marL="400050" rtl="0" algn="l">
              <a:lnSpc>
                <a:spcPct val="115000"/>
              </a:lnSpc>
              <a:spcBef>
                <a:spcPts val="0"/>
              </a:spcBef>
              <a:spcAft>
                <a:spcPts val="0"/>
              </a:spcAft>
              <a:buNone/>
            </a:pPr>
            <a:r>
              <a:rPr lang="en" sz="1500">
                <a:latin typeface="Century Gothic"/>
                <a:ea typeface="Century Gothic"/>
                <a:cs typeface="Century Gothic"/>
                <a:sym typeface="Century Gothic"/>
              </a:rPr>
              <a:t>***	</a:t>
            </a:r>
            <a:r>
              <a:rPr lang="en" sz="1500">
                <a:latin typeface="Century Gothic"/>
                <a:ea typeface="Century Gothic"/>
                <a:cs typeface="Century Gothic"/>
                <a:sym typeface="Century Gothic"/>
              </a:rPr>
              <a:t>Pour plus de sécurité</a:t>
            </a:r>
            <a:r>
              <a:rPr lang="en" sz="1500">
                <a:solidFill>
                  <a:schemeClr val="dk1"/>
                </a:solidFill>
                <a:latin typeface="Century Gothic"/>
                <a:ea typeface="Century Gothic"/>
                <a:cs typeface="Century Gothic"/>
                <a:sym typeface="Century Gothic"/>
              </a:rPr>
              <a:t> </a:t>
            </a:r>
            <a:r>
              <a:rPr b="1" lang="en" sz="1500">
                <a:solidFill>
                  <a:schemeClr val="accent5"/>
                </a:solidFill>
                <a:latin typeface="Century Gothic"/>
                <a:ea typeface="Century Gothic"/>
                <a:cs typeface="Century Gothic"/>
                <a:sym typeface="Century Gothic"/>
              </a:rPr>
              <a:t>→ Activer l’accès guidé de l’appareil (l’élève ne doit pas connaître le code)</a:t>
            </a:r>
            <a:endParaRPr b="1" sz="1500">
              <a:solidFill>
                <a:schemeClr val="accent5"/>
              </a:solidFill>
              <a:latin typeface="Century Gothic"/>
              <a:ea typeface="Century Gothic"/>
              <a:cs typeface="Century Gothic"/>
              <a:sym typeface="Century Gothic"/>
            </a:endParaRPr>
          </a:p>
        </p:txBody>
      </p:sp>
      <p:sp>
        <p:nvSpPr>
          <p:cNvPr id="444" name="Google Shape;444;p54"/>
          <p:cNvSpPr txBox="1"/>
          <p:nvPr>
            <p:ph type="title"/>
          </p:nvPr>
        </p:nvSpPr>
        <p:spPr>
          <a:xfrm>
            <a:off x="1024200" y="530725"/>
            <a:ext cx="35376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iPhone &amp; iPad</a:t>
            </a:r>
            <a:endParaRPr sz="2000">
              <a:solidFill>
                <a:schemeClr val="accent6"/>
              </a:solidFill>
              <a:latin typeface="Century Gothic"/>
              <a:ea typeface="Century Gothic"/>
              <a:cs typeface="Century Gothic"/>
              <a:sym typeface="Century Gothic"/>
            </a:endParaRPr>
          </a:p>
        </p:txBody>
      </p:sp>
      <p:grpSp>
        <p:nvGrpSpPr>
          <p:cNvPr id="445" name="Google Shape;445;p54"/>
          <p:cNvGrpSpPr/>
          <p:nvPr/>
        </p:nvGrpSpPr>
        <p:grpSpPr>
          <a:xfrm>
            <a:off x="5218614" y="585414"/>
            <a:ext cx="1488108" cy="930916"/>
            <a:chOff x="6527075" y="2033125"/>
            <a:chExt cx="2313600" cy="1205850"/>
          </a:xfrm>
        </p:grpSpPr>
        <p:sp>
          <p:nvSpPr>
            <p:cNvPr id="446" name="Google Shape;446;p54"/>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47" name="Google Shape;447;p54"/>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uFill>
                    <a:noFill/>
                  </a:uFill>
                  <a:latin typeface="Century Gothic"/>
                  <a:ea typeface="Century Gothic"/>
                  <a:cs typeface="Century Gothic"/>
                  <a:sym typeface="Century Gothic"/>
                  <a:hlinkClick r:id="rId3">
                    <a:extLst>
                      <a:ext uri="{A12FA001-AC4F-418D-AE19-62706E023703}">
                        <ahyp:hlinkClr val="tx"/>
                      </a:ext>
                    </a:extLst>
                  </a:hlinkClick>
                </a:rPr>
                <a:t>iOS App Store</a:t>
              </a:r>
              <a:endParaRPr b="1" sz="2200">
                <a:solidFill>
                  <a:schemeClr val="dk1"/>
                </a:solidFill>
                <a:latin typeface="Century Gothic"/>
                <a:ea typeface="Century Gothic"/>
                <a:cs typeface="Century Gothic"/>
                <a:sym typeface="Century Gothic"/>
              </a:endParaRPr>
            </a:p>
          </p:txBody>
        </p:sp>
      </p:grpSp>
      <p:pic>
        <p:nvPicPr>
          <p:cNvPr id="448" name="Google Shape;448;p54"/>
          <p:cNvPicPr preferRelativeResize="0"/>
          <p:nvPr/>
        </p:nvPicPr>
        <p:blipFill>
          <a:blip r:embed="rId4">
            <a:alphaModFix/>
          </a:blip>
          <a:stretch>
            <a:fillRect/>
          </a:stretch>
        </p:blipFill>
        <p:spPr>
          <a:xfrm rot="-1514343">
            <a:off x="6282645" y="1276598"/>
            <a:ext cx="375630" cy="429047"/>
          </a:xfrm>
          <a:prstGeom prst="rect">
            <a:avLst/>
          </a:prstGeom>
          <a:noFill/>
          <a:ln>
            <a:noFill/>
          </a:ln>
        </p:spPr>
      </p:pic>
      <p:grpSp>
        <p:nvGrpSpPr>
          <p:cNvPr id="449" name="Google Shape;449;p54"/>
          <p:cNvGrpSpPr/>
          <p:nvPr/>
        </p:nvGrpSpPr>
        <p:grpSpPr>
          <a:xfrm>
            <a:off x="7047414" y="584121"/>
            <a:ext cx="1488108" cy="930916"/>
            <a:chOff x="6527075" y="2033125"/>
            <a:chExt cx="2313600" cy="1205850"/>
          </a:xfrm>
        </p:grpSpPr>
        <p:sp>
          <p:nvSpPr>
            <p:cNvPr id="450" name="Google Shape;450;p54"/>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1" name="Google Shape;451;p54"/>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u="sng">
                  <a:solidFill>
                    <a:schemeClr val="hlink"/>
                  </a:solidFill>
                  <a:latin typeface="Century Gothic"/>
                  <a:ea typeface="Century Gothic"/>
                  <a:cs typeface="Century Gothic"/>
                  <a:sym typeface="Century Gothic"/>
                  <a:hlinkClick r:id="rId5"/>
                </a:rPr>
                <a:t>Pour plus</a:t>
              </a:r>
              <a:endParaRPr b="1" sz="1500">
                <a:latin typeface="Century Gothic"/>
                <a:ea typeface="Century Gothic"/>
                <a:cs typeface="Century Gothic"/>
                <a:sym typeface="Century Gothic"/>
              </a:endParaRPr>
            </a:p>
            <a:p>
              <a:pPr indent="0" lvl="0" marL="0" rtl="0" algn="ctr">
                <a:spcBef>
                  <a:spcPts val="0"/>
                </a:spcBef>
                <a:spcAft>
                  <a:spcPts val="0"/>
                </a:spcAft>
                <a:buNone/>
              </a:pPr>
              <a:r>
                <a:rPr b="1" lang="en" sz="1500" u="sng">
                  <a:solidFill>
                    <a:schemeClr val="hlink"/>
                  </a:solidFill>
                  <a:latin typeface="Century Gothic"/>
                  <a:ea typeface="Century Gothic"/>
                  <a:cs typeface="Century Gothic"/>
                  <a:sym typeface="Century Gothic"/>
                  <a:hlinkClick r:id="rId6"/>
                </a:rPr>
                <a:t>de détails</a:t>
              </a:r>
              <a:endParaRPr b="1" sz="1500">
                <a:solidFill>
                  <a:schemeClr val="dk1"/>
                </a:solidFill>
                <a:latin typeface="Century Gothic"/>
                <a:ea typeface="Century Gothic"/>
                <a:cs typeface="Century Gothic"/>
                <a:sym typeface="Century Gothic"/>
              </a:endParaRPr>
            </a:p>
          </p:txBody>
        </p:sp>
      </p:grpSp>
      <p:pic>
        <p:nvPicPr>
          <p:cNvPr id="452" name="Google Shape;452;p54"/>
          <p:cNvPicPr preferRelativeResize="0"/>
          <p:nvPr/>
        </p:nvPicPr>
        <p:blipFill>
          <a:blip r:embed="rId4">
            <a:alphaModFix/>
          </a:blip>
          <a:stretch>
            <a:fillRect/>
          </a:stretch>
        </p:blipFill>
        <p:spPr>
          <a:xfrm rot="-1514343">
            <a:off x="8111445" y="1276598"/>
            <a:ext cx="375630" cy="429047"/>
          </a:xfrm>
          <a:prstGeom prst="rect">
            <a:avLst/>
          </a:prstGeom>
          <a:noFill/>
          <a:ln>
            <a:noFill/>
          </a:ln>
        </p:spPr>
      </p:pic>
      <p:pic>
        <p:nvPicPr>
          <p:cNvPr id="453" name="Google Shape;453;p54"/>
          <p:cNvPicPr preferRelativeResize="0"/>
          <p:nvPr/>
        </p:nvPicPr>
        <p:blipFill>
          <a:blip r:embed="rId7">
            <a:alphaModFix/>
          </a:blip>
          <a:stretch>
            <a:fillRect/>
          </a:stretch>
        </p:blipFill>
        <p:spPr>
          <a:xfrm>
            <a:off x="237623" y="694925"/>
            <a:ext cx="711900" cy="711900"/>
          </a:xfrm>
          <a:prstGeom prst="rect">
            <a:avLst/>
          </a:prstGeom>
          <a:noFill/>
          <a:ln>
            <a:noFill/>
          </a:ln>
        </p:spPr>
      </p:pic>
      <p:pic>
        <p:nvPicPr>
          <p:cNvPr id="454" name="Google Shape;454;p54"/>
          <p:cNvPicPr preferRelativeResize="0"/>
          <p:nvPr/>
        </p:nvPicPr>
        <p:blipFill rotWithShape="1">
          <a:blip r:embed="rId8">
            <a:alphaModFix/>
          </a:blip>
          <a:srcRect b="1880" l="1410" r="-1410" t="-1880"/>
          <a:stretch/>
        </p:blipFill>
        <p:spPr>
          <a:xfrm>
            <a:off x="6351625" y="2042825"/>
            <a:ext cx="2442774" cy="18336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60" name="Google Shape;460;p55"/>
          <p:cNvSpPr txBox="1"/>
          <p:nvPr/>
        </p:nvSpPr>
        <p:spPr>
          <a:xfrm>
            <a:off x="820125" y="2048568"/>
            <a:ext cx="7715400" cy="2031900"/>
          </a:xfrm>
          <a:prstGeom prst="rect">
            <a:avLst/>
          </a:prstGeom>
          <a:noFill/>
          <a:ln>
            <a:noFill/>
          </a:ln>
        </p:spPr>
        <p:txBody>
          <a:bodyPr anchorCtr="0" anchor="t" bIns="91425" lIns="91425" spcFirstLastPara="1" rIns="91425" wrap="square" tIns="91425">
            <a:spAutoFit/>
          </a:bodyPr>
          <a:lstStyle/>
          <a:p>
            <a:pPr indent="-349250" lvl="1" marL="914400" rtl="0" algn="l">
              <a:lnSpc>
                <a:spcPct val="100000"/>
              </a:lnSpc>
              <a:spcBef>
                <a:spcPts val="0"/>
              </a:spcBef>
              <a:spcAft>
                <a:spcPts val="0"/>
              </a:spcAft>
              <a:buSzPts val="1900"/>
              <a:buFont typeface="Century Gothic"/>
              <a:buChar char="✓"/>
            </a:pPr>
            <a:r>
              <a:rPr lang="en" sz="1900">
                <a:latin typeface="Century Gothic"/>
                <a:ea typeface="Century Gothic"/>
                <a:cs typeface="Century Gothic"/>
                <a:sym typeface="Century Gothic"/>
              </a:rPr>
              <a:t>Pas intégré à l’application (mode pratique seulement)</a:t>
            </a:r>
            <a:endParaRPr sz="1900">
              <a:latin typeface="Century Gothic"/>
              <a:ea typeface="Century Gothic"/>
              <a:cs typeface="Century Gothic"/>
              <a:sym typeface="Century Gothic"/>
            </a:endParaRPr>
          </a:p>
          <a:p>
            <a:pPr indent="-349250" lvl="1" marL="914400" rtl="0" algn="l">
              <a:lnSpc>
                <a:spcPct val="100000"/>
              </a:lnSpc>
              <a:spcBef>
                <a:spcPts val="1000"/>
              </a:spcBef>
              <a:spcAft>
                <a:spcPts val="0"/>
              </a:spcAft>
              <a:buSzPts val="1900"/>
              <a:buFont typeface="Century Gothic"/>
              <a:buChar char="✓"/>
            </a:pPr>
            <a:r>
              <a:rPr lang="en" sz="1900">
                <a:latin typeface="Century Gothic"/>
                <a:ea typeface="Century Gothic"/>
                <a:cs typeface="Century Gothic"/>
                <a:sym typeface="Century Gothic"/>
              </a:rPr>
              <a:t>Il faut épingler l’écran pour le verrouiller</a:t>
            </a:r>
            <a:endParaRPr sz="1900">
              <a:latin typeface="Century Gothic"/>
              <a:ea typeface="Century Gothic"/>
              <a:cs typeface="Century Gothic"/>
              <a:sym typeface="Century Gothic"/>
            </a:endParaRPr>
          </a:p>
          <a:p>
            <a:pPr indent="-349250" lvl="1" marL="914400" rtl="0" algn="l">
              <a:lnSpc>
                <a:spcPct val="100000"/>
              </a:lnSpc>
              <a:spcBef>
                <a:spcPts val="1000"/>
              </a:spcBef>
              <a:spcAft>
                <a:spcPts val="0"/>
              </a:spcAft>
              <a:buSzPts val="1900"/>
              <a:buFont typeface="Century Gothic"/>
              <a:buChar char="✓"/>
            </a:pPr>
            <a:r>
              <a:rPr lang="en" sz="1900">
                <a:latin typeface="Century Gothic"/>
                <a:ea typeface="Century Gothic"/>
                <a:cs typeface="Century Gothic"/>
                <a:sym typeface="Century Gothic"/>
              </a:rPr>
              <a:t>Désactiver l’épinglage avec le mot de passe de l’appareil</a:t>
            </a:r>
            <a:endParaRPr sz="1900">
              <a:latin typeface="Century Gothic"/>
              <a:ea typeface="Century Gothic"/>
              <a:cs typeface="Century Gothic"/>
              <a:sym typeface="Century Gothic"/>
            </a:endParaRPr>
          </a:p>
          <a:p>
            <a:pPr indent="-349250" lvl="1" marL="914400" rtl="0" algn="l">
              <a:lnSpc>
                <a:spcPct val="100000"/>
              </a:lnSpc>
              <a:spcBef>
                <a:spcPts val="1000"/>
              </a:spcBef>
              <a:spcAft>
                <a:spcPts val="1000"/>
              </a:spcAft>
              <a:buSzPts val="1900"/>
              <a:buFont typeface="Century Gothic"/>
              <a:buChar char="✓"/>
            </a:pPr>
            <a:r>
              <a:rPr lang="en" sz="19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Détails pour épingler une application sur Android</a:t>
            </a:r>
            <a:r>
              <a:rPr lang="en" sz="1900">
                <a:latin typeface="Century Gothic"/>
                <a:ea typeface="Century Gothic"/>
                <a:cs typeface="Century Gothic"/>
                <a:sym typeface="Century Gothic"/>
              </a:rPr>
              <a:t> </a:t>
            </a:r>
            <a:endParaRPr sz="1900">
              <a:latin typeface="Century Gothic"/>
              <a:ea typeface="Century Gothic"/>
              <a:cs typeface="Century Gothic"/>
              <a:sym typeface="Century Gothic"/>
            </a:endParaRPr>
          </a:p>
        </p:txBody>
      </p:sp>
      <p:sp>
        <p:nvSpPr>
          <p:cNvPr id="461" name="Google Shape;461;p55"/>
          <p:cNvSpPr txBox="1"/>
          <p:nvPr>
            <p:ph type="title"/>
          </p:nvPr>
        </p:nvSpPr>
        <p:spPr>
          <a:xfrm>
            <a:off x="1046675" y="530725"/>
            <a:ext cx="35262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Android (Beta)</a:t>
            </a:r>
            <a:endParaRPr sz="2000">
              <a:solidFill>
                <a:schemeClr val="accent6"/>
              </a:solidFill>
              <a:latin typeface="Century Gothic"/>
              <a:ea typeface="Century Gothic"/>
              <a:cs typeface="Century Gothic"/>
              <a:sym typeface="Century Gothic"/>
            </a:endParaRPr>
          </a:p>
        </p:txBody>
      </p:sp>
      <p:grpSp>
        <p:nvGrpSpPr>
          <p:cNvPr id="462" name="Google Shape;462;p55"/>
          <p:cNvGrpSpPr/>
          <p:nvPr/>
        </p:nvGrpSpPr>
        <p:grpSpPr>
          <a:xfrm>
            <a:off x="5218614" y="585414"/>
            <a:ext cx="1488108" cy="930916"/>
            <a:chOff x="6527075" y="2033125"/>
            <a:chExt cx="2313600" cy="1205850"/>
          </a:xfrm>
        </p:grpSpPr>
        <p:sp>
          <p:nvSpPr>
            <p:cNvPr id="463" name="Google Shape;463;p55"/>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64" name="Google Shape;464;p55"/>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4"/>
                </a:rPr>
                <a:t>Google Play Store</a:t>
              </a:r>
              <a:endParaRPr b="1" sz="2200">
                <a:solidFill>
                  <a:schemeClr val="dk1"/>
                </a:solidFill>
                <a:latin typeface="Century Gothic"/>
                <a:ea typeface="Century Gothic"/>
                <a:cs typeface="Century Gothic"/>
                <a:sym typeface="Century Gothic"/>
              </a:endParaRPr>
            </a:p>
          </p:txBody>
        </p:sp>
      </p:grpSp>
      <p:pic>
        <p:nvPicPr>
          <p:cNvPr id="465" name="Google Shape;465;p55"/>
          <p:cNvPicPr preferRelativeResize="0"/>
          <p:nvPr/>
        </p:nvPicPr>
        <p:blipFill>
          <a:blip r:embed="rId5">
            <a:alphaModFix/>
          </a:blip>
          <a:stretch>
            <a:fillRect/>
          </a:stretch>
        </p:blipFill>
        <p:spPr>
          <a:xfrm rot="-1514343">
            <a:off x="6282645" y="1276598"/>
            <a:ext cx="375630" cy="429047"/>
          </a:xfrm>
          <a:prstGeom prst="rect">
            <a:avLst/>
          </a:prstGeom>
          <a:noFill/>
          <a:ln>
            <a:noFill/>
          </a:ln>
        </p:spPr>
      </p:pic>
      <p:grpSp>
        <p:nvGrpSpPr>
          <p:cNvPr id="466" name="Google Shape;466;p55"/>
          <p:cNvGrpSpPr/>
          <p:nvPr/>
        </p:nvGrpSpPr>
        <p:grpSpPr>
          <a:xfrm>
            <a:off x="7047414" y="584121"/>
            <a:ext cx="1488108" cy="930916"/>
            <a:chOff x="6527075" y="2033125"/>
            <a:chExt cx="2313600" cy="1205850"/>
          </a:xfrm>
        </p:grpSpPr>
        <p:sp>
          <p:nvSpPr>
            <p:cNvPr id="467" name="Google Shape;467;p55"/>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68" name="Google Shape;468;p55"/>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6"/>
                </a:rPr>
                <a:t>Pour plus</a:t>
              </a:r>
              <a:endParaRPr b="1" sz="15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7"/>
                </a:rPr>
                <a:t>de détails</a:t>
              </a:r>
              <a:endParaRPr b="1" sz="1500">
                <a:solidFill>
                  <a:schemeClr val="dk1"/>
                </a:solidFill>
                <a:latin typeface="Century Gothic"/>
                <a:ea typeface="Century Gothic"/>
                <a:cs typeface="Century Gothic"/>
                <a:sym typeface="Century Gothic"/>
              </a:endParaRPr>
            </a:p>
          </p:txBody>
        </p:sp>
      </p:grpSp>
      <p:pic>
        <p:nvPicPr>
          <p:cNvPr id="469" name="Google Shape;469;p55"/>
          <p:cNvPicPr preferRelativeResize="0"/>
          <p:nvPr/>
        </p:nvPicPr>
        <p:blipFill>
          <a:blip r:embed="rId5">
            <a:alphaModFix/>
          </a:blip>
          <a:stretch>
            <a:fillRect/>
          </a:stretch>
        </p:blipFill>
        <p:spPr>
          <a:xfrm rot="-1514343">
            <a:off x="8111445" y="1276598"/>
            <a:ext cx="375630" cy="429047"/>
          </a:xfrm>
          <a:prstGeom prst="rect">
            <a:avLst/>
          </a:prstGeom>
          <a:noFill/>
          <a:ln>
            <a:noFill/>
          </a:ln>
        </p:spPr>
      </p:pic>
      <p:pic>
        <p:nvPicPr>
          <p:cNvPr id="470" name="Google Shape;470;p55"/>
          <p:cNvPicPr preferRelativeResize="0"/>
          <p:nvPr/>
        </p:nvPicPr>
        <p:blipFill>
          <a:blip r:embed="rId8">
            <a:alphaModFix/>
          </a:blip>
          <a:stretch>
            <a:fillRect/>
          </a:stretch>
        </p:blipFill>
        <p:spPr>
          <a:xfrm>
            <a:off x="237623" y="694925"/>
            <a:ext cx="711900" cy="711900"/>
          </a:xfrm>
          <a:prstGeom prst="rect">
            <a:avLst/>
          </a:prstGeom>
          <a:noFill/>
          <a:ln>
            <a:noFill/>
          </a:ln>
        </p:spPr>
      </p:pic>
      <p:pic>
        <p:nvPicPr>
          <p:cNvPr descr="Warning sign vector illustration | Free SVG" id="471" name="Google Shape;471;p55"/>
          <p:cNvPicPr preferRelativeResize="0"/>
          <p:nvPr/>
        </p:nvPicPr>
        <p:blipFill>
          <a:blip r:embed="rId9">
            <a:alphaModFix/>
          </a:blip>
          <a:stretch>
            <a:fillRect/>
          </a:stretch>
        </p:blipFill>
        <p:spPr>
          <a:xfrm rot="-516593">
            <a:off x="312762" y="4399554"/>
            <a:ext cx="658861" cy="658840"/>
          </a:xfrm>
          <a:prstGeom prst="rect">
            <a:avLst/>
          </a:prstGeom>
          <a:noFill/>
          <a:ln>
            <a:noFill/>
          </a:ln>
        </p:spPr>
      </p:pic>
      <p:sp>
        <p:nvSpPr>
          <p:cNvPr id="472" name="Google Shape;472;p55"/>
          <p:cNvSpPr txBox="1"/>
          <p:nvPr/>
        </p:nvSpPr>
        <p:spPr>
          <a:xfrm>
            <a:off x="999075" y="4514087"/>
            <a:ext cx="8352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Century Gothic"/>
                <a:ea typeface="Century Gothic"/>
                <a:cs typeface="Century Gothic"/>
                <a:sym typeface="Century Gothic"/>
              </a:rPr>
              <a:t>C’est une version Beta. Elle ne devrait pas être utilisée pour une évaluation.</a:t>
            </a:r>
            <a:endParaRPr b="1" sz="16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78" name="Google Shape;478;p56"/>
          <p:cNvSpPr txBox="1"/>
          <p:nvPr>
            <p:ph type="title"/>
          </p:nvPr>
        </p:nvSpPr>
        <p:spPr>
          <a:xfrm>
            <a:off x="1035450" y="530725"/>
            <a:ext cx="35037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Chromebook</a:t>
            </a:r>
            <a:endParaRPr sz="2000">
              <a:solidFill>
                <a:schemeClr val="accent6"/>
              </a:solidFill>
              <a:latin typeface="Century Gothic"/>
              <a:ea typeface="Century Gothic"/>
              <a:cs typeface="Century Gothic"/>
              <a:sym typeface="Century Gothic"/>
            </a:endParaRPr>
          </a:p>
        </p:txBody>
      </p:sp>
      <p:sp>
        <p:nvSpPr>
          <p:cNvPr id="479" name="Google Shape;479;p56"/>
          <p:cNvSpPr txBox="1"/>
          <p:nvPr/>
        </p:nvSpPr>
        <p:spPr>
          <a:xfrm>
            <a:off x="-247925" y="1969793"/>
            <a:ext cx="7715400" cy="2555100"/>
          </a:xfrm>
          <a:prstGeom prst="rect">
            <a:avLst/>
          </a:prstGeom>
          <a:noFill/>
          <a:ln>
            <a:noFill/>
          </a:ln>
        </p:spPr>
        <p:txBody>
          <a:bodyPr anchorCtr="0" anchor="t" bIns="91425" lIns="91425" spcFirstLastPara="1" rIns="91425" wrap="square" tIns="91425">
            <a:spAutoFit/>
          </a:bodyPr>
          <a:lstStyle/>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Mode kiosque (2 options)</a:t>
            </a:r>
            <a:endParaRPr sz="2000">
              <a:latin typeface="Century Gothic"/>
              <a:ea typeface="Century Gothic"/>
              <a:cs typeface="Century Gothic"/>
              <a:sym typeface="Century Gothic"/>
            </a:endParaRPr>
          </a:p>
          <a:p>
            <a:pPr indent="457200" lvl="0" marL="914400" rtl="0" algn="l">
              <a:lnSpc>
                <a:spcPct val="100000"/>
              </a:lnSpc>
              <a:spcBef>
                <a:spcPts val="0"/>
              </a:spcBef>
              <a:spcAft>
                <a:spcPts val="0"/>
              </a:spcAft>
              <a:buNone/>
            </a:pPr>
            <a:r>
              <a:rPr lang="en" sz="1700">
                <a:latin typeface="Century Gothic"/>
                <a:ea typeface="Century Gothic"/>
                <a:cs typeface="Century Gothic"/>
                <a:sym typeface="Century Gothic"/>
              </a:rPr>
              <a:t>Option 1: </a:t>
            </a:r>
            <a:r>
              <a:rPr lang="en" sz="17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à utiliser</a:t>
            </a:r>
            <a:endParaRPr sz="1700">
              <a:solidFill>
                <a:schemeClr val="accent5"/>
              </a:solidFill>
              <a:latin typeface="Century Gothic"/>
              <a:ea typeface="Century Gothic"/>
              <a:cs typeface="Century Gothic"/>
              <a:sym typeface="Century Gothic"/>
            </a:endParaRPr>
          </a:p>
          <a:p>
            <a:pPr indent="457200" lvl="0" marL="914400" rtl="0" algn="l">
              <a:lnSpc>
                <a:spcPct val="100000"/>
              </a:lnSpc>
              <a:spcBef>
                <a:spcPts val="0"/>
              </a:spcBef>
              <a:spcAft>
                <a:spcPts val="0"/>
              </a:spcAft>
              <a:buNone/>
            </a:pPr>
            <a:r>
              <a:rPr lang="en" sz="1700">
                <a:solidFill>
                  <a:srgbClr val="0A0A0A"/>
                </a:solidFill>
                <a:latin typeface="Century Gothic"/>
                <a:ea typeface="Century Gothic"/>
                <a:cs typeface="Century Gothic"/>
                <a:sym typeface="Century Gothic"/>
              </a:rPr>
              <a:t>Option 2: Application Chrome*(</a:t>
            </a:r>
            <a:r>
              <a:rPr lang="en" sz="17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Tutoriel vidéo</a:t>
            </a:r>
            <a:r>
              <a:rPr lang="en" sz="1700">
                <a:solidFill>
                  <a:srgbClr val="0A0A0A"/>
                </a:solidFill>
                <a:latin typeface="Century Gothic"/>
                <a:ea typeface="Century Gothic"/>
                <a:cs typeface="Century Gothic"/>
                <a:sym typeface="Century Gothic"/>
              </a:rPr>
              <a:t>)</a:t>
            </a:r>
            <a:endParaRPr sz="1700">
              <a:solidFill>
                <a:srgbClr val="0A0A0A"/>
              </a:solidFill>
              <a:latin typeface="Century Gothic"/>
              <a:ea typeface="Century Gothic"/>
              <a:cs typeface="Century Gothic"/>
              <a:sym typeface="Century Gothic"/>
            </a:endParaRPr>
          </a:p>
          <a:p>
            <a:pPr indent="0" lvl="0" marL="914400" rtl="0" algn="l">
              <a:lnSpc>
                <a:spcPct val="100000"/>
              </a:lnSpc>
              <a:spcBef>
                <a:spcPts val="0"/>
              </a:spcBef>
              <a:spcAft>
                <a:spcPts val="0"/>
              </a:spcAft>
              <a:buNone/>
            </a:pPr>
            <a:r>
              <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Préparation à faire par l’administrateur de la console Google Workspace (services informatiques)</a:t>
            </a:r>
            <a:endParaRPr sz="2000">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sz="2000">
              <a:solidFill>
                <a:schemeClr val="accent5"/>
              </a:solidFill>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Même procédure que Usito (français)</a:t>
            </a:r>
            <a:endParaRPr sz="2000">
              <a:latin typeface="Century Gothic"/>
              <a:ea typeface="Century Gothic"/>
              <a:cs typeface="Century Gothic"/>
              <a:sym typeface="Century Gothic"/>
            </a:endParaRPr>
          </a:p>
        </p:txBody>
      </p:sp>
      <p:pic>
        <p:nvPicPr>
          <p:cNvPr id="480" name="Google Shape;480;p56"/>
          <p:cNvPicPr preferRelativeResize="0"/>
          <p:nvPr/>
        </p:nvPicPr>
        <p:blipFill>
          <a:blip r:embed="rId5">
            <a:alphaModFix/>
          </a:blip>
          <a:stretch>
            <a:fillRect/>
          </a:stretch>
        </p:blipFill>
        <p:spPr>
          <a:xfrm>
            <a:off x="237623" y="694925"/>
            <a:ext cx="711900" cy="711900"/>
          </a:xfrm>
          <a:prstGeom prst="rect">
            <a:avLst/>
          </a:prstGeom>
          <a:noFill/>
          <a:ln>
            <a:noFill/>
          </a:ln>
        </p:spPr>
      </p:pic>
      <p:grpSp>
        <p:nvGrpSpPr>
          <p:cNvPr id="481" name="Google Shape;481;p56"/>
          <p:cNvGrpSpPr/>
          <p:nvPr/>
        </p:nvGrpSpPr>
        <p:grpSpPr>
          <a:xfrm>
            <a:off x="6171686" y="739682"/>
            <a:ext cx="2330338" cy="1880275"/>
            <a:chOff x="5201315" y="1598656"/>
            <a:chExt cx="3545319" cy="2860604"/>
          </a:xfrm>
        </p:grpSpPr>
        <p:pic>
          <p:nvPicPr>
            <p:cNvPr descr="File:Google Chrome icon (February 2022).svg - Wikipedia" id="482" name="Google Shape;482;p56"/>
            <p:cNvPicPr preferRelativeResize="0"/>
            <p:nvPr/>
          </p:nvPicPr>
          <p:blipFill>
            <a:blip r:embed="rId6">
              <a:alphaModFix/>
            </a:blip>
            <a:stretch>
              <a:fillRect/>
            </a:stretch>
          </p:blipFill>
          <p:spPr>
            <a:xfrm>
              <a:off x="6818988" y="4125476"/>
              <a:ext cx="132275" cy="132275"/>
            </a:xfrm>
            <a:prstGeom prst="rect">
              <a:avLst/>
            </a:prstGeom>
            <a:noFill/>
            <a:ln>
              <a:noFill/>
            </a:ln>
          </p:spPr>
        </p:pic>
        <p:grpSp>
          <p:nvGrpSpPr>
            <p:cNvPr id="483" name="Google Shape;483;p56"/>
            <p:cNvGrpSpPr/>
            <p:nvPr/>
          </p:nvGrpSpPr>
          <p:grpSpPr>
            <a:xfrm>
              <a:off x="5201315" y="1598656"/>
              <a:ext cx="3545319" cy="2860604"/>
              <a:chOff x="4431475" y="3086900"/>
              <a:chExt cx="2430798" cy="1847100"/>
            </a:xfrm>
          </p:grpSpPr>
          <p:pic>
            <p:nvPicPr>
              <p:cNvPr descr="Open laptop with webcam vector clip art | Free SVG" id="484" name="Google Shape;484;p56"/>
              <p:cNvPicPr preferRelativeResize="0"/>
              <p:nvPr/>
            </p:nvPicPr>
            <p:blipFill rotWithShape="1">
              <a:blip r:embed="rId7">
                <a:alphaModFix/>
              </a:blip>
              <a:srcRect b="15709" l="0" r="0" t="15571"/>
              <a:stretch/>
            </p:blipFill>
            <p:spPr>
              <a:xfrm>
                <a:off x="4431475" y="3086900"/>
                <a:ext cx="2430798" cy="1847100"/>
              </a:xfrm>
              <a:prstGeom prst="rect">
                <a:avLst/>
              </a:prstGeom>
              <a:noFill/>
              <a:ln>
                <a:noFill/>
              </a:ln>
            </p:spPr>
          </p:pic>
          <p:pic>
            <p:nvPicPr>
              <p:cNvPr id="485" name="Google Shape;485;p56"/>
              <p:cNvPicPr preferRelativeResize="0"/>
              <p:nvPr/>
            </p:nvPicPr>
            <p:blipFill>
              <a:blip r:embed="rId8">
                <a:alphaModFix/>
              </a:blip>
              <a:stretch>
                <a:fillRect/>
              </a:stretch>
            </p:blipFill>
            <p:spPr>
              <a:xfrm>
                <a:off x="4819685" y="3375742"/>
                <a:ext cx="1674111" cy="1028699"/>
              </a:xfrm>
              <a:prstGeom prst="rect">
                <a:avLst/>
              </a:prstGeom>
              <a:noFill/>
              <a:ln cap="flat" cmpd="sng" w="12525">
                <a:solidFill>
                  <a:srgbClr val="FF0000"/>
                </a:solidFill>
                <a:prstDash val="solid"/>
                <a:round/>
                <a:headEnd len="sm" w="sm" type="none"/>
                <a:tailEnd len="sm" w="sm" type="none"/>
              </a:ln>
            </p:spPr>
          </p:pic>
          <p:pic>
            <p:nvPicPr>
              <p:cNvPr descr="File:Lock Icon.svg - Wikimedia Commons" id="486" name="Google Shape;486;p56"/>
              <p:cNvPicPr preferRelativeResize="0"/>
              <p:nvPr/>
            </p:nvPicPr>
            <p:blipFill>
              <a:blip r:embed="rId9">
                <a:alphaModFix/>
              </a:blip>
              <a:stretch>
                <a:fillRect/>
              </a:stretch>
            </p:blipFill>
            <p:spPr>
              <a:xfrm>
                <a:off x="6263250" y="4132925"/>
                <a:ext cx="349199" cy="349199"/>
              </a:xfrm>
              <a:prstGeom prst="rect">
                <a:avLst/>
              </a:prstGeom>
              <a:noFill/>
              <a:ln>
                <a:noFill/>
              </a:ln>
            </p:spPr>
          </p:pic>
        </p:grpSp>
      </p:grpSp>
      <p:sp>
        <p:nvSpPr>
          <p:cNvPr id="487" name="Google Shape;487;p56"/>
          <p:cNvSpPr txBox="1"/>
          <p:nvPr/>
        </p:nvSpPr>
        <p:spPr>
          <a:xfrm>
            <a:off x="5834446" y="103974"/>
            <a:ext cx="2910900" cy="635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latin typeface="Century Gothic"/>
                <a:ea typeface="Century Gothic"/>
                <a:cs typeface="Century Gothic"/>
                <a:sym typeface="Century Gothic"/>
              </a:rPr>
              <a:t>Le mode Kiosque permet de verrouiller les Chromebook .</a:t>
            </a:r>
            <a:endParaRPr>
              <a:latin typeface="Century Gothic"/>
              <a:ea typeface="Century Gothic"/>
              <a:cs typeface="Century Gothic"/>
              <a:sym typeface="Century Gothic"/>
            </a:endParaRPr>
          </a:p>
        </p:txBody>
      </p:sp>
      <p:sp>
        <p:nvSpPr>
          <p:cNvPr id="488" name="Google Shape;488;p56"/>
          <p:cNvSpPr txBox="1"/>
          <p:nvPr/>
        </p:nvSpPr>
        <p:spPr>
          <a:xfrm>
            <a:off x="427700" y="4653501"/>
            <a:ext cx="7715400" cy="354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i="1" lang="en" sz="1100">
                <a:latin typeface="Century Gothic"/>
                <a:ea typeface="Century Gothic"/>
                <a:cs typeface="Century Gothic"/>
                <a:sym typeface="Century Gothic"/>
              </a:rPr>
              <a:t>* </a:t>
            </a:r>
            <a:r>
              <a:rPr i="1" lang="en" sz="1100" u="sng">
                <a:solidFill>
                  <a:schemeClr val="hlink"/>
                </a:solidFill>
                <a:latin typeface="Century Gothic"/>
                <a:ea typeface="Century Gothic"/>
                <a:cs typeface="Century Gothic"/>
                <a:sym typeface="Century Gothic"/>
                <a:hlinkClick r:id="rId10"/>
              </a:rPr>
              <a:t>Fin de la compatibilité avec les applications Chrome</a:t>
            </a:r>
            <a:r>
              <a:rPr i="1" lang="en" sz="1100">
                <a:latin typeface="Century Gothic"/>
                <a:ea typeface="Century Gothic"/>
                <a:cs typeface="Century Gothic"/>
                <a:sym typeface="Century Gothic"/>
              </a:rPr>
              <a:t>, </a:t>
            </a:r>
            <a:r>
              <a:rPr i="1" lang="en" sz="1100" u="sng">
                <a:solidFill>
                  <a:schemeClr val="hlink"/>
                </a:solidFill>
                <a:latin typeface="Century Gothic"/>
                <a:ea typeface="Century Gothic"/>
                <a:cs typeface="Century Gothic"/>
                <a:sym typeface="Century Gothic"/>
                <a:hlinkClick r:id="rId11"/>
              </a:rPr>
              <a:t>solution temporaire pour 2025-2026</a:t>
            </a:r>
            <a:endParaRPr i="1" sz="1100">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94" name="Google Shape;494;p57"/>
          <p:cNvSpPr txBox="1"/>
          <p:nvPr>
            <p:ph type="title"/>
          </p:nvPr>
        </p:nvSpPr>
        <p:spPr>
          <a:xfrm>
            <a:off x="1069100" y="530725"/>
            <a:ext cx="36867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Ordinateur portable </a:t>
            </a:r>
            <a:endParaRPr sz="2000">
              <a:solidFill>
                <a:schemeClr val="accent6"/>
              </a:solidFill>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(Windows, macOS)</a:t>
            </a:r>
            <a:endParaRPr sz="2000">
              <a:solidFill>
                <a:schemeClr val="accent6"/>
              </a:solidFill>
              <a:latin typeface="Century Gothic"/>
              <a:ea typeface="Century Gothic"/>
              <a:cs typeface="Century Gothic"/>
              <a:sym typeface="Century Gothic"/>
            </a:endParaRPr>
          </a:p>
        </p:txBody>
      </p:sp>
      <p:sp>
        <p:nvSpPr>
          <p:cNvPr id="495" name="Google Shape;495;p57"/>
          <p:cNvSpPr txBox="1"/>
          <p:nvPr/>
        </p:nvSpPr>
        <p:spPr>
          <a:xfrm>
            <a:off x="5975" y="1928250"/>
            <a:ext cx="5376300" cy="2416500"/>
          </a:xfrm>
          <a:prstGeom prst="rect">
            <a:avLst/>
          </a:prstGeom>
          <a:noFill/>
          <a:ln>
            <a:noFill/>
          </a:ln>
        </p:spPr>
        <p:txBody>
          <a:bodyPr anchorCtr="0" anchor="t" bIns="91425" lIns="91425" spcFirstLastPara="1" rIns="91425" wrap="square" tIns="91425">
            <a:spAutoFit/>
          </a:bodyPr>
          <a:lstStyle/>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Lien </a:t>
            </a:r>
            <a:r>
              <a:rPr lang="en" sz="2000">
                <a:solidFill>
                  <a:srgbClr val="0A0A0A"/>
                </a:solidFill>
                <a:latin typeface="Century Gothic"/>
                <a:ea typeface="Century Gothic"/>
                <a:cs typeface="Century Gothic"/>
                <a:sym typeface="Century Gothic"/>
              </a:rPr>
              <a:t>en ligne seulement</a:t>
            </a:r>
            <a:endParaRPr sz="2000">
              <a:solidFill>
                <a:srgbClr val="0A0A0A"/>
              </a:solidFill>
              <a:latin typeface="Century Gothic"/>
              <a:ea typeface="Century Gothic"/>
              <a:cs typeface="Century Gothic"/>
              <a:sym typeface="Century Gothic"/>
            </a:endParaRPr>
          </a:p>
          <a:p>
            <a:pPr indent="-355600" lvl="1" marL="914400" rtl="0" algn="l">
              <a:lnSpc>
                <a:spcPct val="100000"/>
              </a:lnSpc>
              <a:spcBef>
                <a:spcPts val="1500"/>
              </a:spcBef>
              <a:spcAft>
                <a:spcPts val="0"/>
              </a:spcAft>
              <a:buSzPts val="2000"/>
              <a:buFont typeface="Century Gothic"/>
              <a:buChar char="✓"/>
            </a:pPr>
            <a:r>
              <a:rPr lang="en" sz="2000">
                <a:latin typeface="Century Gothic"/>
                <a:ea typeface="Century Gothic"/>
                <a:cs typeface="Century Gothic"/>
                <a:sym typeface="Century Gothic"/>
              </a:rPr>
              <a:t>Il faut verrouiller les appareils (équipe TI?) avec accès au site seulement</a:t>
            </a:r>
            <a:endParaRPr sz="2000">
              <a:latin typeface="Century Gothic"/>
              <a:ea typeface="Century Gothic"/>
              <a:cs typeface="Century Gothic"/>
              <a:sym typeface="Century Gothic"/>
            </a:endParaRPr>
          </a:p>
          <a:p>
            <a:pPr indent="-355600" lvl="1" marL="914400" rtl="0" algn="l">
              <a:lnSpc>
                <a:spcPct val="100000"/>
              </a:lnSpc>
              <a:spcBef>
                <a:spcPts val="1500"/>
              </a:spcBef>
              <a:spcAft>
                <a:spcPts val="1500"/>
              </a:spcAft>
              <a:buSzPts val="2000"/>
              <a:buFont typeface="Century Gothic"/>
              <a:buChar char="✓"/>
            </a:pPr>
            <a:r>
              <a:rPr lang="en" sz="2000">
                <a:latin typeface="Century Gothic"/>
                <a:ea typeface="Century Gothic"/>
                <a:cs typeface="Century Gothic"/>
                <a:sym typeface="Century Gothic"/>
              </a:rPr>
              <a:t>Même procédure que Usito (français)</a:t>
            </a:r>
            <a:endParaRPr sz="2000">
              <a:latin typeface="Century Gothic"/>
              <a:ea typeface="Century Gothic"/>
              <a:cs typeface="Century Gothic"/>
              <a:sym typeface="Century Gothic"/>
            </a:endParaRPr>
          </a:p>
        </p:txBody>
      </p:sp>
      <p:pic>
        <p:nvPicPr>
          <p:cNvPr id="496" name="Google Shape;496;p57"/>
          <p:cNvPicPr preferRelativeResize="0"/>
          <p:nvPr/>
        </p:nvPicPr>
        <p:blipFill>
          <a:blip r:embed="rId3">
            <a:alphaModFix/>
          </a:blip>
          <a:stretch>
            <a:fillRect/>
          </a:stretch>
        </p:blipFill>
        <p:spPr>
          <a:xfrm>
            <a:off x="237623" y="694925"/>
            <a:ext cx="711900" cy="711900"/>
          </a:xfrm>
          <a:prstGeom prst="rect">
            <a:avLst/>
          </a:prstGeom>
          <a:noFill/>
          <a:ln>
            <a:noFill/>
          </a:ln>
        </p:spPr>
      </p:pic>
      <p:grpSp>
        <p:nvGrpSpPr>
          <p:cNvPr id="497" name="Google Shape;497;p57"/>
          <p:cNvGrpSpPr/>
          <p:nvPr/>
        </p:nvGrpSpPr>
        <p:grpSpPr>
          <a:xfrm>
            <a:off x="5529654" y="1861833"/>
            <a:ext cx="2969706" cy="2396243"/>
            <a:chOff x="4431475" y="3086900"/>
            <a:chExt cx="2430798" cy="1847100"/>
          </a:xfrm>
        </p:grpSpPr>
        <p:pic>
          <p:nvPicPr>
            <p:cNvPr descr="Open laptop with webcam vector clip art | Free SVG" id="498" name="Google Shape;498;p57"/>
            <p:cNvPicPr preferRelativeResize="0"/>
            <p:nvPr/>
          </p:nvPicPr>
          <p:blipFill rotWithShape="1">
            <a:blip r:embed="rId4">
              <a:alphaModFix/>
            </a:blip>
            <a:srcRect b="15709" l="0" r="0" t="15571"/>
            <a:stretch/>
          </p:blipFill>
          <p:spPr>
            <a:xfrm>
              <a:off x="4431475" y="3086900"/>
              <a:ext cx="2430798" cy="1847100"/>
            </a:xfrm>
            <a:prstGeom prst="rect">
              <a:avLst/>
            </a:prstGeom>
            <a:noFill/>
            <a:ln>
              <a:noFill/>
            </a:ln>
          </p:spPr>
        </p:pic>
        <p:pic>
          <p:nvPicPr>
            <p:cNvPr id="499" name="Google Shape;499;p57"/>
            <p:cNvPicPr preferRelativeResize="0"/>
            <p:nvPr/>
          </p:nvPicPr>
          <p:blipFill>
            <a:blip r:embed="rId5">
              <a:alphaModFix/>
            </a:blip>
            <a:stretch>
              <a:fillRect/>
            </a:stretch>
          </p:blipFill>
          <p:spPr>
            <a:xfrm>
              <a:off x="4819685" y="3375742"/>
              <a:ext cx="1674111" cy="1028699"/>
            </a:xfrm>
            <a:prstGeom prst="rect">
              <a:avLst/>
            </a:prstGeom>
            <a:noFill/>
            <a:ln cap="flat" cmpd="sng" w="15950">
              <a:solidFill>
                <a:srgbClr val="FF0000"/>
              </a:solidFill>
              <a:prstDash val="solid"/>
              <a:round/>
              <a:headEnd len="sm" w="sm" type="none"/>
              <a:tailEnd len="sm" w="sm" type="none"/>
            </a:ln>
          </p:spPr>
        </p:pic>
        <p:pic>
          <p:nvPicPr>
            <p:cNvPr descr="File:Lock Icon.svg - Wikimedia Commons" id="500" name="Google Shape;500;p57"/>
            <p:cNvPicPr preferRelativeResize="0"/>
            <p:nvPr/>
          </p:nvPicPr>
          <p:blipFill>
            <a:blip r:embed="rId6">
              <a:alphaModFix/>
            </a:blip>
            <a:stretch>
              <a:fillRect/>
            </a:stretch>
          </p:blipFill>
          <p:spPr>
            <a:xfrm>
              <a:off x="6239901" y="4239454"/>
              <a:ext cx="349199" cy="349199"/>
            </a:xfrm>
            <a:prstGeom prst="rect">
              <a:avLst/>
            </a:prstGeom>
            <a:noFill/>
            <a:ln>
              <a:noFill/>
            </a:ln>
          </p:spPr>
        </p:pic>
      </p:grpSp>
      <p:sp>
        <p:nvSpPr>
          <p:cNvPr id="501" name="Google Shape;501;p57"/>
          <p:cNvSpPr txBox="1"/>
          <p:nvPr/>
        </p:nvSpPr>
        <p:spPr>
          <a:xfrm>
            <a:off x="4944500" y="1149075"/>
            <a:ext cx="4052100" cy="348000"/>
          </a:xfrm>
          <a:prstGeom prst="rect">
            <a:avLst/>
          </a:prstGeom>
          <a:noFill/>
          <a:ln>
            <a:noFill/>
          </a:ln>
        </p:spPr>
        <p:txBody>
          <a:bodyPr anchorCtr="0" anchor="t" bIns="76575" lIns="76575" spcFirstLastPara="1" rIns="76575" wrap="square" tIns="76575">
            <a:spAutoFit/>
          </a:bodyPr>
          <a:lstStyle/>
          <a:p>
            <a:pPr indent="0" lvl="0" marL="0" rtl="0" algn="l">
              <a:spcBef>
                <a:spcPts val="0"/>
              </a:spcBef>
              <a:spcAft>
                <a:spcPts val="0"/>
              </a:spcAft>
              <a:buNone/>
            </a:pPr>
            <a:r>
              <a:rPr lang="en" sz="1256" u="sng">
                <a:solidFill>
                  <a:srgbClr val="0D5CDF"/>
                </a:solidFill>
                <a:latin typeface="Viga"/>
                <a:ea typeface="Viga"/>
                <a:cs typeface="Viga"/>
                <a:sym typeface="Viga"/>
                <a:hlinkClick r:id="rId7">
                  <a:extLst>
                    <a:ext uri="{A12FA001-AC4F-418D-AE19-62706E023703}">
                      <ahyp:hlinkClr val="tx"/>
                    </a:ext>
                  </a:extLst>
                </a:hlinkClick>
              </a:rPr>
              <a:t>www.desmos.com/testing/quebec/graphing?lang=fr</a:t>
            </a:r>
            <a:r>
              <a:rPr lang="en" sz="1172"/>
              <a:t> </a:t>
            </a:r>
            <a:endParaRPr sz="1172"/>
          </a:p>
        </p:txBody>
      </p:sp>
      <p:sp>
        <p:nvSpPr>
          <p:cNvPr id="502" name="Google Shape;502;p57"/>
          <p:cNvSpPr/>
          <p:nvPr/>
        </p:nvSpPr>
        <p:spPr>
          <a:xfrm rot="5400000">
            <a:off x="6845294" y="1512322"/>
            <a:ext cx="339000" cy="360000"/>
          </a:xfrm>
          <a:prstGeom prst="rightArrow">
            <a:avLst>
              <a:gd fmla="val 50000" name="adj1"/>
              <a:gd fmla="val 50000" name="adj2"/>
            </a:avLst>
          </a:prstGeom>
          <a:solidFill>
            <a:srgbClr val="94BF6E"/>
          </a:solidFill>
          <a:ln cap="flat" cmpd="sng" w="7975">
            <a:solidFill>
              <a:srgbClr val="F7981B"/>
            </a:solidFill>
            <a:prstDash val="solid"/>
            <a:round/>
            <a:headEnd len="sm" w="sm" type="none"/>
            <a:tailEnd len="sm" w="sm" type="none"/>
          </a:ln>
        </p:spPr>
        <p:txBody>
          <a:bodyPr anchorCtr="0" anchor="ctr" bIns="76575" lIns="76575" spcFirstLastPara="1" rIns="76575" wrap="square" tIns="76575">
            <a:noAutofit/>
          </a:bodyPr>
          <a:lstStyle/>
          <a:p>
            <a:pPr indent="0" lvl="0" marL="0" rtl="0" algn="ctr">
              <a:spcBef>
                <a:spcPts val="0"/>
              </a:spcBef>
              <a:spcAft>
                <a:spcPts val="0"/>
              </a:spcAft>
              <a:buNone/>
            </a:pPr>
            <a:r>
              <a:t/>
            </a:r>
            <a:endParaRPr sz="1172">
              <a:latin typeface="Viga"/>
              <a:ea typeface="Viga"/>
              <a:cs typeface="Viga"/>
              <a:sym typeface="Vig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8"/>
          <p:cNvSpPr txBox="1"/>
          <p:nvPr>
            <p:ph type="title"/>
          </p:nvPr>
        </p:nvSpPr>
        <p:spPr>
          <a:xfrm>
            <a:off x="1209050" y="478560"/>
            <a:ext cx="27279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Expérience au </a:t>
            </a:r>
            <a:endParaRPr sz="2300">
              <a:latin typeface="Century Gothic"/>
              <a:ea typeface="Century Gothic"/>
              <a:cs typeface="Century Gothic"/>
              <a:sym typeface="Century Gothic"/>
            </a:endParaRPr>
          </a:p>
          <a:p>
            <a:pPr indent="0" lvl="0" marL="0" rtl="0" algn="l">
              <a:spcBef>
                <a:spcPts val="0"/>
              </a:spcBef>
              <a:spcAft>
                <a:spcPts val="0"/>
              </a:spcAft>
              <a:buNone/>
            </a:pPr>
            <a:r>
              <a:rPr lang="en" sz="2300">
                <a:latin typeface="Century Gothic"/>
                <a:ea typeface="Century Gothic"/>
                <a:cs typeface="Century Gothic"/>
                <a:sym typeface="Century Gothic"/>
              </a:rPr>
              <a:t>CSS Côte-du-Sud</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Appareils Windows</a:t>
            </a:r>
            <a:endParaRPr sz="2000">
              <a:solidFill>
                <a:schemeClr val="accent6"/>
              </a:solidFill>
              <a:latin typeface="Century Gothic"/>
              <a:ea typeface="Century Gothic"/>
              <a:cs typeface="Century Gothic"/>
              <a:sym typeface="Century Gothic"/>
            </a:endParaRPr>
          </a:p>
        </p:txBody>
      </p:sp>
      <p:sp>
        <p:nvSpPr>
          <p:cNvPr id="508" name="Google Shape;508;p5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509" name="Google Shape;509;p58"/>
          <p:cNvSpPr txBox="1"/>
          <p:nvPr/>
        </p:nvSpPr>
        <p:spPr>
          <a:xfrm>
            <a:off x="120000" y="1766025"/>
            <a:ext cx="8931300" cy="3080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900" u="none" cap="none" strike="noStrike">
              <a:solidFill>
                <a:srgbClr val="000000"/>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000000"/>
              </a:buClr>
              <a:buSzPts val="1900"/>
              <a:buFont typeface="Century Gothic"/>
              <a:buChar char="■"/>
            </a:pPr>
            <a:r>
              <a:rPr b="1" i="0" lang="en" sz="1900" u="none" cap="none" strike="noStrike">
                <a:solidFill>
                  <a:srgbClr val="000000"/>
                </a:solidFill>
                <a:latin typeface="Century Gothic"/>
                <a:ea typeface="Century Gothic"/>
                <a:cs typeface="Century Gothic"/>
                <a:sym typeface="Century Gothic"/>
              </a:rPr>
              <a:t>Pour utiliser </a:t>
            </a:r>
            <a:r>
              <a:rPr b="1" i="0" lang="en" sz="1900" u="sng" cap="none" strike="noStrike">
                <a:solidFill>
                  <a:schemeClr val="accent5"/>
                </a:solidFill>
                <a:latin typeface="Century Gothic"/>
                <a:ea typeface="Century Gothic"/>
                <a:cs typeface="Century Gothic"/>
                <a:sym typeface="Century Gothic"/>
              </a:rPr>
              <a:t>Desmos Mode Examen</a:t>
            </a:r>
            <a:r>
              <a:rPr b="1" i="0" lang="en" sz="1900" u="none" cap="none" strike="noStrike">
                <a:solidFill>
                  <a:srgbClr val="000000"/>
                </a:solidFill>
                <a:latin typeface="Century Gothic"/>
                <a:ea typeface="Century Gothic"/>
                <a:cs typeface="Century Gothic"/>
                <a:sym typeface="Century Gothic"/>
              </a:rPr>
              <a:t> pendant une évaluation</a:t>
            </a:r>
            <a:endParaRPr sz="1900"/>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redémarre son 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se connecte sur la session </a:t>
            </a:r>
            <a:r>
              <a:rPr lang="en" sz="1900">
                <a:latin typeface="Century Gothic"/>
                <a:ea typeface="Century Gothic"/>
                <a:cs typeface="Century Gothic"/>
                <a:sym typeface="Century Gothic"/>
              </a:rPr>
              <a:t>d’évaluation</a:t>
            </a:r>
            <a:r>
              <a:rPr b="0" i="0" lang="en" sz="1900" u="none" cap="none" strike="noStrike">
                <a:solidFill>
                  <a:srgbClr val="000000"/>
                </a:solidFill>
                <a:latin typeface="Century Gothic"/>
                <a:ea typeface="Century Gothic"/>
                <a:cs typeface="Century Gothic"/>
                <a:sym typeface="Century Gothic"/>
              </a:rPr>
              <a:t> de </a:t>
            </a:r>
            <a:r>
              <a:rPr lang="en" sz="1900">
                <a:latin typeface="Century Gothic"/>
                <a:ea typeface="Century Gothic"/>
                <a:cs typeface="Century Gothic"/>
                <a:sym typeface="Century Gothic"/>
              </a:rPr>
              <a:t>son </a:t>
            </a:r>
            <a:r>
              <a:rPr b="0" i="0" lang="en" sz="1900" u="none" cap="none" strike="noStrike">
                <a:solidFill>
                  <a:srgbClr val="000000"/>
                </a:solidFill>
                <a:latin typeface="Century Gothic"/>
                <a:ea typeface="Century Gothic"/>
                <a:cs typeface="Century Gothic"/>
                <a:sym typeface="Century Gothic"/>
              </a:rPr>
              <a:t>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accède à </a:t>
            </a:r>
            <a:r>
              <a:rPr b="1" i="0" lang="en" sz="1900" u="sng" cap="none" strike="noStrike">
                <a:solidFill>
                  <a:schemeClr val="accent5"/>
                </a:solidFill>
                <a:latin typeface="Century Gothic"/>
                <a:ea typeface="Century Gothic"/>
                <a:cs typeface="Century Gothic"/>
                <a:sym typeface="Century Gothic"/>
              </a:rPr>
              <a:t>Desmos Mode Examen</a:t>
            </a:r>
            <a:r>
              <a:rPr b="0" i="0" lang="en" sz="1900" u="none" cap="none" strike="noStrike">
                <a:solidFill>
                  <a:srgbClr val="000000"/>
                </a:solidFill>
                <a:latin typeface="Century Gothic"/>
                <a:ea typeface="Century Gothic"/>
                <a:cs typeface="Century Gothic"/>
                <a:sym typeface="Century Gothic"/>
              </a:rPr>
              <a:t> en utilisant l’icône sur le bureau de </a:t>
            </a:r>
            <a:r>
              <a:rPr lang="en" sz="1900">
                <a:latin typeface="Century Gothic"/>
                <a:ea typeface="Century Gothic"/>
                <a:cs typeface="Century Gothic"/>
                <a:sym typeface="Century Gothic"/>
              </a:rPr>
              <a:t>son </a:t>
            </a:r>
            <a:r>
              <a:rPr b="0" i="0" lang="en" sz="1900" u="none" cap="none" strike="noStrike">
                <a:solidFill>
                  <a:srgbClr val="000000"/>
                </a:solidFill>
                <a:latin typeface="Century Gothic"/>
                <a:ea typeface="Century Gothic"/>
                <a:cs typeface="Century Gothic"/>
                <a:sym typeface="Century Gothic"/>
              </a:rPr>
              <a:t>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lang="en" sz="1900">
                <a:latin typeface="Century Gothic"/>
                <a:ea typeface="Century Gothic"/>
                <a:cs typeface="Century Gothic"/>
                <a:sym typeface="Century Gothic"/>
              </a:rPr>
              <a:t>L’a</a:t>
            </a:r>
            <a:r>
              <a:rPr b="0" i="0" lang="en" sz="1900" u="none" cap="none" strike="noStrike">
                <a:solidFill>
                  <a:srgbClr val="000000"/>
                </a:solidFill>
                <a:latin typeface="Century Gothic"/>
                <a:ea typeface="Century Gothic"/>
                <a:cs typeface="Century Gothic"/>
                <a:sym typeface="Century Gothic"/>
              </a:rPr>
              <a:t>ppareil </a:t>
            </a:r>
            <a:r>
              <a:rPr lang="en" sz="1900">
                <a:latin typeface="Century Gothic"/>
                <a:ea typeface="Century Gothic"/>
                <a:cs typeface="Century Gothic"/>
                <a:sym typeface="Century Gothic"/>
              </a:rPr>
              <a:t>est automatiquement verrouillé;</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Pour vérifier rapidement que l’élève est en session </a:t>
            </a:r>
            <a:r>
              <a:rPr lang="en" sz="1900">
                <a:latin typeface="Century Gothic"/>
                <a:ea typeface="Century Gothic"/>
                <a:cs typeface="Century Gothic"/>
                <a:sym typeface="Century Gothic"/>
              </a:rPr>
              <a:t>d’évaluation</a:t>
            </a:r>
            <a:r>
              <a:rPr b="1" i="0" lang="en" sz="1900" u="none" cap="none" strike="noStrike">
                <a:solidFill>
                  <a:schemeClr val="accent5"/>
                </a:solidFill>
                <a:latin typeface="Century Gothic"/>
                <a:ea typeface="Century Gothic"/>
                <a:cs typeface="Century Gothic"/>
                <a:sym typeface="Century Gothic"/>
              </a:rPr>
              <a:t> </a:t>
            </a:r>
            <a:r>
              <a:rPr lang="en" sz="1900">
                <a:latin typeface="Century Gothic"/>
                <a:ea typeface="Century Gothic"/>
                <a:cs typeface="Century Gothic"/>
                <a:sym typeface="Century Gothic"/>
              </a:rPr>
              <a:t>le   </a:t>
            </a:r>
            <a:r>
              <a:rPr b="1" lang="en" sz="1900">
                <a:solidFill>
                  <a:schemeClr val="lt1"/>
                </a:solidFill>
                <a:highlight>
                  <a:srgbClr val="00FF00"/>
                </a:highlight>
                <a:latin typeface="Century Gothic"/>
                <a:ea typeface="Century Gothic"/>
                <a:cs typeface="Century Gothic"/>
                <a:sym typeface="Century Gothic"/>
              </a:rPr>
              <a:t> </a:t>
            </a:r>
            <a:r>
              <a:rPr b="1" lang="en" sz="1900">
                <a:solidFill>
                  <a:schemeClr val="lt1"/>
                </a:solidFill>
                <a:highlight>
                  <a:srgbClr val="38761D"/>
                </a:highlight>
                <a:latin typeface="Century Gothic"/>
                <a:ea typeface="Century Gothic"/>
                <a:cs typeface="Century Gothic"/>
                <a:sym typeface="Century Gothic"/>
              </a:rPr>
              <a:t>f</a:t>
            </a:r>
            <a:r>
              <a:rPr b="1" i="0" lang="en" sz="1900" u="none" cap="none" strike="noStrike">
                <a:solidFill>
                  <a:schemeClr val="lt1"/>
                </a:solidFill>
                <a:highlight>
                  <a:srgbClr val="38761D"/>
                </a:highlight>
                <a:latin typeface="Century Gothic"/>
                <a:ea typeface="Century Gothic"/>
                <a:cs typeface="Century Gothic"/>
                <a:sym typeface="Century Gothic"/>
              </a:rPr>
              <a:t>ond d’écran est </a:t>
            </a:r>
            <a:r>
              <a:rPr b="1" lang="en" sz="1900">
                <a:solidFill>
                  <a:schemeClr val="lt1"/>
                </a:solidFill>
                <a:highlight>
                  <a:srgbClr val="38761D"/>
                </a:highlight>
                <a:latin typeface="Century Gothic"/>
                <a:ea typeface="Century Gothic"/>
                <a:cs typeface="Century Gothic"/>
                <a:sym typeface="Century Gothic"/>
              </a:rPr>
              <a:t>vert </a:t>
            </a:r>
            <a:r>
              <a:rPr lang="en" sz="1900">
                <a:highlight>
                  <a:schemeClr val="lt1"/>
                </a:highlight>
                <a:latin typeface="Century Gothic"/>
                <a:ea typeface="Century Gothic"/>
                <a:cs typeface="Century Gothic"/>
                <a:sym typeface="Century Gothic"/>
              </a:rPr>
              <a:t>et les applications ne sont pas accessibles.</a:t>
            </a:r>
            <a:endParaRPr i="0" sz="1900" u="none" cap="none" strike="noStrike">
              <a:highlight>
                <a:schemeClr val="lt1"/>
              </a:highlight>
              <a:latin typeface="Century Gothic"/>
              <a:ea typeface="Century Gothic"/>
              <a:cs typeface="Century Gothic"/>
              <a:sym typeface="Century Gothic"/>
            </a:endParaRPr>
          </a:p>
        </p:txBody>
      </p:sp>
      <p:pic>
        <p:nvPicPr>
          <p:cNvPr id="510" name="Google Shape;510;p58"/>
          <p:cNvPicPr preferRelativeResize="0"/>
          <p:nvPr/>
        </p:nvPicPr>
        <p:blipFill>
          <a:blip r:embed="rId3">
            <a:alphaModFix/>
          </a:blip>
          <a:stretch>
            <a:fillRect/>
          </a:stretch>
        </p:blipFill>
        <p:spPr>
          <a:xfrm>
            <a:off x="5250600" y="0"/>
            <a:ext cx="3800626" cy="21378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9"/>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Century Gothic"/>
                <a:ea typeface="Century Gothic"/>
                <a:cs typeface="Century Gothic"/>
                <a:sym typeface="Century Gothic"/>
              </a:rPr>
              <a:t>Discussion</a:t>
            </a:r>
            <a:endParaRPr sz="2800">
              <a:latin typeface="Century Gothic"/>
              <a:ea typeface="Century Gothic"/>
              <a:cs typeface="Century Gothic"/>
              <a:sym typeface="Century Gothic"/>
            </a:endParaRPr>
          </a:p>
        </p:txBody>
      </p:sp>
      <p:sp>
        <p:nvSpPr>
          <p:cNvPr id="516" name="Google Shape;516;p5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517" name="Google Shape;517;p59"/>
          <p:cNvSpPr txBox="1"/>
          <p:nvPr/>
        </p:nvSpPr>
        <p:spPr>
          <a:xfrm>
            <a:off x="1096500" y="1924175"/>
            <a:ext cx="6951000" cy="250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Quels </a:t>
            </a:r>
            <a:r>
              <a:rPr lang="en" sz="3500">
                <a:solidFill>
                  <a:schemeClr val="accent1"/>
                </a:solidFill>
                <a:latin typeface="Century Gothic"/>
                <a:ea typeface="Century Gothic"/>
                <a:cs typeface="Century Gothic"/>
                <a:sym typeface="Century Gothic"/>
              </a:rPr>
              <a:t>sont</a:t>
            </a:r>
            <a:r>
              <a:rPr lang="en" sz="3500">
                <a:solidFill>
                  <a:schemeClr val="accent1"/>
                </a:solidFill>
                <a:latin typeface="Century Gothic"/>
                <a:ea typeface="Century Gothic"/>
                <a:cs typeface="Century Gothic"/>
                <a:sym typeface="Century Gothic"/>
              </a:rPr>
              <a:t> </a:t>
            </a:r>
            <a:r>
              <a:rPr lang="en" sz="3500">
                <a:solidFill>
                  <a:schemeClr val="accent1"/>
                </a:solidFill>
                <a:latin typeface="Century Gothic"/>
                <a:ea typeface="Century Gothic"/>
                <a:cs typeface="Century Gothic"/>
                <a:sym typeface="Century Gothic"/>
              </a:rPr>
              <a:t>les</a:t>
            </a:r>
            <a:r>
              <a:rPr lang="en" sz="3500">
                <a:solidFill>
                  <a:schemeClr val="accent1"/>
                </a:solidFill>
                <a:latin typeface="Century Gothic"/>
                <a:ea typeface="Century Gothic"/>
                <a:cs typeface="Century Gothic"/>
                <a:sym typeface="Century Gothic"/>
              </a:rPr>
              <a:t> </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4600">
                <a:solidFill>
                  <a:schemeClr val="lt1"/>
                </a:solidFill>
                <a:highlight>
                  <a:schemeClr val="accent2"/>
                </a:highlight>
                <a:latin typeface="Century Gothic"/>
                <a:ea typeface="Century Gothic"/>
                <a:cs typeface="Century Gothic"/>
                <a:sym typeface="Century Gothic"/>
              </a:rPr>
              <a:t>DÉFIS</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qui peuvent freiner l’utilisation de Desmos Mode Examen ?</a:t>
            </a:r>
            <a:endParaRPr sz="3500">
              <a:solidFill>
                <a:schemeClr val="accent1"/>
              </a:solidFill>
              <a:latin typeface="Century Gothic"/>
              <a:ea typeface="Century Gothic"/>
              <a:cs typeface="Century Gothic"/>
              <a:sym typeface="Century Gothic"/>
            </a:endParaRPr>
          </a:p>
        </p:txBody>
      </p:sp>
      <p:pic>
        <p:nvPicPr>
          <p:cNvPr descr="File:Google Docs 2020 Logo.svg - Wikipedia" id="518" name="Google Shape;518;p59">
            <a:hlinkClick r:id="rId3"/>
          </p:cNvPr>
          <p:cNvPicPr preferRelativeResize="0"/>
          <p:nvPr/>
        </p:nvPicPr>
        <p:blipFill>
          <a:blip r:embed="rId4">
            <a:alphaModFix/>
          </a:blip>
          <a:stretch>
            <a:fillRect/>
          </a:stretch>
        </p:blipFill>
        <p:spPr>
          <a:xfrm>
            <a:off x="7213646" y="530725"/>
            <a:ext cx="833854" cy="1147375"/>
          </a:xfrm>
          <a:prstGeom prst="rect">
            <a:avLst/>
          </a:prstGeom>
          <a:noFill/>
          <a:ln>
            <a:noFill/>
          </a:ln>
        </p:spPr>
      </p:pic>
      <p:pic>
        <p:nvPicPr>
          <p:cNvPr id="519" name="Google Shape;519;p59"/>
          <p:cNvPicPr preferRelativeResize="0"/>
          <p:nvPr/>
        </p:nvPicPr>
        <p:blipFill rotWithShape="1">
          <a:blip r:embed="rId5">
            <a:alphaModFix/>
          </a:blip>
          <a:srcRect b="0" l="0" r="0" t="0"/>
          <a:stretch/>
        </p:blipFill>
        <p:spPr>
          <a:xfrm rot="-1286681">
            <a:off x="7735547" y="1332136"/>
            <a:ext cx="567505" cy="5675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525" name="Google Shape;525;p60"/>
          <p:cNvSpPr txBox="1"/>
          <p:nvPr>
            <p:ph idx="4294967295" type="body"/>
          </p:nvPr>
        </p:nvSpPr>
        <p:spPr>
          <a:xfrm>
            <a:off x="358200" y="1486650"/>
            <a:ext cx="8427600" cy="16392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a:solidFill>
                  <a:schemeClr val="accent4"/>
                </a:solidFill>
                <a:highlight>
                  <a:schemeClr val="lt1"/>
                </a:highlight>
                <a:latin typeface="Century Gothic"/>
                <a:ea typeface="Century Gothic"/>
                <a:cs typeface="Century Gothic"/>
                <a:sym typeface="Century Gothic"/>
              </a:rPr>
              <a:t>Bloc 3</a:t>
            </a:r>
            <a:endParaRPr b="1">
              <a:solidFill>
                <a:schemeClr val="accent4"/>
              </a:solidFill>
              <a:highlight>
                <a:schemeClr val="lt1"/>
              </a:highlight>
              <a:latin typeface="Century Gothic"/>
              <a:ea typeface="Century Gothic"/>
              <a:cs typeface="Century Gothic"/>
              <a:sym typeface="Century Gothic"/>
            </a:endParaRPr>
          </a:p>
          <a:p>
            <a:pPr indent="0" lvl="0" marL="0" rtl="0" algn="ctr">
              <a:lnSpc>
                <a:spcPct val="115000"/>
              </a:lnSpc>
              <a:spcBef>
                <a:spcPts val="0"/>
              </a:spcBef>
              <a:spcAft>
                <a:spcPts val="1000"/>
              </a:spcAft>
              <a:buNone/>
            </a:pPr>
            <a:r>
              <a:rPr lang="en">
                <a:solidFill>
                  <a:schemeClr val="lt1"/>
                </a:solidFill>
                <a:latin typeface="Century Gothic"/>
                <a:ea typeface="Century Gothic"/>
                <a:cs typeface="Century Gothic"/>
                <a:sym typeface="Century Gothic"/>
              </a:rPr>
              <a:t>Desmos Mode Examen: Venez explorer des tâches d’appropriation clé en main</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31" name="Google Shape;531;p61"/>
          <p:cNvSpPr txBox="1"/>
          <p:nvPr>
            <p:ph idx="4294967295" type="body"/>
          </p:nvPr>
        </p:nvSpPr>
        <p:spPr>
          <a:xfrm>
            <a:off x="867050" y="1489650"/>
            <a:ext cx="7313400" cy="12468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sz="3400">
                <a:solidFill>
                  <a:srgbClr val="FFFFFF"/>
                </a:solidFill>
                <a:latin typeface="Century Gothic"/>
                <a:ea typeface="Century Gothic"/>
                <a:cs typeface="Century Gothic"/>
                <a:sym typeface="Century Gothic"/>
              </a:rPr>
              <a:t>Tâches d’appropriation:</a:t>
            </a:r>
            <a:endParaRPr b="1" sz="3400">
              <a:solidFill>
                <a:srgbClr val="FFFFFF"/>
              </a:solidFill>
              <a:latin typeface="Century Gothic"/>
              <a:ea typeface="Century Gothic"/>
              <a:cs typeface="Century Gothic"/>
              <a:sym typeface="Century Gothic"/>
            </a:endParaRPr>
          </a:p>
          <a:p>
            <a:pPr indent="0" lvl="0" marL="0" rtl="0" algn="ctr">
              <a:spcBef>
                <a:spcPts val="600"/>
              </a:spcBef>
              <a:spcAft>
                <a:spcPts val="0"/>
              </a:spcAft>
              <a:buNone/>
            </a:pPr>
            <a:r>
              <a:rPr b="1" lang="en">
                <a:solidFill>
                  <a:srgbClr val="94BF6E"/>
                </a:solidFill>
                <a:latin typeface="Century Gothic"/>
                <a:ea typeface="Century Gothic"/>
                <a:cs typeface="Century Gothic"/>
                <a:sym typeface="Century Gothic"/>
              </a:rPr>
              <a:t>Période d’essais et de réflexions</a:t>
            </a:r>
            <a:endParaRPr b="1">
              <a:solidFill>
                <a:srgbClr val="94BF6E"/>
              </a:solidFill>
              <a:latin typeface="Century Gothic"/>
              <a:ea typeface="Century Gothic"/>
              <a:cs typeface="Century Gothic"/>
              <a:sym typeface="Century Gothic"/>
            </a:endParaRPr>
          </a:p>
        </p:txBody>
      </p:sp>
      <p:sp>
        <p:nvSpPr>
          <p:cNvPr id="532" name="Google Shape;532;p61"/>
          <p:cNvSpPr/>
          <p:nvPr/>
        </p:nvSpPr>
        <p:spPr>
          <a:xfrm>
            <a:off x="759475" y="2911625"/>
            <a:ext cx="7515300" cy="822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33" name="Google Shape;533;p61"/>
          <p:cNvSpPr txBox="1"/>
          <p:nvPr/>
        </p:nvSpPr>
        <p:spPr>
          <a:xfrm>
            <a:off x="723475" y="3042432"/>
            <a:ext cx="7587300" cy="56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Tâche 4.3</a:t>
            </a:r>
            <a:r>
              <a:rPr lang="en" sz="2500" u="sng">
                <a:solidFill>
                  <a:schemeClr val="lt1"/>
                </a:solidFill>
                <a:latin typeface="Century Gothic"/>
                <a:ea typeface="Century Gothic"/>
                <a:cs typeface="Century Gothic"/>
                <a:sym typeface="Century Gothic"/>
                <a:hlinkClick r:id="rId4">
                  <a:extLst>
                    <a:ext uri="{A12FA001-AC4F-418D-AE19-62706E023703}">
                      <ahyp:hlinkClr val="tx"/>
                    </a:ext>
                  </a:extLst>
                </a:hlinkClick>
              </a:rPr>
              <a:t> : Se déplacer à Théorème-sur-Mer</a:t>
            </a:r>
            <a:endParaRPr sz="2500">
              <a:solidFill>
                <a:schemeClr val="lt1"/>
              </a:solidFill>
              <a:latin typeface="Century Gothic"/>
              <a:ea typeface="Century Gothic"/>
              <a:cs typeface="Century Gothic"/>
              <a:sym typeface="Century Gothic"/>
            </a:endParaRPr>
          </a:p>
        </p:txBody>
      </p:sp>
      <p:pic>
        <p:nvPicPr>
          <p:cNvPr id="534" name="Google Shape;534;p61"/>
          <p:cNvPicPr preferRelativeResize="0"/>
          <p:nvPr/>
        </p:nvPicPr>
        <p:blipFill rotWithShape="1">
          <a:blip r:embed="rId5">
            <a:alphaModFix/>
          </a:blip>
          <a:srcRect b="0" l="0" r="0" t="0"/>
          <a:stretch/>
        </p:blipFill>
        <p:spPr>
          <a:xfrm rot="-1286681">
            <a:off x="7941222" y="3493486"/>
            <a:ext cx="567505" cy="567505"/>
          </a:xfrm>
          <a:prstGeom prst="rect">
            <a:avLst/>
          </a:prstGeom>
          <a:noFill/>
          <a:ln>
            <a:noFill/>
          </a:ln>
        </p:spPr>
      </p:pic>
      <p:sp>
        <p:nvSpPr>
          <p:cNvPr id="535" name="Google Shape;535;p61">
            <a:hlinkClick r:id="rId6"/>
          </p:cNvPr>
          <p:cNvSpPr/>
          <p:nvPr/>
        </p:nvSpPr>
        <p:spPr>
          <a:xfrm>
            <a:off x="1675725" y="3961450"/>
            <a:ext cx="2288700" cy="9441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u="sng">
                <a:solidFill>
                  <a:schemeClr val="lt1"/>
                </a:solidFill>
                <a:latin typeface="Century Gothic"/>
                <a:ea typeface="Century Gothic"/>
                <a:cs typeface="Century Gothic"/>
                <a:sym typeface="Century Gothic"/>
                <a:hlinkClick r:id="rId7">
                  <a:extLst>
                    <a:ext uri="{A12FA001-AC4F-418D-AE19-62706E023703}">
                      <ahyp:hlinkClr val="tx"/>
                    </a:ext>
                  </a:extLst>
                </a:hlinkClick>
              </a:rPr>
              <a:t>Desmos mode examen</a:t>
            </a:r>
            <a:endParaRPr sz="2200">
              <a:solidFill>
                <a:schemeClr val="lt1"/>
              </a:solidFill>
              <a:latin typeface="Century Gothic"/>
              <a:ea typeface="Century Gothic"/>
              <a:cs typeface="Century Gothic"/>
              <a:sym typeface="Century Gothic"/>
            </a:endParaRPr>
          </a:p>
        </p:txBody>
      </p:sp>
      <p:sp>
        <p:nvSpPr>
          <p:cNvPr id="536" name="Google Shape;536;p61">
            <a:hlinkClick r:id="rId8"/>
          </p:cNvPr>
          <p:cNvSpPr/>
          <p:nvPr/>
        </p:nvSpPr>
        <p:spPr>
          <a:xfrm>
            <a:off x="5159525" y="3961450"/>
            <a:ext cx="2288700" cy="9441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u="sng">
                <a:solidFill>
                  <a:schemeClr val="lt1"/>
                </a:solidFill>
                <a:latin typeface="Century Gothic"/>
                <a:ea typeface="Century Gothic"/>
                <a:cs typeface="Century Gothic"/>
                <a:sym typeface="Century Gothic"/>
                <a:hlinkClick r:id="rId9">
                  <a:extLst>
                    <a:ext uri="{A12FA001-AC4F-418D-AE19-62706E023703}">
                      <ahyp:hlinkClr val="tx"/>
                    </a:ext>
                  </a:extLst>
                </a:hlinkClick>
              </a:rPr>
              <a:t>Solution détaillée</a:t>
            </a:r>
            <a:endParaRPr sz="220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3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42" name="Google Shape;242;p35"/>
          <p:cNvPicPr preferRelativeResize="0"/>
          <p:nvPr/>
        </p:nvPicPr>
        <p:blipFill>
          <a:blip r:embed="rId3">
            <a:alphaModFix/>
          </a:blip>
          <a:stretch>
            <a:fillRect/>
          </a:stretch>
        </p:blipFill>
        <p:spPr>
          <a:xfrm>
            <a:off x="0" y="0"/>
            <a:ext cx="9144000" cy="51435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2"/>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Century Gothic"/>
                <a:ea typeface="Century Gothic"/>
                <a:cs typeface="Century Gothic"/>
                <a:sym typeface="Century Gothic"/>
              </a:rPr>
              <a:t>Discussion</a:t>
            </a:r>
            <a:endParaRPr sz="2800">
              <a:latin typeface="Century Gothic"/>
              <a:ea typeface="Century Gothic"/>
              <a:cs typeface="Century Gothic"/>
              <a:sym typeface="Century Gothic"/>
            </a:endParaRPr>
          </a:p>
        </p:txBody>
      </p:sp>
      <p:sp>
        <p:nvSpPr>
          <p:cNvPr id="542" name="Google Shape;542;p6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543" name="Google Shape;543;p62"/>
          <p:cNvSpPr txBox="1"/>
          <p:nvPr/>
        </p:nvSpPr>
        <p:spPr>
          <a:xfrm>
            <a:off x="824850" y="2168550"/>
            <a:ext cx="74943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Quels seraient les</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4600">
                <a:solidFill>
                  <a:schemeClr val="lt1"/>
                </a:solidFill>
                <a:highlight>
                  <a:schemeClr val="accent2"/>
                </a:highlight>
                <a:latin typeface="Century Gothic"/>
                <a:ea typeface="Century Gothic"/>
                <a:cs typeface="Century Gothic"/>
                <a:sym typeface="Century Gothic"/>
              </a:rPr>
              <a:t>AVANTAGES</a:t>
            </a:r>
            <a:endParaRPr sz="46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à utiliser Desmos Mode Examen ?</a:t>
            </a:r>
            <a:endParaRPr sz="3500">
              <a:solidFill>
                <a:schemeClr val="accent1"/>
              </a:solidFill>
              <a:latin typeface="Century Gothic"/>
              <a:ea typeface="Century Gothic"/>
              <a:cs typeface="Century Gothic"/>
              <a:sym typeface="Century Gothic"/>
            </a:endParaRPr>
          </a:p>
        </p:txBody>
      </p:sp>
      <p:pic>
        <p:nvPicPr>
          <p:cNvPr descr="File:Google Docs 2020 Logo.svg - Wikipedia" id="544" name="Google Shape;544;p62">
            <a:hlinkClick r:id="rId3"/>
          </p:cNvPr>
          <p:cNvPicPr preferRelativeResize="0"/>
          <p:nvPr/>
        </p:nvPicPr>
        <p:blipFill>
          <a:blip r:embed="rId4">
            <a:alphaModFix/>
          </a:blip>
          <a:stretch>
            <a:fillRect/>
          </a:stretch>
        </p:blipFill>
        <p:spPr>
          <a:xfrm>
            <a:off x="7213646" y="530725"/>
            <a:ext cx="833854" cy="1147375"/>
          </a:xfrm>
          <a:prstGeom prst="rect">
            <a:avLst/>
          </a:prstGeom>
          <a:noFill/>
          <a:ln>
            <a:noFill/>
          </a:ln>
        </p:spPr>
      </p:pic>
      <p:pic>
        <p:nvPicPr>
          <p:cNvPr id="545" name="Google Shape;545;p62"/>
          <p:cNvPicPr preferRelativeResize="0"/>
          <p:nvPr/>
        </p:nvPicPr>
        <p:blipFill rotWithShape="1">
          <a:blip r:embed="rId5">
            <a:alphaModFix/>
          </a:blip>
          <a:srcRect b="0" l="0" r="0" t="0"/>
          <a:stretch/>
        </p:blipFill>
        <p:spPr>
          <a:xfrm rot="-1286681">
            <a:off x="7735547" y="1332136"/>
            <a:ext cx="567505" cy="5675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551" name="Google Shape;551;p63"/>
          <p:cNvSpPr txBox="1"/>
          <p:nvPr>
            <p:ph type="title"/>
          </p:nvPr>
        </p:nvSpPr>
        <p:spPr>
          <a:xfrm>
            <a:off x="992200" y="530725"/>
            <a:ext cx="3564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T</a:t>
            </a:r>
            <a:r>
              <a:rPr lang="en" sz="2300">
                <a:latin typeface="Century Gothic"/>
                <a:ea typeface="Century Gothic"/>
                <a:cs typeface="Century Gothic"/>
                <a:sym typeface="Century Gothic"/>
              </a:rPr>
              <a:t>âches d’appropriation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u="sng">
                <a:solidFill>
                  <a:schemeClr val="accent6"/>
                </a:solidFill>
                <a:latin typeface="Century Gothic"/>
                <a:ea typeface="Century Gothic"/>
                <a:cs typeface="Century Gothic"/>
                <a:sym typeface="Century Gothic"/>
                <a:hlinkClick r:id="rId3">
                  <a:extLst>
                    <a:ext uri="{A12FA001-AC4F-418D-AE19-62706E023703}">
                      <ahyp:hlinkClr val="tx"/>
                    </a:ext>
                  </a:extLst>
                </a:hlinkClick>
              </a:rPr>
              <a:t>Accéder à la bibliothèque</a:t>
            </a:r>
            <a:endParaRPr sz="2000" u="sng">
              <a:solidFill>
                <a:schemeClr val="accent6"/>
              </a:solidFill>
              <a:latin typeface="Century Gothic"/>
              <a:ea typeface="Century Gothic"/>
              <a:cs typeface="Century Gothic"/>
              <a:sym typeface="Century Gothic"/>
            </a:endParaRPr>
          </a:p>
        </p:txBody>
      </p:sp>
      <p:sp>
        <p:nvSpPr>
          <p:cNvPr id="552" name="Google Shape;552;p63"/>
          <p:cNvSpPr txBox="1"/>
          <p:nvPr/>
        </p:nvSpPr>
        <p:spPr>
          <a:xfrm>
            <a:off x="1109550" y="1926275"/>
            <a:ext cx="69249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les activités ont été élaborées?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piloter les activités?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Pourquoi pister les élèves dans leur démarche?</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Quelle est l’utilité des capsules vidéos?</a:t>
            </a:r>
            <a:endParaRPr sz="2000">
              <a:solidFill>
                <a:schemeClr val="accent1"/>
              </a:solidFill>
              <a:latin typeface="Century Gothic"/>
              <a:ea typeface="Century Gothic"/>
              <a:cs typeface="Century Gothic"/>
              <a:sym typeface="Century Gothic"/>
            </a:endParaRPr>
          </a:p>
        </p:txBody>
      </p:sp>
      <p:pic>
        <p:nvPicPr>
          <p:cNvPr id="553" name="Google Shape;553;p63"/>
          <p:cNvPicPr preferRelativeResize="0"/>
          <p:nvPr/>
        </p:nvPicPr>
        <p:blipFill rotWithShape="1">
          <a:blip r:embed="rId4">
            <a:alphaModFix/>
          </a:blip>
          <a:srcRect b="0" l="0" r="0" t="0"/>
          <a:stretch/>
        </p:blipFill>
        <p:spPr>
          <a:xfrm rot="-1286681">
            <a:off x="4288247" y="1202536"/>
            <a:ext cx="567505" cy="56750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latin typeface="Century Gothic"/>
                <a:ea typeface="Century Gothic"/>
                <a:cs typeface="Century Gothic"/>
                <a:sym typeface="Century Gothic"/>
              </a:rPr>
              <a:t>‹#›</a:t>
            </a:fld>
            <a:endParaRPr>
              <a:solidFill>
                <a:srgbClr val="FFFFFF"/>
              </a:solidFill>
              <a:latin typeface="Century Gothic"/>
              <a:ea typeface="Century Gothic"/>
              <a:cs typeface="Century Gothic"/>
              <a:sym typeface="Century Gothic"/>
            </a:endParaRPr>
          </a:p>
        </p:txBody>
      </p:sp>
      <p:sp>
        <p:nvSpPr>
          <p:cNvPr id="559" name="Google Shape;559;p64"/>
          <p:cNvSpPr txBox="1"/>
          <p:nvPr>
            <p:ph type="title"/>
          </p:nvPr>
        </p:nvSpPr>
        <p:spPr>
          <a:xfrm>
            <a:off x="1035450" y="530725"/>
            <a:ext cx="35040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Votre</a:t>
            </a:r>
            <a:r>
              <a:rPr lang="en" sz="2000">
                <a:solidFill>
                  <a:schemeClr val="accent6"/>
                </a:solidFill>
                <a:latin typeface="Century Gothic"/>
                <a:ea typeface="Century Gothic"/>
                <a:cs typeface="Century Gothic"/>
                <a:sym typeface="Century Gothic"/>
              </a:rPr>
              <a:t> organisation</a:t>
            </a:r>
            <a:endParaRPr sz="2000">
              <a:solidFill>
                <a:schemeClr val="accent6"/>
              </a:solidFill>
              <a:latin typeface="Century Gothic"/>
              <a:ea typeface="Century Gothic"/>
              <a:cs typeface="Century Gothic"/>
              <a:sym typeface="Century Gothic"/>
            </a:endParaRPr>
          </a:p>
        </p:txBody>
      </p:sp>
      <p:grpSp>
        <p:nvGrpSpPr>
          <p:cNvPr id="560" name="Google Shape;560;p64"/>
          <p:cNvGrpSpPr/>
          <p:nvPr/>
        </p:nvGrpSpPr>
        <p:grpSpPr>
          <a:xfrm rot="1740764">
            <a:off x="3197289" y="921155"/>
            <a:ext cx="4219382" cy="4147184"/>
            <a:chOff x="2820225" y="891450"/>
            <a:chExt cx="3175200" cy="3175200"/>
          </a:xfrm>
        </p:grpSpPr>
        <p:sp>
          <p:nvSpPr>
            <p:cNvPr id="561" name="Google Shape;561;p64"/>
            <p:cNvSpPr/>
            <p:nvPr/>
          </p:nvSpPr>
          <p:spPr>
            <a:xfrm rot="10800000">
              <a:off x="2820225" y="891450"/>
              <a:ext cx="3175200" cy="3175200"/>
            </a:xfrm>
            <a:prstGeom prst="blockArc">
              <a:avLst>
                <a:gd fmla="val 5399801" name="adj1"/>
                <a:gd fmla="val 3012680" name="adj2"/>
                <a:gd fmla="val 6939" name="adj3"/>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62" name="Google Shape;562;p64"/>
            <p:cNvSpPr/>
            <p:nvPr/>
          </p:nvSpPr>
          <p:spPr>
            <a:xfrm rot="10800000">
              <a:off x="3175023" y="1179900"/>
              <a:ext cx="450600" cy="4506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pSp>
      <p:sp>
        <p:nvSpPr>
          <p:cNvPr id="563" name="Google Shape;563;p64"/>
          <p:cNvSpPr/>
          <p:nvPr/>
        </p:nvSpPr>
        <p:spPr>
          <a:xfrm>
            <a:off x="6253725" y="39888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Enseignant.es</a:t>
            </a:r>
            <a:endParaRPr b="1" i="0" sz="1400" u="none" cap="none" strike="noStrike">
              <a:solidFill>
                <a:srgbClr val="FFFFFF"/>
              </a:solidFill>
              <a:latin typeface="Century Gothic"/>
              <a:ea typeface="Century Gothic"/>
              <a:cs typeface="Century Gothic"/>
              <a:sym typeface="Century Gothic"/>
            </a:endParaRPr>
          </a:p>
        </p:txBody>
      </p:sp>
      <p:sp>
        <p:nvSpPr>
          <p:cNvPr id="564" name="Google Shape;564;p64"/>
          <p:cNvSpPr/>
          <p:nvPr/>
        </p:nvSpPr>
        <p:spPr>
          <a:xfrm>
            <a:off x="6435750" y="1685848"/>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CP Math</a:t>
            </a:r>
            <a:endParaRPr b="1" i="0" sz="1400" u="none" cap="none" strike="noStrike">
              <a:solidFill>
                <a:srgbClr val="FFFFFF"/>
              </a:solidFill>
              <a:latin typeface="Century Gothic"/>
              <a:ea typeface="Century Gothic"/>
              <a:cs typeface="Century Gothic"/>
              <a:sym typeface="Century Gothic"/>
            </a:endParaRPr>
          </a:p>
        </p:txBody>
      </p:sp>
      <p:sp>
        <p:nvSpPr>
          <p:cNvPr id="565" name="Google Shape;565;p64"/>
          <p:cNvSpPr/>
          <p:nvPr/>
        </p:nvSpPr>
        <p:spPr>
          <a:xfrm>
            <a:off x="6889725" y="28566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CP RÉCIT</a:t>
            </a:r>
            <a:endParaRPr b="1" i="0" sz="1400" u="none" cap="none" strike="noStrike">
              <a:solidFill>
                <a:srgbClr val="FFFFFF"/>
              </a:solidFill>
              <a:latin typeface="Century Gothic"/>
              <a:ea typeface="Century Gothic"/>
              <a:cs typeface="Century Gothic"/>
              <a:sym typeface="Century Gothic"/>
            </a:endParaRPr>
          </a:p>
        </p:txBody>
      </p:sp>
      <p:sp>
        <p:nvSpPr>
          <p:cNvPr id="566" name="Google Shape;566;p64"/>
          <p:cNvSpPr/>
          <p:nvPr/>
        </p:nvSpPr>
        <p:spPr>
          <a:xfrm>
            <a:off x="3199100" y="43192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Équipe TI</a:t>
            </a:r>
            <a:endParaRPr b="1" i="0" sz="1400" u="none" cap="none" strike="noStrike">
              <a:solidFill>
                <a:srgbClr val="FFFFFF"/>
              </a:solidFill>
              <a:latin typeface="Century Gothic"/>
              <a:ea typeface="Century Gothic"/>
              <a:cs typeface="Century Gothic"/>
              <a:sym typeface="Century Gothic"/>
            </a:endParaRPr>
          </a:p>
        </p:txBody>
      </p:sp>
      <p:sp>
        <p:nvSpPr>
          <p:cNvPr id="567" name="Google Shape;567;p64"/>
          <p:cNvSpPr/>
          <p:nvPr/>
        </p:nvSpPr>
        <p:spPr>
          <a:xfrm>
            <a:off x="2375450" y="32094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Responsable de la sanction</a:t>
            </a:r>
            <a:endParaRPr b="1" i="0" sz="1200" u="none" cap="none" strike="noStrike">
              <a:solidFill>
                <a:srgbClr val="FFFFFF"/>
              </a:solidFill>
              <a:latin typeface="Century Gothic"/>
              <a:ea typeface="Century Gothic"/>
              <a:cs typeface="Century Gothic"/>
              <a:sym typeface="Century Gothic"/>
            </a:endParaRPr>
          </a:p>
        </p:txBody>
      </p:sp>
      <p:sp>
        <p:nvSpPr>
          <p:cNvPr id="568" name="Google Shape;568;p64"/>
          <p:cNvSpPr/>
          <p:nvPr/>
        </p:nvSpPr>
        <p:spPr>
          <a:xfrm>
            <a:off x="2511200" y="18423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École et CSS</a:t>
            </a:r>
            <a:endParaRPr b="1" i="0" sz="1400" u="none" cap="none" strike="noStrike">
              <a:solidFill>
                <a:srgbClr val="FFFFFF"/>
              </a:solidFill>
              <a:latin typeface="Century Gothic"/>
              <a:ea typeface="Century Gothic"/>
              <a:cs typeface="Century Gothic"/>
              <a:sym typeface="Century Gothic"/>
            </a:endParaRPr>
          </a:p>
        </p:txBody>
      </p:sp>
      <p:sp>
        <p:nvSpPr>
          <p:cNvPr id="569" name="Google Shape;569;p64"/>
          <p:cNvSpPr/>
          <p:nvPr/>
        </p:nvSpPr>
        <p:spPr>
          <a:xfrm>
            <a:off x="4358825" y="2333663"/>
            <a:ext cx="2038600" cy="994188"/>
          </a:xfrm>
          <a:prstGeom prst="flowChartPunchedTape">
            <a:avLst/>
          </a:prstGeom>
          <a:solidFill>
            <a:schemeClr val="accent1"/>
          </a:solidFill>
          <a:ln cap="flat" cmpd="sng" w="9525">
            <a:solidFill>
              <a:schemeClr val="dk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Century Gothic"/>
                <a:ea typeface="Century Gothic"/>
                <a:cs typeface="Century Gothic"/>
                <a:sym typeface="Century Gothic"/>
              </a:rPr>
              <a:t>Se concerter!!</a:t>
            </a:r>
            <a:endParaRPr b="1"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575" name="Google Shape;575;p65"/>
          <p:cNvSpPr txBox="1"/>
          <p:nvPr>
            <p:ph type="title"/>
          </p:nvPr>
        </p:nvSpPr>
        <p:spPr>
          <a:xfrm>
            <a:off x="1035450" y="737825"/>
            <a:ext cx="3503700" cy="75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R</a:t>
            </a:r>
            <a:r>
              <a:rPr lang="en" sz="2300">
                <a:latin typeface="Century Gothic"/>
                <a:ea typeface="Century Gothic"/>
                <a:cs typeface="Century Gothic"/>
                <a:sym typeface="Century Gothic"/>
              </a:rPr>
              <a:t>essources</a:t>
            </a:r>
            <a:r>
              <a:rPr lang="en" sz="2300">
                <a:latin typeface="Century Gothic"/>
                <a:ea typeface="Century Gothic"/>
                <a:cs typeface="Century Gothic"/>
                <a:sym typeface="Century Gothic"/>
              </a:rPr>
              <a:t> utiles</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t/>
            </a:r>
            <a:endParaRPr sz="1600">
              <a:solidFill>
                <a:schemeClr val="accent6"/>
              </a:solidFill>
              <a:latin typeface="Century Gothic"/>
              <a:ea typeface="Century Gothic"/>
              <a:cs typeface="Century Gothic"/>
              <a:sym typeface="Century Gothic"/>
            </a:endParaRPr>
          </a:p>
        </p:txBody>
      </p:sp>
      <p:sp>
        <p:nvSpPr>
          <p:cNvPr id="576" name="Google Shape;576;p65"/>
          <p:cNvSpPr txBox="1"/>
          <p:nvPr/>
        </p:nvSpPr>
        <p:spPr>
          <a:xfrm>
            <a:off x="602625" y="1699650"/>
            <a:ext cx="8060100" cy="31938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1200"/>
              </a:spcBef>
              <a:spcAft>
                <a:spcPts val="0"/>
              </a:spcAft>
              <a:buSzPts val="1700"/>
              <a:buFont typeface="Century Gothic"/>
              <a:buChar char="■"/>
            </a:pPr>
            <a:r>
              <a:rPr lang="en" sz="1700">
                <a:latin typeface="Century Gothic"/>
                <a:ea typeface="Century Gothic"/>
                <a:cs typeface="Century Gothic"/>
                <a:sym typeface="Century Gothic"/>
              </a:rPr>
              <a:t>Autoformation </a:t>
            </a:r>
            <a:r>
              <a:rPr lang="en" sz="17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Premiers pas avec Desmos</a:t>
            </a:r>
            <a:r>
              <a:rPr lang="en" sz="1700">
                <a:latin typeface="Century Gothic"/>
                <a:ea typeface="Century Gothic"/>
                <a:cs typeface="Century Gothic"/>
                <a:sym typeface="Century Gothic"/>
              </a:rPr>
              <a:t> sur Campus RÉCIT</a:t>
            </a:r>
            <a:endParaRPr sz="1700">
              <a:latin typeface="Century Gothic"/>
              <a:ea typeface="Century Gothic"/>
              <a:cs typeface="Century Gothic"/>
              <a:sym typeface="Century Gothic"/>
            </a:endParaRPr>
          </a:p>
          <a:p>
            <a:pPr indent="-336550" lvl="1" marL="914400" rtl="0" algn="l">
              <a:lnSpc>
                <a:spcPct val="150000"/>
              </a:lnSpc>
              <a:spcBef>
                <a:spcPts val="0"/>
              </a:spcBef>
              <a:spcAft>
                <a:spcPts val="0"/>
              </a:spcAft>
              <a:buSzPts val="1700"/>
              <a:buFont typeface="Century Gothic"/>
              <a:buChar char="○"/>
            </a:pPr>
            <a:r>
              <a:rPr lang="en" sz="1700">
                <a:latin typeface="Century Gothic"/>
                <a:ea typeface="Century Gothic"/>
                <a:cs typeface="Century Gothic"/>
                <a:sym typeface="Century Gothic"/>
              </a:rPr>
              <a:t>Section </a:t>
            </a:r>
            <a:r>
              <a:rPr lang="en" sz="17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S’approprier les bases de la calculatrice graphique</a:t>
            </a:r>
            <a:endParaRPr sz="1700">
              <a:solidFill>
                <a:schemeClr val="accent5"/>
              </a:solidFill>
              <a:latin typeface="Century Gothic"/>
              <a:ea typeface="Century Gothic"/>
              <a:cs typeface="Century Gothic"/>
              <a:sym typeface="Century Gothic"/>
            </a:endParaRPr>
          </a:p>
          <a:p>
            <a:pPr indent="-336550" lvl="1" marL="914400" rtl="0" algn="l">
              <a:lnSpc>
                <a:spcPct val="150000"/>
              </a:lnSpc>
              <a:spcBef>
                <a:spcPts val="0"/>
              </a:spcBef>
              <a:spcAft>
                <a:spcPts val="0"/>
              </a:spcAft>
              <a:buSzPts val="1700"/>
              <a:buFont typeface="Century Gothic"/>
              <a:buChar char="○"/>
            </a:pPr>
            <a:r>
              <a:rPr lang="en" sz="1700">
                <a:latin typeface="Century Gothic"/>
                <a:ea typeface="Century Gothic"/>
                <a:cs typeface="Century Gothic"/>
                <a:sym typeface="Century Gothic"/>
              </a:rPr>
              <a:t>Section </a:t>
            </a:r>
            <a:r>
              <a:rPr lang="en" sz="17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Le Mode Examen de Desmos</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Calculatrice graphique Desmos traditionnelle</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7">
                  <a:extLst>
                    <a:ext uri="{A12FA001-AC4F-418D-AE19-62706E023703}">
                      <ahyp:hlinkClr val="tx"/>
                    </a:ext>
                  </a:extLst>
                </a:hlinkClick>
              </a:rPr>
              <a:t>Calculatrice graphique Desmos Mode Pratique</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8">
                  <a:extLst>
                    <a:ext uri="{A12FA001-AC4F-418D-AE19-62706E023703}">
                      <ahyp:hlinkClr val="tx"/>
                    </a:ext>
                  </a:extLst>
                </a:hlinkClick>
              </a:rPr>
              <a:t>Calculatrice graphique Desmos Mode Examen</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9">
                  <a:extLst>
                    <a:ext uri="{A12FA001-AC4F-418D-AE19-62706E023703}">
                      <ahyp:hlinkClr val="tx"/>
                    </a:ext>
                  </a:extLst>
                </a:hlinkClick>
              </a:rPr>
              <a:t>Tâches d’appropriation Desmos Mode Examen</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10">
                  <a:extLst>
                    <a:ext uri="{A12FA001-AC4F-418D-AE19-62706E023703}">
                      <ahyp:hlinkClr val="tx"/>
                    </a:ext>
                  </a:extLst>
                </a:hlinkClick>
              </a:rPr>
              <a:t>Tutoriel vidéo</a:t>
            </a:r>
            <a:endParaRPr sz="1700">
              <a:solidFill>
                <a:schemeClr val="accent5"/>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id="581" name="Google Shape;581;p66">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582" name="Google Shape;582;p66"/>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583" name="Google Shape;583;p66"/>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7"/>
          <p:cNvSpPr txBox="1"/>
          <p:nvPr>
            <p:ph type="ctrTitle"/>
          </p:nvPr>
        </p:nvSpPr>
        <p:spPr>
          <a:xfrm>
            <a:off x="4463444" y="1222425"/>
            <a:ext cx="3496800"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sz="6700">
                <a:solidFill>
                  <a:schemeClr val="dk1"/>
                </a:solidFill>
                <a:latin typeface="Century Gothic"/>
                <a:ea typeface="Century Gothic"/>
                <a:cs typeface="Century Gothic"/>
                <a:sym typeface="Century Gothic"/>
              </a:rPr>
              <a:t>MERCI !</a:t>
            </a:r>
            <a:endParaRPr sz="6700">
              <a:solidFill>
                <a:schemeClr val="dk1"/>
              </a:solidFill>
              <a:latin typeface="Century Gothic"/>
              <a:ea typeface="Century Gothic"/>
              <a:cs typeface="Century Gothic"/>
              <a:sym typeface="Century Gothic"/>
            </a:endParaRPr>
          </a:p>
        </p:txBody>
      </p:sp>
      <p:pic>
        <p:nvPicPr>
          <p:cNvPr id="589" name="Google Shape;589;p67"/>
          <p:cNvPicPr preferRelativeResize="0"/>
          <p:nvPr/>
        </p:nvPicPr>
        <p:blipFill rotWithShape="1">
          <a:blip r:embed="rId3">
            <a:alphaModFix/>
          </a:blip>
          <a:srcRect b="0" l="0" r="0" t="0"/>
          <a:stretch/>
        </p:blipFill>
        <p:spPr>
          <a:xfrm>
            <a:off x="4463382" y="3849505"/>
            <a:ext cx="3496925" cy="1003900"/>
          </a:xfrm>
          <a:prstGeom prst="rect">
            <a:avLst/>
          </a:prstGeom>
          <a:noFill/>
          <a:ln>
            <a:noFill/>
          </a:ln>
        </p:spPr>
      </p:pic>
      <p:sp>
        <p:nvSpPr>
          <p:cNvPr id="590" name="Google Shape;590;p6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591" name="Google Shape;591;p67"/>
          <p:cNvSpPr txBox="1"/>
          <p:nvPr>
            <p:ph idx="1" type="subTitle"/>
          </p:nvPr>
        </p:nvSpPr>
        <p:spPr>
          <a:xfrm>
            <a:off x="122650" y="2574305"/>
            <a:ext cx="3278700" cy="846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1800"/>
              <a:buNone/>
            </a:pPr>
            <a:r>
              <a:rPr lang="en" sz="2900">
                <a:solidFill>
                  <a:schemeClr val="lt1"/>
                </a:solidFill>
                <a:latin typeface="Century Gothic"/>
                <a:ea typeface="Century Gothic"/>
                <a:cs typeface="Century Gothic"/>
                <a:sym typeface="Century Gothic"/>
              </a:rPr>
              <a:t>Stéphanie Rioux</a:t>
            </a:r>
            <a:endParaRPr sz="29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400" u="sng">
                <a:latin typeface="Century Gothic"/>
                <a:ea typeface="Century Gothic"/>
                <a:cs typeface="Century Gothic"/>
                <a:sym typeface="Century Gothic"/>
                <a:hlinkClick r:id="rId4"/>
              </a:rPr>
              <a:t>stephanie.rioux@recit.gouv.qc.ca</a:t>
            </a:r>
            <a:endParaRPr sz="1600">
              <a:latin typeface="Century Gothic"/>
              <a:ea typeface="Century Gothic"/>
              <a:cs typeface="Century Gothic"/>
              <a:sym typeface="Century Gothic"/>
            </a:endParaRPr>
          </a:p>
        </p:txBody>
      </p:sp>
      <p:sp>
        <p:nvSpPr>
          <p:cNvPr id="592" name="Google Shape;592;p67"/>
          <p:cNvSpPr txBox="1"/>
          <p:nvPr>
            <p:ph idx="1" type="subTitle"/>
          </p:nvPr>
        </p:nvSpPr>
        <p:spPr>
          <a:xfrm>
            <a:off x="177184" y="1443562"/>
            <a:ext cx="3278700" cy="831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1800"/>
              <a:buNone/>
            </a:pPr>
            <a:r>
              <a:rPr lang="en" sz="2900">
                <a:solidFill>
                  <a:schemeClr val="lt1"/>
                </a:solidFill>
                <a:latin typeface="Century Gothic"/>
                <a:ea typeface="Century Gothic"/>
                <a:cs typeface="Century Gothic"/>
                <a:sym typeface="Century Gothic"/>
              </a:rPr>
              <a:t>William Ruel</a:t>
            </a:r>
            <a:endParaRPr sz="2900">
              <a:solidFill>
                <a:schemeClr val="lt1"/>
              </a:solidFill>
              <a:latin typeface="Century Gothic"/>
              <a:ea typeface="Century Gothic"/>
              <a:cs typeface="Century Gothic"/>
              <a:sym typeface="Century Gothic"/>
            </a:endParaRPr>
          </a:p>
          <a:p>
            <a:pPr indent="0" lvl="0" marL="0" rtl="0" algn="l">
              <a:spcBef>
                <a:spcPts val="0"/>
              </a:spcBef>
              <a:spcAft>
                <a:spcPts val="0"/>
              </a:spcAft>
              <a:buSzPts val="1800"/>
              <a:buNone/>
            </a:pPr>
            <a:r>
              <a:rPr lang="en" sz="1300" u="sng">
                <a:latin typeface="Century Gothic"/>
                <a:ea typeface="Century Gothic"/>
                <a:cs typeface="Century Gothic"/>
                <a:sym typeface="Century Gothic"/>
                <a:hlinkClick r:id="rId5"/>
              </a:rPr>
              <a:t>william.ruel@csscotesud.gouv.qc.ca</a:t>
            </a:r>
            <a:endParaRPr sz="1600">
              <a:latin typeface="Century Gothic"/>
              <a:ea typeface="Century Gothic"/>
              <a:cs typeface="Century Gothic"/>
              <a:sym typeface="Century Gothic"/>
            </a:endParaRPr>
          </a:p>
        </p:txBody>
      </p:sp>
      <p:pic>
        <p:nvPicPr>
          <p:cNvPr id="593" name="Google Shape;593;p67"/>
          <p:cNvPicPr preferRelativeResize="0"/>
          <p:nvPr/>
        </p:nvPicPr>
        <p:blipFill>
          <a:blip r:embed="rId6">
            <a:alphaModFix/>
          </a:blip>
          <a:stretch>
            <a:fillRect/>
          </a:stretch>
        </p:blipFill>
        <p:spPr>
          <a:xfrm>
            <a:off x="4906000" y="2724475"/>
            <a:ext cx="2429925" cy="988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8"/>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pic>
        <p:nvPicPr>
          <p:cNvPr id="599" name="Google Shape;599;p68"/>
          <p:cNvPicPr preferRelativeResize="0"/>
          <p:nvPr/>
        </p:nvPicPr>
        <p:blipFill>
          <a:blip r:embed="rId3">
            <a:alphaModFix/>
          </a:blip>
          <a:stretch>
            <a:fillRect/>
          </a:stretch>
        </p:blipFill>
        <p:spPr>
          <a:xfrm>
            <a:off x="0" y="0"/>
            <a:ext cx="9144000" cy="51434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05" name="Google Shape;605;p69"/>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7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11" name="Google Shape;611;p70"/>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615" name="Shape 615"/>
        <p:cNvGrpSpPr/>
        <p:nvPr/>
      </p:nvGrpSpPr>
      <p:grpSpPr>
        <a:xfrm>
          <a:off x="0" y="0"/>
          <a:ext cx="0" cy="0"/>
          <a:chOff x="0" y="0"/>
          <a:chExt cx="0" cy="0"/>
        </a:xfrm>
      </p:grpSpPr>
      <p:pic>
        <p:nvPicPr>
          <p:cNvPr id="616" name="Google Shape;616;p71">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617" name="Google Shape;617;p71"/>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434343"/>
                </a:solidFill>
                <a:latin typeface="Montserrat"/>
                <a:ea typeface="Montserrat"/>
                <a:cs typeface="Montserrat"/>
                <a:sym typeface="Montserrat"/>
              </a:rPr>
              <a:t>Free templates for all your presentation needs</a:t>
            </a:r>
            <a:endParaRPr b="1" i="0" sz="1800" u="none" cap="none" strike="noStrike">
              <a:solidFill>
                <a:srgbClr val="434343"/>
              </a:solidFill>
              <a:latin typeface="Montserrat"/>
              <a:ea typeface="Montserrat"/>
              <a:cs typeface="Montserrat"/>
              <a:sym typeface="Montserrat"/>
            </a:endParaRPr>
          </a:p>
        </p:txBody>
      </p:sp>
      <p:grpSp>
        <p:nvGrpSpPr>
          <p:cNvPr id="618" name="Google Shape;618;p71"/>
          <p:cNvGrpSpPr/>
          <p:nvPr/>
        </p:nvGrpSpPr>
        <p:grpSpPr>
          <a:xfrm>
            <a:off x="690575" y="3290132"/>
            <a:ext cx="7762851" cy="892418"/>
            <a:chOff x="801125" y="3213932"/>
            <a:chExt cx="7762851" cy="892418"/>
          </a:xfrm>
        </p:grpSpPr>
        <p:grpSp>
          <p:nvGrpSpPr>
            <p:cNvPr id="619" name="Google Shape;619;p71"/>
            <p:cNvGrpSpPr/>
            <p:nvPr/>
          </p:nvGrpSpPr>
          <p:grpSpPr>
            <a:xfrm>
              <a:off x="4845759" y="3213932"/>
              <a:ext cx="1695900" cy="892418"/>
              <a:chOff x="4845759" y="3213932"/>
              <a:chExt cx="1695900" cy="892418"/>
            </a:xfrm>
          </p:grpSpPr>
          <p:sp>
            <p:nvSpPr>
              <p:cNvPr id="620" name="Google Shape;620;p71"/>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Ready to use, professional and customizable</a:t>
                </a:r>
                <a:endParaRPr b="0" i="0" sz="1200" u="none" cap="none" strike="noStrike">
                  <a:solidFill>
                    <a:srgbClr val="434343"/>
                  </a:solidFill>
                  <a:latin typeface="Montserrat"/>
                  <a:ea typeface="Montserrat"/>
                  <a:cs typeface="Montserrat"/>
                  <a:sym typeface="Montserrat"/>
                </a:endParaRPr>
              </a:p>
            </p:txBody>
          </p:sp>
          <p:sp>
            <p:nvSpPr>
              <p:cNvPr id="621" name="Google Shape;621;p71"/>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622" name="Google Shape;622;p71"/>
            <p:cNvGrpSpPr/>
            <p:nvPr/>
          </p:nvGrpSpPr>
          <p:grpSpPr>
            <a:xfrm>
              <a:off x="2823442" y="3214222"/>
              <a:ext cx="1695900" cy="892128"/>
              <a:chOff x="2823442" y="3214222"/>
              <a:chExt cx="1695900" cy="892128"/>
            </a:xfrm>
          </p:grpSpPr>
          <p:sp>
            <p:nvSpPr>
              <p:cNvPr id="623" name="Google Shape;623;p71"/>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100% free for personal or commercial use</a:t>
                </a:r>
                <a:endParaRPr b="0" i="0" sz="1200" u="none" cap="none" strike="noStrike">
                  <a:solidFill>
                    <a:srgbClr val="434343"/>
                  </a:solidFill>
                  <a:latin typeface="Montserrat"/>
                  <a:ea typeface="Montserrat"/>
                  <a:cs typeface="Montserrat"/>
                  <a:sym typeface="Montserrat"/>
                </a:endParaRPr>
              </a:p>
            </p:txBody>
          </p:sp>
          <p:sp>
            <p:nvSpPr>
              <p:cNvPr id="624" name="Google Shape;624;p71"/>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625" name="Google Shape;625;p71"/>
            <p:cNvGrpSpPr/>
            <p:nvPr/>
          </p:nvGrpSpPr>
          <p:grpSpPr>
            <a:xfrm>
              <a:off x="6868076" y="3213932"/>
              <a:ext cx="1695900" cy="892418"/>
              <a:chOff x="6868076" y="3213932"/>
              <a:chExt cx="1695900" cy="892418"/>
            </a:xfrm>
          </p:grpSpPr>
          <p:sp>
            <p:nvSpPr>
              <p:cNvPr id="626" name="Google Shape;626;p71"/>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Blow your audience away with attractive visuals</a:t>
                </a:r>
                <a:endParaRPr b="0" i="0" sz="1200" u="none" cap="none" strike="noStrike">
                  <a:solidFill>
                    <a:srgbClr val="434343"/>
                  </a:solidFill>
                  <a:latin typeface="Montserrat"/>
                  <a:ea typeface="Montserrat"/>
                  <a:cs typeface="Montserrat"/>
                  <a:sym typeface="Montserrat"/>
                </a:endParaRPr>
              </a:p>
            </p:txBody>
          </p:sp>
          <p:sp>
            <p:nvSpPr>
              <p:cNvPr id="627" name="Google Shape;627;p71"/>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628" name="Google Shape;628;p71"/>
            <p:cNvGrpSpPr/>
            <p:nvPr/>
          </p:nvGrpSpPr>
          <p:grpSpPr>
            <a:xfrm>
              <a:off x="801125" y="3214206"/>
              <a:ext cx="1695900" cy="892144"/>
              <a:chOff x="801125" y="3214206"/>
              <a:chExt cx="1695900" cy="892144"/>
            </a:xfrm>
          </p:grpSpPr>
          <p:sp>
            <p:nvSpPr>
              <p:cNvPr id="629" name="Google Shape;629;p71"/>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For PowerPoint and Google Slides</a:t>
                </a:r>
                <a:endParaRPr b="0" i="0" sz="1200" u="none" cap="none" strike="noStrike">
                  <a:solidFill>
                    <a:srgbClr val="434343"/>
                  </a:solidFill>
                  <a:latin typeface="Montserrat"/>
                  <a:ea typeface="Montserrat"/>
                  <a:cs typeface="Montserrat"/>
                  <a:sym typeface="Montserrat"/>
                </a:endParaRPr>
              </a:p>
            </p:txBody>
          </p:sp>
          <p:sp>
            <p:nvSpPr>
              <p:cNvPr id="630" name="Google Shape;630;p71"/>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3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49" name="Google Shape;249;p36"/>
          <p:cNvPicPr preferRelativeResize="0"/>
          <p:nvPr/>
        </p:nvPicPr>
        <p:blipFill>
          <a:blip r:embed="rId3">
            <a:alphaModFix/>
          </a:blip>
          <a:stretch>
            <a:fillRect/>
          </a:stretch>
        </p:blipFill>
        <p:spPr>
          <a:xfrm>
            <a:off x="0" y="0"/>
            <a:ext cx="9144000" cy="51435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ctrTitle"/>
          </p:nvPr>
        </p:nvSpPr>
        <p:spPr>
          <a:xfrm>
            <a:off x="20225" y="1138284"/>
            <a:ext cx="9069900" cy="1462200"/>
          </a:xfrm>
          <a:prstGeom prst="rect">
            <a:avLst/>
          </a:prstGeom>
          <a:noFill/>
          <a:ln>
            <a:noFill/>
          </a:ln>
        </p:spPr>
        <p:txBody>
          <a:bodyPr anchorCtr="0" anchor="ctr" bIns="91425" lIns="91425" spcFirstLastPara="1" rIns="91425" wrap="square" tIns="91425">
            <a:spAutoFit/>
          </a:bodyPr>
          <a:lstStyle/>
          <a:p>
            <a:pPr indent="0" lvl="0" marL="72000" rtl="0" algn="l">
              <a:lnSpc>
                <a:spcPct val="100000"/>
              </a:lnSpc>
              <a:spcBef>
                <a:spcPts val="0"/>
              </a:spcBef>
              <a:spcAft>
                <a:spcPts val="0"/>
              </a:spcAft>
              <a:buSzPts val="4800"/>
              <a:buNone/>
            </a:pPr>
            <a:r>
              <a:rPr lang="en" sz="3700">
                <a:solidFill>
                  <a:schemeClr val="accent6"/>
                </a:solidFill>
                <a:latin typeface="Century Gothic"/>
                <a:ea typeface="Century Gothic"/>
                <a:cs typeface="Century Gothic"/>
                <a:sym typeface="Century Gothic"/>
              </a:rPr>
              <a:t>Desmos Mode Examen</a:t>
            </a:r>
            <a:endParaRPr sz="3700">
              <a:solidFill>
                <a:schemeClr val="accent6"/>
              </a:solidFill>
              <a:latin typeface="Century Gothic"/>
              <a:ea typeface="Century Gothic"/>
              <a:cs typeface="Century Gothic"/>
              <a:sym typeface="Century Gothic"/>
            </a:endParaRPr>
          </a:p>
          <a:p>
            <a:pPr indent="0" lvl="0" marL="72000" rtl="0" algn="l">
              <a:lnSpc>
                <a:spcPct val="100000"/>
              </a:lnSpc>
              <a:spcBef>
                <a:spcPts val="0"/>
              </a:spcBef>
              <a:spcAft>
                <a:spcPts val="0"/>
              </a:spcAft>
              <a:buSzPts val="4800"/>
              <a:buNone/>
            </a:pPr>
            <a:r>
              <a:rPr lang="en" sz="2300">
                <a:latin typeface="Century Gothic"/>
                <a:ea typeface="Century Gothic"/>
                <a:cs typeface="Century Gothic"/>
                <a:sym typeface="Century Gothic"/>
              </a:rPr>
              <a:t>U</a:t>
            </a:r>
            <a:r>
              <a:rPr lang="en" sz="2300">
                <a:latin typeface="Century Gothic"/>
                <a:ea typeface="Century Gothic"/>
                <a:cs typeface="Century Gothic"/>
                <a:sym typeface="Century Gothic"/>
              </a:rPr>
              <a:t>n outil pour soutenir les élèves en situation d’évaluation et favoriser leur réussite en mathématique</a:t>
            </a:r>
            <a:endParaRPr sz="1300">
              <a:latin typeface="Century Gothic"/>
              <a:ea typeface="Century Gothic"/>
              <a:cs typeface="Century Gothic"/>
              <a:sym typeface="Century Gothic"/>
            </a:endParaRPr>
          </a:p>
        </p:txBody>
      </p:sp>
      <p:sp>
        <p:nvSpPr>
          <p:cNvPr id="255" name="Google Shape;255;p37"/>
          <p:cNvSpPr txBox="1"/>
          <p:nvPr/>
        </p:nvSpPr>
        <p:spPr>
          <a:xfrm>
            <a:off x="150675" y="2862100"/>
            <a:ext cx="7235100" cy="150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2900">
                <a:solidFill>
                  <a:srgbClr val="FFFFFF"/>
                </a:solidFill>
                <a:latin typeface="Century Gothic"/>
                <a:ea typeface="Century Gothic"/>
                <a:cs typeface="Century Gothic"/>
                <a:sym typeface="Century Gothic"/>
              </a:rPr>
              <a:t>GRMS - Atelier 602</a:t>
            </a:r>
            <a:endParaRPr b="1" sz="2900">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900"/>
              <a:buFont typeface="Arial"/>
              <a:buNone/>
            </a:pPr>
            <a:r>
              <a:rPr b="1" lang="en" sz="1900">
                <a:solidFill>
                  <a:srgbClr val="FFFFFF"/>
                </a:solidFill>
                <a:latin typeface="Century Gothic"/>
                <a:ea typeface="Century Gothic"/>
                <a:cs typeface="Century Gothic"/>
                <a:sym typeface="Century Gothic"/>
              </a:rPr>
              <a:t>7 novembre 2025 - 12h30 à 13h45</a:t>
            </a:r>
            <a:endParaRPr b="1" sz="1900">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900"/>
              <a:buFont typeface="Arial"/>
              <a:buNone/>
            </a:pPr>
            <a:r>
              <a:t/>
            </a:r>
            <a:endParaRPr b="1" sz="1900">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900"/>
              <a:buFont typeface="Arial"/>
              <a:buNone/>
            </a:pPr>
            <a:r>
              <a:rPr b="1" lang="en" sz="1900" u="sng">
                <a:solidFill>
                  <a:schemeClr val="accent6"/>
                </a:solidFill>
                <a:latin typeface="Century Gothic"/>
                <a:ea typeface="Century Gothic"/>
                <a:cs typeface="Century Gothic"/>
                <a:sym typeface="Century Gothic"/>
                <a:hlinkClick r:id="rId3">
                  <a:extLst>
                    <a:ext uri="{A12FA001-AC4F-418D-AE19-62706E023703}">
                      <ahyp:hlinkClr val="tx"/>
                    </a:ext>
                  </a:extLst>
                </a:hlinkClick>
              </a:rPr>
              <a:t>recitmst.qc.ca/desmos07112025</a:t>
            </a:r>
            <a:endParaRPr b="1" sz="1900">
              <a:solidFill>
                <a:schemeClr val="accent6"/>
              </a:solidFill>
              <a:latin typeface="Century Gothic"/>
              <a:ea typeface="Century Gothic"/>
              <a:cs typeface="Century Gothic"/>
              <a:sym typeface="Century Gothic"/>
            </a:endParaRPr>
          </a:p>
        </p:txBody>
      </p:sp>
      <p:pic>
        <p:nvPicPr>
          <p:cNvPr id="256" name="Google Shape;256;p37"/>
          <p:cNvPicPr preferRelativeResize="0"/>
          <p:nvPr/>
        </p:nvPicPr>
        <p:blipFill rotWithShape="1">
          <a:blip r:embed="rId4">
            <a:alphaModFix/>
          </a:blip>
          <a:srcRect b="0" l="0" r="0" t="0"/>
          <a:stretch/>
        </p:blipFill>
        <p:spPr>
          <a:xfrm>
            <a:off x="7792512" y="-190499"/>
            <a:ext cx="908728" cy="1466625"/>
          </a:xfrm>
          <a:prstGeom prst="rect">
            <a:avLst/>
          </a:prstGeom>
          <a:noFill/>
          <a:ln>
            <a:noFill/>
          </a:ln>
        </p:spPr>
      </p:pic>
      <p:sp>
        <p:nvSpPr>
          <p:cNvPr id="257" name="Google Shape;257;p37"/>
          <p:cNvSpPr txBox="1"/>
          <p:nvPr/>
        </p:nvSpPr>
        <p:spPr>
          <a:xfrm>
            <a:off x="419037" y="4736773"/>
            <a:ext cx="7667100" cy="15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entury Gothic"/>
                <a:ea typeface="Century Gothic"/>
                <a:cs typeface="Century Gothic"/>
                <a:sym typeface="Century Gothic"/>
              </a:rPr>
              <a:t>Cette présentation est mise à disposition par le </a:t>
            </a:r>
            <a:r>
              <a:rPr b="1" i="0" lang="en" sz="1000" u="sng" cap="none" strike="noStrike">
                <a:solidFill>
                  <a:srgbClr val="18637B"/>
                </a:solidFill>
                <a:latin typeface="Century Gothic"/>
                <a:ea typeface="Century Gothic"/>
                <a:cs typeface="Century Gothic"/>
                <a:sym typeface="Century Gothic"/>
                <a:hlinkClick r:id="rId5">
                  <a:extLst>
                    <a:ext uri="{A12FA001-AC4F-418D-AE19-62706E023703}">
                      <ahyp:hlinkClr val="tx"/>
                    </a:ext>
                  </a:extLst>
                </a:hlinkClick>
              </a:rPr>
              <a:t>RÉCIT MST</a:t>
            </a:r>
            <a:r>
              <a:rPr b="0" i="0" lang="en" sz="1000" u="none" cap="none" strike="noStrike">
                <a:solidFill>
                  <a:srgbClr val="000000"/>
                </a:solidFill>
                <a:latin typeface="Century Gothic"/>
                <a:ea typeface="Century Gothic"/>
                <a:cs typeface="Century Gothic"/>
                <a:sym typeface="Century Gothic"/>
              </a:rPr>
              <a:t>, sauf exception, selon les termes de la</a:t>
            </a:r>
            <a:r>
              <a:rPr b="0" i="0" lang="en" sz="1000" u="none" cap="none" strike="noStrike">
                <a:solidFill>
                  <a:srgbClr val="0000FF"/>
                </a:solidFill>
                <a:latin typeface="Century Gothic"/>
                <a:ea typeface="Century Gothic"/>
                <a:cs typeface="Century Gothic"/>
                <a:sym typeface="Century Gothic"/>
              </a:rPr>
              <a:t> </a:t>
            </a:r>
            <a:r>
              <a:rPr b="1" i="0" lang="en" sz="1000" u="sng" cap="none" strike="noStrike">
                <a:solidFill>
                  <a:srgbClr val="18637B"/>
                </a:solidFill>
                <a:latin typeface="Century Gothic"/>
                <a:ea typeface="Century Gothic"/>
                <a:cs typeface="Century Gothic"/>
                <a:sym typeface="Century Gothic"/>
                <a:hlinkClick r:id="rId6">
                  <a:extLst>
                    <a:ext uri="{A12FA001-AC4F-418D-AE19-62706E023703}">
                      <ahyp:hlinkClr val="tx"/>
                    </a:ext>
                  </a:extLst>
                </a:hlinkClick>
              </a:rPr>
              <a:t>Licence CC</a:t>
            </a:r>
            <a:r>
              <a:rPr b="0" i="0" lang="en" sz="1000" u="none" cap="none" strike="noStrike">
                <a:solidFill>
                  <a:srgbClr val="000000"/>
                </a:solidFill>
                <a:latin typeface="Century Gothic"/>
                <a:ea typeface="Century Gothic"/>
                <a:cs typeface="Century Gothic"/>
                <a:sym typeface="Century Gothic"/>
              </a:rPr>
              <a:t>, 202</a:t>
            </a:r>
            <a:r>
              <a:rPr lang="en" sz="1000">
                <a:latin typeface="Century Gothic"/>
                <a:ea typeface="Century Gothic"/>
                <a:cs typeface="Century Gothic"/>
                <a:sym typeface="Century Gothic"/>
              </a:rPr>
              <a:t>5</a:t>
            </a:r>
            <a:r>
              <a:rPr b="0" i="0" lang="en" sz="1000" u="none" cap="none" strike="noStrike">
                <a:solidFill>
                  <a:srgbClr val="000000"/>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pic>
        <p:nvPicPr>
          <p:cNvPr id="258" name="Google Shape;258;p37">
            <a:hlinkClick r:id="rId7"/>
          </p:cNvPr>
          <p:cNvPicPr preferRelativeResize="0"/>
          <p:nvPr/>
        </p:nvPicPr>
        <p:blipFill rotWithShape="1">
          <a:blip r:embed="rId8">
            <a:alphaModFix/>
          </a:blip>
          <a:srcRect b="0" l="0" r="0" t="0"/>
          <a:stretch/>
        </p:blipFill>
        <p:spPr>
          <a:xfrm>
            <a:off x="7873897" y="4633372"/>
            <a:ext cx="1106300" cy="387100"/>
          </a:xfrm>
          <a:prstGeom prst="rect">
            <a:avLst/>
          </a:prstGeom>
          <a:noFill/>
          <a:ln>
            <a:noFill/>
          </a:ln>
        </p:spPr>
      </p:pic>
      <p:pic>
        <p:nvPicPr>
          <p:cNvPr id="259" name="Google Shape;259;p37"/>
          <p:cNvPicPr preferRelativeResize="0"/>
          <p:nvPr/>
        </p:nvPicPr>
        <p:blipFill>
          <a:blip r:embed="rId9">
            <a:alphaModFix/>
          </a:blip>
          <a:stretch>
            <a:fillRect/>
          </a:stretch>
        </p:blipFill>
        <p:spPr>
          <a:xfrm>
            <a:off x="7698850" y="3008975"/>
            <a:ext cx="1215900" cy="121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idx="1" type="subTitle"/>
          </p:nvPr>
        </p:nvSpPr>
        <p:spPr>
          <a:xfrm>
            <a:off x="144400" y="2530822"/>
            <a:ext cx="3278700" cy="846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1800"/>
              <a:buNone/>
            </a:pPr>
            <a:r>
              <a:rPr lang="en" sz="2900">
                <a:solidFill>
                  <a:schemeClr val="lt1"/>
                </a:solidFill>
                <a:latin typeface="Century Gothic"/>
                <a:ea typeface="Century Gothic"/>
                <a:cs typeface="Century Gothic"/>
                <a:sym typeface="Century Gothic"/>
              </a:rPr>
              <a:t>Stéphanie Rioux</a:t>
            </a:r>
            <a:endParaRPr sz="29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400" u="sng">
                <a:latin typeface="Century Gothic"/>
                <a:ea typeface="Century Gothic"/>
                <a:cs typeface="Century Gothic"/>
                <a:sym typeface="Century Gothic"/>
                <a:hlinkClick r:id="rId3"/>
              </a:rPr>
              <a:t>stephanie.rioux@recit.gouv.qc.ca</a:t>
            </a:r>
            <a:endParaRPr sz="1600">
              <a:latin typeface="Century Gothic"/>
              <a:ea typeface="Century Gothic"/>
              <a:cs typeface="Century Gothic"/>
              <a:sym typeface="Century Gothic"/>
            </a:endParaRPr>
          </a:p>
        </p:txBody>
      </p:sp>
      <p:sp>
        <p:nvSpPr>
          <p:cNvPr id="265" name="Google Shape;265;p3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266" name="Google Shape;266;p38"/>
          <p:cNvPicPr preferRelativeResize="0"/>
          <p:nvPr/>
        </p:nvPicPr>
        <p:blipFill rotWithShape="1">
          <a:blip r:embed="rId4">
            <a:alphaModFix/>
          </a:blip>
          <a:srcRect b="0" l="0" r="0" t="0"/>
          <a:stretch/>
        </p:blipFill>
        <p:spPr>
          <a:xfrm>
            <a:off x="4617874" y="3998979"/>
            <a:ext cx="3185525" cy="914500"/>
          </a:xfrm>
          <a:prstGeom prst="rect">
            <a:avLst/>
          </a:prstGeom>
          <a:noFill/>
          <a:ln>
            <a:noFill/>
          </a:ln>
        </p:spPr>
      </p:pic>
      <p:pic>
        <p:nvPicPr>
          <p:cNvPr id="267" name="Google Shape;267;p38"/>
          <p:cNvPicPr preferRelativeResize="0"/>
          <p:nvPr/>
        </p:nvPicPr>
        <p:blipFill rotWithShape="1">
          <a:blip r:embed="rId5">
            <a:alphaModFix/>
          </a:blip>
          <a:srcRect b="0" l="0" r="0" t="0"/>
          <a:stretch/>
        </p:blipFill>
        <p:spPr>
          <a:xfrm>
            <a:off x="4688504" y="961418"/>
            <a:ext cx="3044250" cy="789400"/>
          </a:xfrm>
          <a:prstGeom prst="rect">
            <a:avLst/>
          </a:prstGeom>
          <a:noFill/>
          <a:ln>
            <a:noFill/>
          </a:ln>
        </p:spPr>
      </p:pic>
      <p:grpSp>
        <p:nvGrpSpPr>
          <p:cNvPr id="268" name="Google Shape;268;p38"/>
          <p:cNvGrpSpPr/>
          <p:nvPr/>
        </p:nvGrpSpPr>
        <p:grpSpPr>
          <a:xfrm>
            <a:off x="4113918" y="307548"/>
            <a:ext cx="4193422" cy="2131004"/>
            <a:chOff x="1177450" y="241631"/>
            <a:chExt cx="6173152" cy="3616776"/>
          </a:xfrm>
        </p:grpSpPr>
        <p:sp>
          <p:nvSpPr>
            <p:cNvPr id="269" name="Google Shape;269;p38"/>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0" name="Google Shape;270;p38"/>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1" name="Google Shape;271;p38"/>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38"/>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73" name="Google Shape;273;p38"/>
          <p:cNvSpPr txBox="1"/>
          <p:nvPr>
            <p:ph idx="1" type="subTitle"/>
          </p:nvPr>
        </p:nvSpPr>
        <p:spPr>
          <a:xfrm>
            <a:off x="177184" y="1443562"/>
            <a:ext cx="3278700" cy="831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1800"/>
              <a:buNone/>
            </a:pPr>
            <a:r>
              <a:rPr lang="en" sz="2900">
                <a:solidFill>
                  <a:schemeClr val="lt1"/>
                </a:solidFill>
                <a:latin typeface="Century Gothic"/>
                <a:ea typeface="Century Gothic"/>
                <a:cs typeface="Century Gothic"/>
                <a:sym typeface="Century Gothic"/>
              </a:rPr>
              <a:t>William Ruel</a:t>
            </a:r>
            <a:endParaRPr sz="2900">
              <a:solidFill>
                <a:schemeClr val="lt1"/>
              </a:solidFill>
              <a:latin typeface="Century Gothic"/>
              <a:ea typeface="Century Gothic"/>
              <a:cs typeface="Century Gothic"/>
              <a:sym typeface="Century Gothic"/>
            </a:endParaRPr>
          </a:p>
          <a:p>
            <a:pPr indent="0" lvl="0" marL="0" rtl="0" algn="l">
              <a:spcBef>
                <a:spcPts val="0"/>
              </a:spcBef>
              <a:spcAft>
                <a:spcPts val="0"/>
              </a:spcAft>
              <a:buSzPts val="1800"/>
              <a:buNone/>
            </a:pPr>
            <a:r>
              <a:rPr lang="en" sz="1300" u="sng">
                <a:latin typeface="Century Gothic"/>
                <a:ea typeface="Century Gothic"/>
                <a:cs typeface="Century Gothic"/>
                <a:sym typeface="Century Gothic"/>
                <a:hlinkClick r:id="rId6"/>
              </a:rPr>
              <a:t>william.ruel@csscotesud.gouv.qc.ca</a:t>
            </a:r>
            <a:endParaRPr sz="1600">
              <a:latin typeface="Century Gothic"/>
              <a:ea typeface="Century Gothic"/>
              <a:cs typeface="Century Gothic"/>
              <a:sym typeface="Century Gothic"/>
            </a:endParaRPr>
          </a:p>
        </p:txBody>
      </p:sp>
      <p:pic>
        <p:nvPicPr>
          <p:cNvPr id="274" name="Google Shape;274;p38"/>
          <p:cNvPicPr preferRelativeResize="0"/>
          <p:nvPr/>
        </p:nvPicPr>
        <p:blipFill>
          <a:blip r:embed="rId7">
            <a:alphaModFix/>
          </a:blip>
          <a:stretch>
            <a:fillRect/>
          </a:stretch>
        </p:blipFill>
        <p:spPr>
          <a:xfrm>
            <a:off x="4906000" y="2724475"/>
            <a:ext cx="2429925" cy="988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txBox="1"/>
          <p:nvPr>
            <p:ph type="title"/>
          </p:nvPr>
        </p:nvSpPr>
        <p:spPr>
          <a:xfrm>
            <a:off x="1146025" y="530725"/>
            <a:ext cx="3426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Plan de l’atelier</a:t>
            </a:r>
            <a:endParaRPr sz="2300">
              <a:latin typeface="Century Gothic"/>
              <a:ea typeface="Century Gothic"/>
              <a:cs typeface="Century Gothic"/>
              <a:sym typeface="Century Gothic"/>
            </a:endParaRPr>
          </a:p>
        </p:txBody>
      </p:sp>
      <p:sp>
        <p:nvSpPr>
          <p:cNvPr id="280" name="Google Shape;280;p39"/>
          <p:cNvSpPr txBox="1"/>
          <p:nvPr>
            <p:ph idx="4294967295" type="body"/>
          </p:nvPr>
        </p:nvSpPr>
        <p:spPr>
          <a:xfrm>
            <a:off x="458942" y="1923058"/>
            <a:ext cx="8587200" cy="25191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0000"/>
              </a:buClr>
              <a:buSzPts val="2000"/>
              <a:buFont typeface="Century Gothic"/>
              <a:buChar char="■"/>
            </a:pPr>
            <a:r>
              <a:rPr lang="en" sz="2000">
                <a:solidFill>
                  <a:srgbClr val="000000"/>
                </a:solidFill>
                <a:highlight>
                  <a:srgbClr val="FFFFFF"/>
                </a:highlight>
                <a:latin typeface="Century Gothic"/>
                <a:ea typeface="Century Gothic"/>
                <a:cs typeface="Century Gothic"/>
                <a:sym typeface="Century Gothic"/>
              </a:rPr>
              <a:t>Des mathématiques dynamiques avec la </a:t>
            </a:r>
            <a:r>
              <a:rPr lang="en" sz="2000">
                <a:solidFill>
                  <a:srgbClr val="000000"/>
                </a:solidFill>
                <a:highlight>
                  <a:schemeClr val="accent6"/>
                </a:highlight>
                <a:latin typeface="Century Gothic"/>
                <a:ea typeface="Century Gothic"/>
                <a:cs typeface="Century Gothic"/>
                <a:sym typeface="Century Gothic"/>
              </a:rPr>
              <a:t>calculatrice graphique</a:t>
            </a:r>
            <a:r>
              <a:rPr lang="en" sz="2000">
                <a:solidFill>
                  <a:srgbClr val="000000"/>
                </a:solidFill>
                <a:highlight>
                  <a:srgbClr val="FFFFFF"/>
                </a:highlight>
                <a:latin typeface="Century Gothic"/>
                <a:ea typeface="Century Gothic"/>
                <a:cs typeface="Century Gothic"/>
                <a:sym typeface="Century Gothic"/>
              </a:rPr>
              <a:t> de Desmos (brièvement)</a:t>
            </a:r>
            <a:endParaRPr sz="2000">
              <a:solidFill>
                <a:srgbClr val="000000"/>
              </a:solidFill>
              <a:highlight>
                <a:srgbClr val="FFFFFF"/>
              </a:highlight>
              <a:latin typeface="Century Gothic"/>
              <a:ea typeface="Century Gothic"/>
              <a:cs typeface="Century Gothic"/>
              <a:sym typeface="Century Gothic"/>
            </a:endParaRPr>
          </a:p>
          <a:p>
            <a:pPr indent="-355600" lvl="0" marL="457200" rtl="0" algn="l">
              <a:lnSpc>
                <a:spcPct val="115000"/>
              </a:lnSpc>
              <a:spcBef>
                <a:spcPts val="1000"/>
              </a:spcBef>
              <a:spcAft>
                <a:spcPts val="0"/>
              </a:spcAft>
              <a:buClr>
                <a:srgbClr val="000000"/>
              </a:buClr>
              <a:buSzPts val="2000"/>
              <a:buFont typeface="Century Gothic"/>
              <a:buChar char="■"/>
            </a:pPr>
            <a:r>
              <a:rPr lang="en" sz="2000">
                <a:solidFill>
                  <a:srgbClr val="000000"/>
                </a:solidFill>
                <a:highlight>
                  <a:schemeClr val="accent6"/>
                </a:highlight>
                <a:latin typeface="Century Gothic"/>
                <a:ea typeface="Century Gothic"/>
                <a:cs typeface="Century Gothic"/>
                <a:sym typeface="Century Gothic"/>
              </a:rPr>
              <a:t>Desmos Mode Examen</a:t>
            </a:r>
            <a:r>
              <a:rPr lang="en" sz="2000">
                <a:solidFill>
                  <a:srgbClr val="000000"/>
                </a:solidFill>
                <a:highlight>
                  <a:srgbClr val="FFFFFF"/>
                </a:highlight>
                <a:latin typeface="Century Gothic"/>
                <a:ea typeface="Century Gothic"/>
                <a:cs typeface="Century Gothic"/>
                <a:sym typeface="Century Gothic"/>
              </a:rPr>
              <a:t> : un outil pour soutenir les élèves en situation d’évaluation et favoriser leur réussite en mathématique</a:t>
            </a:r>
            <a:endParaRPr sz="2000">
              <a:solidFill>
                <a:srgbClr val="000000"/>
              </a:solidFill>
              <a:highlight>
                <a:srgbClr val="FFFFFF"/>
              </a:highlight>
              <a:latin typeface="Century Gothic"/>
              <a:ea typeface="Century Gothic"/>
              <a:cs typeface="Century Gothic"/>
              <a:sym typeface="Century Gothic"/>
            </a:endParaRPr>
          </a:p>
          <a:p>
            <a:pPr indent="-355600" lvl="0" marL="457200" rtl="0" algn="l">
              <a:lnSpc>
                <a:spcPct val="115000"/>
              </a:lnSpc>
              <a:spcBef>
                <a:spcPts val="1000"/>
              </a:spcBef>
              <a:spcAft>
                <a:spcPts val="1000"/>
              </a:spcAft>
              <a:buClr>
                <a:srgbClr val="000000"/>
              </a:buClr>
              <a:buSzPts val="2000"/>
              <a:buFont typeface="Century Gothic"/>
              <a:buChar char="■"/>
            </a:pPr>
            <a:r>
              <a:rPr lang="en" sz="2000">
                <a:solidFill>
                  <a:srgbClr val="000000"/>
                </a:solidFill>
                <a:highlight>
                  <a:srgbClr val="FFFFFF"/>
                </a:highlight>
                <a:latin typeface="Century Gothic"/>
                <a:ea typeface="Century Gothic"/>
                <a:cs typeface="Century Gothic"/>
                <a:sym typeface="Century Gothic"/>
              </a:rPr>
              <a:t>Desmos Mode Examen: Venez explorer des </a:t>
            </a:r>
            <a:r>
              <a:rPr lang="en" sz="2000">
                <a:solidFill>
                  <a:srgbClr val="000000"/>
                </a:solidFill>
                <a:highlight>
                  <a:schemeClr val="accent6"/>
                </a:highlight>
                <a:latin typeface="Century Gothic"/>
                <a:ea typeface="Century Gothic"/>
                <a:cs typeface="Century Gothic"/>
                <a:sym typeface="Century Gothic"/>
              </a:rPr>
              <a:t>tâches d’appropriation</a:t>
            </a:r>
            <a:r>
              <a:rPr lang="en" sz="2000">
                <a:solidFill>
                  <a:srgbClr val="000000"/>
                </a:solidFill>
                <a:highlight>
                  <a:srgbClr val="FFFFFF"/>
                </a:highlight>
                <a:latin typeface="Century Gothic"/>
                <a:ea typeface="Century Gothic"/>
                <a:cs typeface="Century Gothic"/>
                <a:sym typeface="Century Gothic"/>
              </a:rPr>
              <a:t> clé en main</a:t>
            </a:r>
            <a:endParaRPr sz="2000">
              <a:solidFill>
                <a:srgbClr val="000000"/>
              </a:solidFill>
              <a:highlight>
                <a:srgbClr val="FFFFFF"/>
              </a:highlight>
              <a:latin typeface="Century Gothic"/>
              <a:ea typeface="Century Gothic"/>
              <a:cs typeface="Century Gothic"/>
              <a:sym typeface="Century Gothic"/>
            </a:endParaRPr>
          </a:p>
        </p:txBody>
      </p:sp>
      <p:sp>
        <p:nvSpPr>
          <p:cNvPr id="281" name="Google Shape;281;p3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0"/>
          <p:cNvSpPr txBox="1"/>
          <p:nvPr>
            <p:ph type="title"/>
          </p:nvPr>
        </p:nvSpPr>
        <p:spPr>
          <a:xfrm>
            <a:off x="1091654" y="530725"/>
            <a:ext cx="3466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Description de l’atelier</a:t>
            </a:r>
            <a:endParaRPr sz="2300">
              <a:latin typeface="Century Gothic"/>
              <a:ea typeface="Century Gothic"/>
              <a:cs typeface="Century Gothic"/>
              <a:sym typeface="Century Gothic"/>
            </a:endParaRPr>
          </a:p>
        </p:txBody>
      </p:sp>
      <p:sp>
        <p:nvSpPr>
          <p:cNvPr id="287" name="Google Shape;287;p4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88" name="Google Shape;288;p40"/>
          <p:cNvSpPr txBox="1"/>
          <p:nvPr/>
        </p:nvSpPr>
        <p:spPr>
          <a:xfrm>
            <a:off x="534997" y="1646419"/>
            <a:ext cx="8014200" cy="334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500"/>
              <a:t>Vous connaissez déjà les avantages de l’usage de la calculatrice graphique de Desmos pour soutenir l’enseignement-apprentissage des mathématiques au secondaire ? Découvrez Desmos Mode Examen, une variante de la calculatrice graphique originale, qui permet de soutenir l’élève en situation d’évaluation en cours d’année ou en évaluation de fin d’année. Bâtie sur les mêmes fondations, cette version offre un environnement sécurisé et contrôlé pour les évaluations. Cette version est conforme aux politiques du MEQ en matière de sanction des études, tout en conservant les fonctionnalités qui ont fait le succès de Desmos. Visualisation dynamique, validation instantanée, développement de l'autonomie : autant d'atouts pour accompagner vos élèves vers la réussite en mathématique, tout en assurant l’équité dans l’évaluation. Venez découvrir cet outil ainsi que des tâches clés en main pour vous aider à l’implanter dans vos pratiques évaluatives.</a:t>
            </a:r>
            <a:endParaRPr sz="1500"/>
          </a:p>
          <a:p>
            <a:pPr indent="0" lvl="0" marL="0" rtl="0" algn="just">
              <a:lnSpc>
                <a:spcPct val="115000"/>
              </a:lnSpc>
              <a:spcBef>
                <a:spcPts val="0"/>
              </a:spcBef>
              <a:spcAft>
                <a:spcPts val="0"/>
              </a:spcAft>
              <a:buNone/>
            </a:pPr>
            <a:r>
              <a:t/>
            </a:r>
            <a:endParaRPr sz="1550">
              <a:solidFill>
                <a:srgbClr val="1D2125"/>
              </a:solidFill>
              <a:highlight>
                <a:srgbClr val="FFFFFF"/>
              </a:highlight>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94" name="Google Shape;294;p41"/>
          <p:cNvSpPr txBox="1"/>
          <p:nvPr>
            <p:ph idx="4294967295" type="body"/>
          </p:nvPr>
        </p:nvSpPr>
        <p:spPr>
          <a:xfrm>
            <a:off x="524125" y="1533900"/>
            <a:ext cx="8112300" cy="16470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a:solidFill>
                  <a:schemeClr val="accent4"/>
                </a:solidFill>
                <a:highlight>
                  <a:schemeClr val="lt1"/>
                </a:highlight>
                <a:latin typeface="Century Gothic"/>
                <a:ea typeface="Century Gothic"/>
                <a:cs typeface="Century Gothic"/>
                <a:sym typeface="Century Gothic"/>
              </a:rPr>
              <a:t>Bloc 1</a:t>
            </a:r>
            <a:endParaRPr b="1">
              <a:solidFill>
                <a:schemeClr val="accent4"/>
              </a:solidFill>
              <a:highlight>
                <a:schemeClr val="lt1"/>
              </a:highlight>
              <a:latin typeface="Century Gothic"/>
              <a:ea typeface="Century Gothic"/>
              <a:cs typeface="Century Gothic"/>
              <a:sym typeface="Century Gothic"/>
            </a:endParaRPr>
          </a:p>
          <a:p>
            <a:pPr indent="0" lvl="0" marL="0" rtl="0" algn="ctr">
              <a:spcBef>
                <a:spcPts val="600"/>
              </a:spcBef>
              <a:spcAft>
                <a:spcPts val="0"/>
              </a:spcAft>
              <a:buNone/>
            </a:pPr>
            <a:r>
              <a:rPr lang="en">
                <a:solidFill>
                  <a:schemeClr val="lt1"/>
                </a:solidFill>
                <a:latin typeface="Century Gothic"/>
                <a:ea typeface="Century Gothic"/>
                <a:cs typeface="Century Gothic"/>
                <a:sym typeface="Century Gothic"/>
              </a:rPr>
              <a:t>Des mathématiques dynamiques avec la calculatrice graphique de Desmos</a:t>
            </a:r>
            <a:endParaRPr b="1">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