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Ubuntu"/>
      <p:regular r:id="rId38"/>
      <p:bold r:id="rId39"/>
      <p:italic r:id="rId40"/>
      <p:boldItalic r:id="rId41"/>
    </p:embeddedFont>
    <p:embeddedFont>
      <p:font typeface="Roboto"/>
      <p:regular r:id="rId42"/>
      <p:bold r:id="rId43"/>
      <p:italic r:id="rId44"/>
      <p:boldItalic r:id="rId45"/>
    </p:embeddedFont>
    <p:embeddedFont>
      <p:font typeface="Barlow Condensed"/>
      <p:regular r:id="rId46"/>
      <p:bold r:id="rId47"/>
      <p:italic r:id="rId48"/>
      <p:boldItalic r:id="rId49"/>
    </p:embeddedFont>
    <p:embeddedFont>
      <p:font typeface="Press Start 2P"/>
      <p:regular r:id="rId50"/>
    </p:embeddedFont>
    <p:embeddedFont>
      <p:font typeface="Viga"/>
      <p:regular r:id="rId51"/>
    </p:embeddedFont>
    <p:embeddedFont>
      <p:font typeface="Rubik"/>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D90CDA-83CC-4DAE-8A2E-3C768F419479}">
  <a:tblStyle styleId="{F7D90CDA-83CC-4DAE-8A2E-3C768F4194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D329E08-8938-4BF7-98D7-87B56767524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italic.fntdata"/><Relationship Id="rId42" Type="http://schemas.openxmlformats.org/officeDocument/2006/relationships/font" Target="fonts/Roboto-regular.fntdata"/><Relationship Id="rId41" Type="http://schemas.openxmlformats.org/officeDocument/2006/relationships/font" Target="fonts/Ubuntu-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BarlowCondensed-regular.fntdata"/><Relationship Id="rId45"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BarlowCondensed-italic.fntdata"/><Relationship Id="rId47" Type="http://schemas.openxmlformats.org/officeDocument/2006/relationships/font" Target="fonts/BarlowCondensed-bold.fntdata"/><Relationship Id="rId49" Type="http://schemas.openxmlformats.org/officeDocument/2006/relationships/font" Target="fonts/BarlowCondense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Ubuntu-bold.fntdata"/><Relationship Id="rId38" Type="http://schemas.openxmlformats.org/officeDocument/2006/relationships/font" Target="fonts/Ubuntu-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Viga-regular.fntdata"/><Relationship Id="rId50" Type="http://schemas.openxmlformats.org/officeDocument/2006/relationships/font" Target="fonts/PressStart2P-regular.fntdata"/><Relationship Id="rId53" Type="http://schemas.openxmlformats.org/officeDocument/2006/relationships/font" Target="fonts/Rubik-bold.fntdata"/><Relationship Id="rId52" Type="http://schemas.openxmlformats.org/officeDocument/2006/relationships/font" Target="fonts/Rubik-regular.fntdata"/><Relationship Id="rId11" Type="http://schemas.openxmlformats.org/officeDocument/2006/relationships/slide" Target="slides/slide5.xml"/><Relationship Id="rId55" Type="http://schemas.openxmlformats.org/officeDocument/2006/relationships/font" Target="fonts/Rubik-boldItalic.fntdata"/><Relationship Id="rId10" Type="http://schemas.openxmlformats.org/officeDocument/2006/relationships/slide" Target="slides/slide4.xml"/><Relationship Id="rId54" Type="http://schemas.openxmlformats.org/officeDocument/2006/relationships/font" Target="fonts/Rubik-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1d9a7ec0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215" name="Google Shape;215;g211d9a7ec02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dff1a659c2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Shanie</a:t>
            </a:r>
            <a:endParaRPr/>
          </a:p>
        </p:txBody>
      </p:sp>
      <p:sp>
        <p:nvSpPr>
          <p:cNvPr id="225" name="Google Shape;225;g2dff1a659c2_0_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dff1a659c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Mélanie</a:t>
            </a:r>
            <a:endParaRPr/>
          </a:p>
        </p:txBody>
      </p:sp>
      <p:sp>
        <p:nvSpPr>
          <p:cNvPr id="236" name="Google Shape;236;g2dff1a659c2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0deaba0ce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245" name="Google Shape;245;g20deaba0ceb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5f4b7da8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254" name="Google Shape;254;g2e5f4b7da80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dff1a659c2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263" name="Google Shape;263;g2dff1a659c2_0_3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1d9a7ec0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273" name="Google Shape;273;g211d9a7ec02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386746cf9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285" name="Google Shape;285;g2e386746cf9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11d9a7ec0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295" name="Google Shape;295;g211d9a7ec02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11d9a7ec0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06" name="Google Shape;306;g211d9a7ec02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32" name="Google Shape;132;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11d9a7ec0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16" name="Google Shape;316;g211d9a7ec02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11d9a7ec0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25" name="Google Shape;325;g211d9a7ec02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11d9a7ec02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35" name="Google Shape;335;g211d9a7ec02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11d9a7ec0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46" name="Google Shape;346;g211d9a7ec02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11d9a7ec0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56" name="Google Shape;356;g211d9a7ec02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dff1a659c2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364" name="Google Shape;364;g2dff1a659c2_0_3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373" name="Google Shape;373;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8a75a4d8e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8a75a4d8ef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ff6175940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1ff61759406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11d9a7ec0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11d9a7ec02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introduction (2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Problématique (3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Question de recherche (1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Cadre conceptuel (2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Considérations méthodologiques (1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Tâches co-construites (2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Résultats préliminaires (8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Remarques conclusives (1 min.)</a:t>
            </a:r>
            <a:endParaRPr>
              <a:solidFill>
                <a:schemeClr val="dk1"/>
              </a:solidFill>
            </a:endParaRPr>
          </a:p>
          <a:p>
            <a:pPr indent="0" lvl="0" marL="0" rtl="0" algn="l">
              <a:spcBef>
                <a:spcPts val="0"/>
              </a:spcBef>
              <a:spcAft>
                <a:spcPts val="0"/>
              </a:spcAft>
              <a:buNone/>
            </a:pPr>
            <a:r>
              <a:rPr lang="en-US">
                <a:solidFill>
                  <a:schemeClr val="dk1"/>
                </a:solidFill>
              </a:rPr>
              <a:t>*10 minutes de questions</a:t>
            </a:r>
            <a:endParaRPr>
              <a:solidFill>
                <a:schemeClr val="dk1"/>
              </a:solidFill>
            </a:endParaRPr>
          </a:p>
        </p:txBody>
      </p:sp>
      <p:sp>
        <p:nvSpPr>
          <p:cNvPr id="144" name="Google Shape;144;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386746c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e386746cf9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162" name="Google Shape;162;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386746cf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174" name="Google Shape;174;g2e386746cf9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ff1a659c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185" name="Google Shape;185;g2dff1a659c2_0_1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dff1a659c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197" name="Google Shape;197;g2dff1a659c2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11d9a7ec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206" name="Google Shape;206;g211d9a7ec0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recitmst.qc.ca/minecraft18062024" TargetMode="External"/><Relationship Id="rId10" Type="http://schemas.openxmlformats.org/officeDocument/2006/relationships/image" Target="../media/image1.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30.png"/><Relationship Id="rId7" Type="http://schemas.openxmlformats.org/officeDocument/2006/relationships/image" Target="../media/image12.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frq.gouv.qc.ca/programme-engagemen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hyperlink" Target="https://drive.google.com/file/d/1sknbXDu0Uz6bqeu-aYI2zaa0x8rINvEW/view?usp=sharing" TargetMode="External"/><Relationship Id="rId5" Type="http://schemas.openxmlformats.org/officeDocument/2006/relationships/hyperlink" Target="https://drive.google.com/file/d/1e2-EZ44xv54aAInqVXOHEIr9zYUz5G4h/view?usp=sharing" TargetMode="External"/><Relationship Id="rId6" Type="http://schemas.openxmlformats.org/officeDocument/2006/relationships/hyperlink" Target="https://drive.google.com/file/d/1e23PdAi60UQgg_ZyHv6lK7GJQRvZeuwC/view?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28.png"/><Relationship Id="rId6"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hyperlink" Target="http://recitmst.qc.ca/minecraft18062024" TargetMode="External"/><Relationship Id="rId9" Type="http://schemas.openxmlformats.org/officeDocument/2006/relationships/hyperlink" Target="https://creativecommons.org/licenses/by-nc-sa/4.0/deed.fr" TargetMode="External"/><Relationship Id="rId5" Type="http://schemas.openxmlformats.org/officeDocument/2006/relationships/hyperlink" Target="http://recitmst.qc.ca/minecraft18062024" TargetMode="External"/><Relationship Id="rId6" Type="http://schemas.openxmlformats.org/officeDocument/2006/relationships/hyperlink" Target="mailto:equipe@recitmst.qc.ca" TargetMode="External"/><Relationship Id="rId7" Type="http://schemas.openxmlformats.org/officeDocument/2006/relationships/hyperlink" Target="mailto:mathieu.thibault@uqo.ca" TargetMode="External"/><Relationship Id="rId8" Type="http://schemas.openxmlformats.org/officeDocument/2006/relationships/hyperlink" Target="https://creativecommons.org/licenses/by-nc-sa/4.0/deed.f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14.png"/><Relationship Id="rId5"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hyperlink" Target="mailto:mathieu.thibault@uqo.ca" TargetMode="External"/><Relationship Id="rId13" Type="http://schemas.openxmlformats.org/officeDocument/2006/relationships/hyperlink" Target="http://recitmst.qc.ca/minecraft18062024" TargetMode="Externa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hyperlink" Target="mailto:stephanie.rioux@recit.qc.ca" TargetMode="External"/><Relationship Id="rId14" Type="http://schemas.openxmlformats.org/officeDocument/2006/relationships/image" Target="../media/image3.png"/><Relationship Id="rId5" Type="http://schemas.openxmlformats.org/officeDocument/2006/relationships/image" Target="../media/image25.png"/><Relationship Id="rId6" Type="http://schemas.openxmlformats.org/officeDocument/2006/relationships/image" Target="../media/image11.png"/><Relationship Id="rId7" Type="http://schemas.openxmlformats.org/officeDocument/2006/relationships/image" Target="../media/image30.png"/><Relationship Id="rId8"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hyperlink" Target="https://journals.openedition.org/sdj/1057" TargetMode="External"/><Relationship Id="rId5" Type="http://schemas.openxmlformats.org/officeDocument/2006/relationships/hyperlink" Target="https://www.sciencedirect.com/science/article/abs/pii/S0360131516301567" TargetMode="External"/><Relationship Id="rId6" Type="http://schemas.openxmlformats.org/officeDocument/2006/relationships/hyperlink" Target="https://www.edweek.org/ew/articles/2015/08/19/minecraft-fueling-creative-ideas-analytical-thinking-in.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hyperlink" Target="https://digitalcommons.tamusa.edu/edci_faculty/3" TargetMode="External"/><Relationship Id="rId5" Type="http://schemas.openxmlformats.org/officeDocument/2006/relationships/hyperlink" Target="https://academic.oup.com/icb/article/58/6/1235/5056708" TargetMode="External"/><Relationship Id="rId6" Type="http://schemas.openxmlformats.org/officeDocument/2006/relationships/hyperlink" Target="https://www.cairn.info/apprendre-en-jouant--9782725639550-page-113.htm" TargetMode="External"/><Relationship Id="rId7" Type="http://schemas.openxmlformats.org/officeDocument/2006/relationships/hyperlink" Target="https://hal.science/hal-03705684/documen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hyperlink" Target="http://www.youtube.com/watch?v=OTEUQcRRQhw" TargetMode="External"/><Relationship Id="rId5"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slide" Target="/ppt/slides/slide6.xml"/><Relationship Id="rId5" Type="http://schemas.openxmlformats.org/officeDocument/2006/relationships/slide" Target="/ppt/slides/slide7.xml"/><Relationship Id="rId6" Type="http://schemas.openxmlformats.org/officeDocument/2006/relationships/slide" Target="/ppt/slides/slid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slide" Target="/ppt/slid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slide" Target="/ppt/slid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293050"/>
            <a:ext cx="9502200" cy="12567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1700">
                <a:solidFill>
                  <a:srgbClr val="D8D8D8"/>
                </a:solidFill>
                <a:latin typeface="Press Start 2P"/>
                <a:ea typeface="Press Start 2P"/>
                <a:cs typeface="Press Start 2P"/>
                <a:sym typeface="Press Start 2P"/>
              </a:rPr>
              <a:t>Démarrage d’un projet portant sur les avantages et défis didactiques de Minecraft Education pour l'enseignement-apprentissage des mathématiques</a:t>
            </a:r>
            <a:endParaRPr b="0" i="0" sz="1800" u="none" cap="none" strike="noStrike">
              <a:solidFill>
                <a:srgbClr val="D8D8D8"/>
              </a:solidFill>
              <a:latin typeface="Press Start 2P"/>
              <a:ea typeface="Press Start 2P"/>
              <a:cs typeface="Press Start 2P"/>
              <a:sym typeface="Press Start 2P"/>
            </a:endParaRPr>
          </a:p>
        </p:txBody>
      </p:sp>
      <p:sp>
        <p:nvSpPr>
          <p:cNvPr id="118" name="Google Shape;118;p18"/>
          <p:cNvSpPr/>
          <p:nvPr/>
        </p:nvSpPr>
        <p:spPr>
          <a:xfrm>
            <a:off x="3910450" y="36893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987575" y="3802825"/>
            <a:ext cx="4151100" cy="13533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Mélanie Roy</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Shanie Philibert</a:t>
            </a:r>
            <a:br>
              <a:rPr lang="en-US" sz="1500">
                <a:solidFill>
                  <a:srgbClr val="D8D8D8"/>
                </a:solidFill>
                <a:latin typeface="Press Start 2P"/>
                <a:ea typeface="Press Start 2P"/>
                <a:cs typeface="Press Start 2P"/>
                <a:sym typeface="Press Start 2P"/>
              </a:rPr>
            </a:br>
            <a:r>
              <a:rPr lang="en-US" sz="1500">
                <a:solidFill>
                  <a:srgbClr val="D8D8D8"/>
                </a:solidFill>
                <a:latin typeface="Press Start 2P"/>
                <a:ea typeface="Press Start 2P"/>
                <a:cs typeface="Press Start 2P"/>
                <a:sym typeface="Press Start 2P"/>
              </a:rPr>
              <a:t>(Sandrine Michot)</a:t>
            </a:r>
            <a:endParaRPr sz="1500">
              <a:solidFill>
                <a:srgbClr val="D8D8D8"/>
              </a:solidFill>
              <a:latin typeface="Press Start 2P"/>
              <a:ea typeface="Press Start 2P"/>
              <a:cs typeface="Press Start 2P"/>
              <a:sym typeface="Press Start 2P"/>
            </a:endParaRPr>
          </a:p>
        </p:txBody>
      </p:sp>
      <p:sp>
        <p:nvSpPr>
          <p:cNvPr id="120" name="Google Shape;120;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1" name="Google Shape;121;p18"/>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122" name="Google Shape;122;p18"/>
          <p:cNvPicPr preferRelativeResize="0"/>
          <p:nvPr/>
        </p:nvPicPr>
        <p:blipFill>
          <a:blip r:embed="rId6">
            <a:alphaModFix/>
          </a:blip>
          <a:stretch>
            <a:fillRect/>
          </a:stretch>
        </p:blipFill>
        <p:spPr>
          <a:xfrm>
            <a:off x="3301725" y="787846"/>
            <a:ext cx="5588550" cy="1353299"/>
          </a:xfrm>
          <a:prstGeom prst="rect">
            <a:avLst/>
          </a:prstGeom>
          <a:noFill/>
          <a:ln>
            <a:noFill/>
          </a:ln>
        </p:spPr>
      </p:pic>
      <p:pic>
        <p:nvPicPr>
          <p:cNvPr descr="A picture containing LEGO, toy&#10;&#10;Description automatically generated" id="123" name="Google Shape;123;p18"/>
          <p:cNvPicPr preferRelativeResize="0"/>
          <p:nvPr/>
        </p:nvPicPr>
        <p:blipFill rotWithShape="1">
          <a:blip r:embed="rId7">
            <a:alphaModFix/>
          </a:blip>
          <a:srcRect b="0" l="0" r="0" t="0"/>
          <a:stretch/>
        </p:blipFill>
        <p:spPr>
          <a:xfrm flipH="1">
            <a:off x="11688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4" name="Google Shape;124;p18"/>
          <p:cNvSpPr txBox="1"/>
          <p:nvPr/>
        </p:nvSpPr>
        <p:spPr>
          <a:xfrm>
            <a:off x="3640500" y="6632425"/>
            <a:ext cx="4589100" cy="3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200">
                <a:solidFill>
                  <a:srgbClr val="D8D8D8"/>
                </a:solidFill>
                <a:latin typeface="Press Start 2P"/>
                <a:ea typeface="Press Start 2P"/>
                <a:cs typeface="Press Start 2P"/>
                <a:sym typeface="Press Start 2P"/>
              </a:rPr>
              <a:t>Ce</a:t>
            </a:r>
            <a:r>
              <a:rPr lang="en-US" sz="1000">
                <a:solidFill>
                  <a:srgbClr val="D8D8D8"/>
                </a:solidFill>
                <a:latin typeface="Press Start 2P"/>
                <a:ea typeface="Press Start 2P"/>
                <a:cs typeface="Press Start 2P"/>
                <a:sym typeface="Press Start 2P"/>
              </a:rPr>
              <a:t>tte recherche est financée par le FRQSC - Engagement</a:t>
            </a:r>
            <a:endParaRPr sz="1000">
              <a:solidFill>
                <a:srgbClr val="D8D8D8"/>
              </a:solidFill>
              <a:latin typeface="Press Start 2P"/>
              <a:ea typeface="Press Start 2P"/>
              <a:cs typeface="Press Start 2P"/>
              <a:sym typeface="Press Start 2P"/>
            </a:endParaRPr>
          </a:p>
        </p:txBody>
      </p:sp>
      <p:pic>
        <p:nvPicPr>
          <p:cNvPr id="125" name="Google Shape;125;p18"/>
          <p:cNvPicPr preferRelativeResize="0"/>
          <p:nvPr/>
        </p:nvPicPr>
        <p:blipFill>
          <a:blip r:embed="rId8">
            <a:alphaModFix/>
          </a:blip>
          <a:stretch>
            <a:fillRect/>
          </a:stretch>
        </p:blipFill>
        <p:spPr>
          <a:xfrm>
            <a:off x="5065050" y="5901867"/>
            <a:ext cx="1757100" cy="794377"/>
          </a:xfrm>
          <a:prstGeom prst="rect">
            <a:avLst/>
          </a:prstGeom>
          <a:noFill/>
          <a:ln>
            <a:noFill/>
          </a:ln>
        </p:spPr>
      </p:pic>
      <p:pic>
        <p:nvPicPr>
          <p:cNvPr id="126" name="Google Shape;126;p18"/>
          <p:cNvPicPr preferRelativeResize="0"/>
          <p:nvPr/>
        </p:nvPicPr>
        <p:blipFill>
          <a:blip r:embed="rId9">
            <a:alphaModFix/>
          </a:blip>
          <a:stretch>
            <a:fillRect/>
          </a:stretch>
        </p:blipFill>
        <p:spPr>
          <a:xfrm>
            <a:off x="10044925" y="33423"/>
            <a:ext cx="1967600" cy="947350"/>
          </a:xfrm>
          <a:prstGeom prst="rect">
            <a:avLst/>
          </a:prstGeom>
          <a:noFill/>
          <a:ln>
            <a:noFill/>
          </a:ln>
        </p:spPr>
      </p:pic>
      <p:pic>
        <p:nvPicPr>
          <p:cNvPr id="127" name="Google Shape;127;p18"/>
          <p:cNvPicPr preferRelativeResize="0"/>
          <p:nvPr/>
        </p:nvPicPr>
        <p:blipFill>
          <a:blip r:embed="rId10">
            <a:alphaModFix/>
          </a:blip>
          <a:stretch>
            <a:fillRect/>
          </a:stretch>
        </p:blipFill>
        <p:spPr>
          <a:xfrm>
            <a:off x="4271875" y="-65325"/>
            <a:ext cx="5268397" cy="794375"/>
          </a:xfrm>
          <a:prstGeom prst="rect">
            <a:avLst/>
          </a:prstGeom>
          <a:noFill/>
          <a:ln>
            <a:noFill/>
          </a:ln>
        </p:spPr>
      </p:pic>
      <p:sp>
        <p:nvSpPr>
          <p:cNvPr id="128" name="Google Shape;128;p18"/>
          <p:cNvSpPr txBox="1"/>
          <p:nvPr/>
        </p:nvSpPr>
        <p:spPr>
          <a:xfrm>
            <a:off x="3037700" y="52527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rgbClr val="00FFFF"/>
                </a:solidFill>
                <a:latin typeface="Press Start 2P"/>
                <a:ea typeface="Press Start 2P"/>
                <a:cs typeface="Press Start 2P"/>
                <a:sym typeface="Press Start 2P"/>
                <a:hlinkClick r:id="rId11">
                  <a:extLst>
                    <a:ext uri="{A12FA001-AC4F-418D-AE19-62706E023703}">
                      <ahyp:hlinkClr val="tx"/>
                    </a:ext>
                  </a:extLst>
                </a:hlinkClick>
              </a:rPr>
              <a:t>recitmst.qc.ca/minecraft18062024</a:t>
            </a:r>
            <a:endParaRPr>
              <a:solidFill>
                <a:srgbClr val="00FFFF"/>
              </a:solidFill>
              <a:latin typeface="Press Start 2P"/>
              <a:ea typeface="Press Start 2P"/>
              <a:cs typeface="Press Start 2P"/>
              <a:sym typeface="Press Start 2P"/>
            </a:endParaRPr>
          </a:p>
        </p:txBody>
      </p:sp>
      <p:pic>
        <p:nvPicPr>
          <p:cNvPr id="129" name="Google Shape;129;p18"/>
          <p:cNvPicPr preferRelativeResize="0"/>
          <p:nvPr/>
        </p:nvPicPr>
        <p:blipFill>
          <a:blip r:embed="rId12">
            <a:alphaModFix/>
          </a:blip>
          <a:stretch>
            <a:fillRect/>
          </a:stretch>
        </p:blipFill>
        <p:spPr>
          <a:xfrm>
            <a:off x="79375" y="3600925"/>
            <a:ext cx="1757100" cy="1757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6" name="Shape 216"/>
        <p:cNvGrpSpPr/>
        <p:nvPr/>
      </p:nvGrpSpPr>
      <p:grpSpPr>
        <a:xfrm>
          <a:off x="0" y="0"/>
          <a:ext cx="0" cy="0"/>
          <a:chOff x="0" y="0"/>
          <a:chExt cx="0" cy="0"/>
        </a:xfrm>
      </p:grpSpPr>
      <p:sp>
        <p:nvSpPr>
          <p:cNvPr id="217" name="Google Shape;217;p27"/>
          <p:cNvSpPr/>
          <p:nvPr/>
        </p:nvSpPr>
        <p:spPr>
          <a:xfrm>
            <a:off x="2121800" y="169850"/>
            <a:ext cx="79155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pic>
        <p:nvPicPr>
          <p:cNvPr descr="A picture containing container, square&#10;&#10;Description automatically generated" id="218" name="Google Shape;218;p2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19" name="Google Shape;219;p2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20" name="Google Shape;220;p27"/>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Cadre conceptuel : avantage et défi didactique</a:t>
            </a:r>
            <a:endParaRPr sz="3000">
              <a:solidFill>
                <a:srgbClr val="D8D8D8"/>
              </a:solidFill>
              <a:latin typeface="Roboto"/>
              <a:ea typeface="Roboto"/>
              <a:cs typeface="Roboto"/>
              <a:sym typeface="Roboto"/>
            </a:endParaRPr>
          </a:p>
        </p:txBody>
      </p:sp>
      <p:sp>
        <p:nvSpPr>
          <p:cNvPr id="221" name="Google Shape;221;p27"/>
          <p:cNvSpPr txBox="1"/>
          <p:nvPr/>
        </p:nvSpPr>
        <p:spPr>
          <a:xfrm>
            <a:off x="600800" y="2447650"/>
            <a:ext cx="11165100" cy="2247300"/>
          </a:xfrm>
          <a:prstGeom prst="rect">
            <a:avLst/>
          </a:prstGeom>
          <a:noFill/>
          <a:ln>
            <a:noFill/>
          </a:ln>
        </p:spPr>
        <p:txBody>
          <a:bodyPr anchorCtr="0" anchor="t" bIns="45700" lIns="91425" spcFirstLastPara="1" rIns="91425" wrap="square" tIns="45700">
            <a:spAutoFit/>
          </a:bodyPr>
          <a:lstStyle/>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Avantage et défi didactique</a:t>
            </a:r>
            <a:endParaRPr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Difficile à définir… à contraster par rapport à un avantage et un défi </a:t>
            </a:r>
            <a:r>
              <a:rPr i="1" lang="en-US" sz="2000">
                <a:solidFill>
                  <a:schemeClr val="lt1"/>
                </a:solidFill>
                <a:latin typeface="Roboto"/>
                <a:ea typeface="Roboto"/>
                <a:cs typeface="Roboto"/>
                <a:sym typeface="Roboto"/>
              </a:rPr>
              <a:t>pédagogique</a:t>
            </a:r>
            <a:endParaRPr i="1"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Aspect qui </a:t>
            </a:r>
            <a:r>
              <a:rPr lang="en-US" sz="2000">
                <a:solidFill>
                  <a:schemeClr val="lt1"/>
                </a:solidFill>
                <a:latin typeface="Roboto"/>
                <a:ea typeface="Roboto"/>
                <a:cs typeface="Roboto"/>
                <a:sym typeface="Roboto"/>
              </a:rPr>
              <a:t>influence positivement (avantage… favorise/soutient/facilite/aide/optimise) ou négativement </a:t>
            </a:r>
            <a:r>
              <a:rPr lang="en-US" sz="2000">
                <a:solidFill>
                  <a:schemeClr val="lt1"/>
                </a:solidFill>
                <a:latin typeface="Roboto"/>
                <a:ea typeface="Roboto"/>
                <a:cs typeface="Roboto"/>
                <a:sym typeface="Roboto"/>
              </a:rPr>
              <a:t>(défi… limite/restreint/nuit) l’apprentissage </a:t>
            </a:r>
            <a:r>
              <a:rPr lang="en-US" sz="2000">
                <a:solidFill>
                  <a:schemeClr val="lt1"/>
                </a:solidFill>
                <a:latin typeface="Roboto"/>
                <a:ea typeface="Roboto"/>
                <a:cs typeface="Roboto"/>
                <a:sym typeface="Roboto"/>
              </a:rPr>
              <a:t>de concepts et processus </a:t>
            </a:r>
            <a:r>
              <a:rPr lang="en-US" sz="2000">
                <a:solidFill>
                  <a:schemeClr val="lt1"/>
                </a:solidFill>
                <a:latin typeface="Roboto"/>
                <a:ea typeface="Roboto"/>
                <a:cs typeface="Roboto"/>
                <a:sym typeface="Roboto"/>
              </a:rPr>
              <a:t> mathématiques</a:t>
            </a:r>
            <a:endParaRPr sz="2000">
              <a:solidFill>
                <a:schemeClr val="lt1"/>
              </a:solidFill>
              <a:latin typeface="Roboto"/>
              <a:ea typeface="Roboto"/>
              <a:cs typeface="Roboto"/>
              <a:sym typeface="Roboto"/>
            </a:endParaRPr>
          </a:p>
        </p:txBody>
      </p:sp>
      <p:pic>
        <p:nvPicPr>
          <p:cNvPr id="222" name="Google Shape;222;p27"/>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1000"/>
                                        <p:tgtEl>
                                          <p:spTgt spid="2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000"/>
                                        <p:tgtEl>
                                          <p:spTgt spid="2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6" name="Shape 226"/>
        <p:cNvGrpSpPr/>
        <p:nvPr/>
      </p:nvGrpSpPr>
      <p:grpSpPr>
        <a:xfrm>
          <a:off x="0" y="0"/>
          <a:ext cx="0" cy="0"/>
          <a:chOff x="0" y="0"/>
          <a:chExt cx="0" cy="0"/>
        </a:xfrm>
      </p:grpSpPr>
      <p:pic>
        <p:nvPicPr>
          <p:cNvPr descr="A picture containing container, square&#10;&#10;Description automatically generated" id="227" name="Google Shape;227;p2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28" name="Google Shape;228;p2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29" name="Google Shape;229;p2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30" name="Google Shape;230;p28"/>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Question de recherche</a:t>
            </a:r>
            <a:endParaRPr sz="3000">
              <a:solidFill>
                <a:srgbClr val="D8D8D8"/>
              </a:solidFill>
              <a:latin typeface="Roboto"/>
              <a:ea typeface="Roboto"/>
              <a:cs typeface="Roboto"/>
              <a:sym typeface="Roboto"/>
            </a:endParaRPr>
          </a:p>
        </p:txBody>
      </p:sp>
      <p:sp>
        <p:nvSpPr>
          <p:cNvPr id="231" name="Google Shape;231;p28"/>
          <p:cNvSpPr txBox="1"/>
          <p:nvPr/>
        </p:nvSpPr>
        <p:spPr>
          <a:xfrm>
            <a:off x="662575" y="1900325"/>
            <a:ext cx="11165100" cy="1015800"/>
          </a:xfrm>
          <a:prstGeom prst="rect">
            <a:avLst/>
          </a:prstGeom>
          <a:noFill/>
          <a:ln>
            <a:noFill/>
          </a:ln>
        </p:spPr>
        <p:txBody>
          <a:bodyPr anchorCtr="0" anchor="t" bIns="45700" lIns="91425" spcFirstLastPara="1" rIns="91425" wrap="square" tIns="45700">
            <a:spAutoFit/>
          </a:bodyPr>
          <a:lstStyle/>
          <a:p>
            <a:pPr indent="0" lvl="0" marL="457200" rtl="0" algn="just">
              <a:lnSpc>
                <a:spcPct val="150000"/>
              </a:lnSpc>
              <a:spcBef>
                <a:spcPts val="0"/>
              </a:spcBef>
              <a:spcAft>
                <a:spcPts val="0"/>
              </a:spcAft>
              <a:buNone/>
            </a:pPr>
            <a:r>
              <a:rPr lang="en-US" sz="2400">
                <a:solidFill>
                  <a:schemeClr val="lt1"/>
                </a:solidFill>
                <a:latin typeface="Roboto"/>
                <a:ea typeface="Roboto"/>
                <a:cs typeface="Roboto"/>
                <a:sym typeface="Roboto"/>
              </a:rPr>
              <a:t>Dans une accélération de l’intégration en classe des jeux sérieux, une prise de recul est nécessaire pour en faire ressortir l’affordance…</a:t>
            </a:r>
            <a:endParaRPr sz="2400">
              <a:solidFill>
                <a:schemeClr val="lt1"/>
              </a:solidFill>
              <a:latin typeface="Roboto"/>
              <a:ea typeface="Roboto"/>
              <a:cs typeface="Roboto"/>
              <a:sym typeface="Roboto"/>
            </a:endParaRPr>
          </a:p>
        </p:txBody>
      </p:sp>
      <p:pic>
        <p:nvPicPr>
          <p:cNvPr id="232" name="Google Shape;232;p28"/>
          <p:cNvPicPr preferRelativeResize="0"/>
          <p:nvPr/>
        </p:nvPicPr>
        <p:blipFill>
          <a:blip r:embed="rId4">
            <a:alphaModFix/>
          </a:blip>
          <a:stretch>
            <a:fillRect/>
          </a:stretch>
        </p:blipFill>
        <p:spPr>
          <a:xfrm>
            <a:off x="10304100" y="4581349"/>
            <a:ext cx="1746250" cy="2308573"/>
          </a:xfrm>
          <a:prstGeom prst="rect">
            <a:avLst/>
          </a:prstGeom>
          <a:noFill/>
          <a:ln>
            <a:noFill/>
          </a:ln>
        </p:spPr>
      </p:pic>
      <p:sp>
        <p:nvSpPr>
          <p:cNvPr id="233" name="Google Shape;233;p28"/>
          <p:cNvSpPr/>
          <p:nvPr/>
        </p:nvSpPr>
        <p:spPr>
          <a:xfrm>
            <a:off x="1343900" y="3119525"/>
            <a:ext cx="9405300" cy="1806900"/>
          </a:xfrm>
          <a:prstGeom prst="wedgeRoundRectCallout">
            <a:avLst>
              <a:gd fmla="val 53108" name="adj1"/>
              <a:gd fmla="val 41664" name="adj2"/>
              <a:gd fmla="val 0" name="adj3"/>
            </a:avLst>
          </a:prstGeom>
          <a:solidFill>
            <a:schemeClr val="lt2"/>
          </a:solid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lang="en-US" sz="2400">
                <a:solidFill>
                  <a:schemeClr val="dk1"/>
                </a:solidFill>
                <a:latin typeface="Roboto"/>
                <a:ea typeface="Roboto"/>
                <a:cs typeface="Roboto"/>
                <a:sym typeface="Roboto"/>
              </a:rPr>
              <a:t>Quels sont les avantages et défis didactiques </a:t>
            </a:r>
            <a:br>
              <a:rPr lang="en-US" sz="2400">
                <a:solidFill>
                  <a:schemeClr val="dk1"/>
                </a:solidFill>
                <a:latin typeface="Roboto"/>
                <a:ea typeface="Roboto"/>
                <a:cs typeface="Roboto"/>
                <a:sym typeface="Roboto"/>
              </a:rPr>
            </a:br>
            <a:r>
              <a:rPr lang="en-US" sz="2400">
                <a:solidFill>
                  <a:schemeClr val="dk1"/>
                </a:solidFill>
                <a:latin typeface="Roboto"/>
                <a:ea typeface="Roboto"/>
                <a:cs typeface="Roboto"/>
                <a:sym typeface="Roboto"/>
              </a:rPr>
              <a:t>de l’usage de Minecraft Education </a:t>
            </a:r>
            <a:br>
              <a:rPr lang="en-US" sz="2400">
                <a:solidFill>
                  <a:schemeClr val="dk1"/>
                </a:solidFill>
                <a:latin typeface="Roboto"/>
                <a:ea typeface="Roboto"/>
                <a:cs typeface="Roboto"/>
                <a:sym typeface="Roboto"/>
              </a:rPr>
            </a:br>
            <a:r>
              <a:rPr lang="en-US" sz="2400">
                <a:solidFill>
                  <a:schemeClr val="dk1"/>
                </a:solidFill>
                <a:latin typeface="Roboto"/>
                <a:ea typeface="Roboto"/>
                <a:cs typeface="Roboto"/>
                <a:sym typeface="Roboto"/>
              </a:rPr>
              <a:t>dans l’enseignement-apprentissage des mathématiques?</a:t>
            </a:r>
            <a:endParaRPr sz="24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1000"/>
                                        <p:tgtEl>
                                          <p:spTgt spid="2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000"/>
                                        <p:tgtEl>
                                          <p:spTgt spid="2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37" name="Shape 237"/>
        <p:cNvGrpSpPr/>
        <p:nvPr/>
      </p:nvGrpSpPr>
      <p:grpSpPr>
        <a:xfrm>
          <a:off x="0" y="0"/>
          <a:ext cx="0" cy="0"/>
          <a:chOff x="0" y="0"/>
          <a:chExt cx="0" cy="0"/>
        </a:xfrm>
      </p:grpSpPr>
      <p:pic>
        <p:nvPicPr>
          <p:cNvPr descr="A picture containing container, square&#10;&#10;Description automatically generated" id="238" name="Google Shape;238;p29"/>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39" name="Google Shape;239;p2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40" name="Google Shape;240;p29"/>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41" name="Google Shape;241;p29"/>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Considérations méthodologiques</a:t>
            </a:r>
            <a:endParaRPr sz="3000">
              <a:solidFill>
                <a:srgbClr val="D8D8D8"/>
              </a:solidFill>
              <a:latin typeface="Roboto"/>
              <a:ea typeface="Roboto"/>
              <a:cs typeface="Roboto"/>
              <a:sym typeface="Roboto"/>
            </a:endParaRPr>
          </a:p>
        </p:txBody>
      </p:sp>
      <p:sp>
        <p:nvSpPr>
          <p:cNvPr id="242" name="Google Shape;242;p29"/>
          <p:cNvSpPr txBox="1"/>
          <p:nvPr/>
        </p:nvSpPr>
        <p:spPr>
          <a:xfrm>
            <a:off x="662575" y="1727725"/>
            <a:ext cx="11165100" cy="5002500"/>
          </a:xfrm>
          <a:prstGeom prst="rect">
            <a:avLst/>
          </a:prstGeom>
          <a:noFill/>
          <a:ln>
            <a:noFill/>
          </a:ln>
        </p:spPr>
        <p:txBody>
          <a:bodyPr anchorCtr="0" anchor="t" bIns="45700" lIns="91425" spcFirstLastPara="1" rIns="91425" wrap="square" tIns="45700">
            <a:spAutoFit/>
          </a:bodyPr>
          <a:lstStyle/>
          <a:p>
            <a:pPr indent="-355600" lvl="0" marL="457200" marR="0" rtl="0" algn="just">
              <a:lnSpc>
                <a:spcPct val="115000"/>
              </a:lnSpc>
              <a:spcBef>
                <a:spcPts val="0"/>
              </a:spcBef>
              <a:spcAft>
                <a:spcPts val="0"/>
              </a:spcAft>
              <a:buClr>
                <a:schemeClr val="lt1"/>
              </a:buClr>
              <a:buSzPts val="2000"/>
              <a:buFont typeface="Press Start 2P"/>
              <a:buChar char="●"/>
            </a:pPr>
            <a:r>
              <a:rPr lang="en-US" sz="2000">
                <a:solidFill>
                  <a:schemeClr val="lt1"/>
                </a:solidFill>
                <a:latin typeface="Roboto"/>
                <a:ea typeface="Roboto"/>
                <a:cs typeface="Roboto"/>
                <a:sym typeface="Roboto"/>
              </a:rPr>
              <a:t>R</a:t>
            </a:r>
            <a:r>
              <a:rPr lang="en-US" sz="2000">
                <a:solidFill>
                  <a:schemeClr val="lt1"/>
                </a:solidFill>
                <a:latin typeface="Roboto"/>
                <a:ea typeface="Roboto"/>
                <a:cs typeface="Roboto"/>
                <a:sym typeface="Roboto"/>
              </a:rPr>
              <a:t>echerche collaborative dans le cadre du programme</a:t>
            </a:r>
            <a:r>
              <a:rPr b="1" lang="en-US" sz="2000">
                <a:solidFill>
                  <a:schemeClr val="lt1"/>
                </a:solidFill>
                <a:latin typeface="Roboto"/>
                <a:ea typeface="Roboto"/>
                <a:cs typeface="Roboto"/>
                <a:sym typeface="Roboto"/>
              </a:rPr>
              <a:t> </a:t>
            </a:r>
            <a:r>
              <a:rPr b="1" i="1" lang="en-US" sz="2000" u="sng">
                <a:solidFill>
                  <a:srgbClr val="00FFFF"/>
                </a:solidFill>
                <a:latin typeface="Roboto"/>
                <a:ea typeface="Roboto"/>
                <a:cs typeface="Roboto"/>
                <a:sym typeface="Roboto"/>
                <a:hlinkClick r:id="rId4">
                  <a:extLst>
                    <a:ext uri="{A12FA001-AC4F-418D-AE19-62706E023703}">
                      <ahyp:hlinkClr val="tx"/>
                    </a:ext>
                  </a:extLst>
                </a:hlinkClick>
              </a:rPr>
              <a:t>Engagement</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Phase de Démarrage</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Initiation à la recherche (lectures, journal de bord et discussions)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R</a:t>
            </a:r>
            <a:r>
              <a:rPr lang="en-US" sz="2000">
                <a:solidFill>
                  <a:schemeClr val="lt1"/>
                </a:solidFill>
                <a:latin typeface="Roboto"/>
                <a:ea typeface="Roboto"/>
                <a:cs typeface="Roboto"/>
                <a:sym typeface="Roboto"/>
              </a:rPr>
              <a:t>encontres de travail (1 journée et 4 demi-journées) avec des partenaires des milieux de pratique, soit 8 enseignant·es et 6 conseiller·ères pédagogiques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Co-construction de tâches (application, exploration ou création) mobilisant plusieurs domaines mathématiques et ayant recours à Minecraft Education </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Phase d’Action</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Collecte de données (observations, productions, entretiens et discussions de groupes) au printemps 2024, dans 10 classes allant de la 4</a:t>
            </a:r>
            <a:r>
              <a:rPr baseline="30000" lang="en-US" sz="2000">
                <a:solidFill>
                  <a:schemeClr val="lt1"/>
                </a:solidFill>
                <a:latin typeface="Roboto"/>
                <a:ea typeface="Roboto"/>
                <a:cs typeface="Roboto"/>
                <a:sym typeface="Roboto"/>
              </a:rPr>
              <a:t>e</a:t>
            </a:r>
            <a:r>
              <a:rPr lang="en-US" sz="2000">
                <a:solidFill>
                  <a:schemeClr val="lt1"/>
                </a:solidFill>
                <a:latin typeface="Roboto"/>
                <a:ea typeface="Roboto"/>
                <a:cs typeface="Roboto"/>
                <a:sym typeface="Roboto"/>
              </a:rPr>
              <a:t> année du primaire jusqu’à la 2</a:t>
            </a:r>
            <a:r>
              <a:rPr baseline="30000" lang="en-US" sz="2000">
                <a:solidFill>
                  <a:schemeClr val="lt1"/>
                </a:solidFill>
                <a:latin typeface="Roboto"/>
                <a:ea typeface="Roboto"/>
                <a:cs typeface="Roboto"/>
                <a:sym typeface="Roboto"/>
              </a:rPr>
              <a:t>e</a:t>
            </a:r>
            <a:r>
              <a:rPr lang="en-US" sz="2000">
                <a:solidFill>
                  <a:schemeClr val="lt1"/>
                </a:solidFill>
                <a:latin typeface="Roboto"/>
                <a:ea typeface="Roboto"/>
                <a:cs typeface="Roboto"/>
                <a:sym typeface="Roboto"/>
              </a:rPr>
              <a:t> année du secondaire (9-14 ans)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Analyse thématique des données en cours ⇒ avantages et défis didactiques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Pour l’instant, 4 entretiens d’enseignant·es ciblés (environ 30 min., sur Zoom, environ une semaine après les observations en classe)</a:t>
            </a:r>
            <a:endParaRPr sz="2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1000"/>
                                        <p:tgtEl>
                                          <p:spTgt spid="2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1000"/>
                                        <p:tgtEl>
                                          <p:spTgt spid="2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46" name="Shape 246"/>
        <p:cNvGrpSpPr/>
        <p:nvPr/>
      </p:nvGrpSpPr>
      <p:grpSpPr>
        <a:xfrm>
          <a:off x="0" y="0"/>
          <a:ext cx="0" cy="0"/>
          <a:chOff x="0" y="0"/>
          <a:chExt cx="0" cy="0"/>
        </a:xfrm>
      </p:grpSpPr>
      <p:pic>
        <p:nvPicPr>
          <p:cNvPr descr="A picture containing container, square&#10;&#10;Description automatically generated" id="247" name="Google Shape;247;p3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48" name="Google Shape;248;p30"/>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49" name="Google Shape;249;p30"/>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50" name="Google Shape;250;p30"/>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Tâches co-construites</a:t>
            </a:r>
            <a:endParaRPr sz="3000">
              <a:solidFill>
                <a:srgbClr val="D8D8D8"/>
              </a:solidFill>
              <a:latin typeface="Roboto"/>
              <a:ea typeface="Roboto"/>
              <a:cs typeface="Roboto"/>
              <a:sym typeface="Roboto"/>
            </a:endParaRPr>
          </a:p>
        </p:txBody>
      </p:sp>
      <p:graphicFrame>
        <p:nvGraphicFramePr>
          <p:cNvPr id="251" name="Google Shape;251;p30"/>
          <p:cNvGraphicFramePr/>
          <p:nvPr/>
        </p:nvGraphicFramePr>
        <p:xfrm>
          <a:off x="427600" y="1409700"/>
          <a:ext cx="3000000" cy="3000000"/>
        </p:xfrm>
        <a:graphic>
          <a:graphicData uri="http://schemas.openxmlformats.org/drawingml/2006/table">
            <a:tbl>
              <a:tblPr>
                <a:noFill/>
                <a:tableStyleId>{F7D90CDA-83CC-4DAE-8A2E-3C768F419479}</a:tableStyleId>
              </a:tblPr>
              <a:tblGrid>
                <a:gridCol w="1818675"/>
                <a:gridCol w="2807000"/>
                <a:gridCol w="1431000"/>
                <a:gridCol w="5489925"/>
              </a:tblGrid>
              <a:tr h="381000">
                <a:tc>
                  <a:txBody>
                    <a:bodyPr/>
                    <a:lstStyle/>
                    <a:p>
                      <a:pPr indent="0" lvl="0" marL="0" rtl="0" algn="ctr">
                        <a:spcBef>
                          <a:spcPts val="0"/>
                        </a:spcBef>
                        <a:spcAft>
                          <a:spcPts val="0"/>
                        </a:spcAft>
                        <a:buNone/>
                      </a:pPr>
                      <a:r>
                        <a:rPr b="1" lang="en-US" sz="1800">
                          <a:solidFill>
                            <a:schemeClr val="lt1"/>
                          </a:solidFill>
                          <a:latin typeface="Roboto"/>
                          <a:ea typeface="Roboto"/>
                          <a:cs typeface="Roboto"/>
                          <a:sym typeface="Roboto"/>
                        </a:rPr>
                        <a:t>Niveau scolaire</a:t>
                      </a:r>
                      <a:endParaRPr b="1"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800">
                          <a:solidFill>
                            <a:schemeClr val="lt1"/>
                          </a:solidFill>
                          <a:latin typeface="Roboto"/>
                          <a:ea typeface="Roboto"/>
                          <a:cs typeface="Roboto"/>
                          <a:sym typeface="Roboto"/>
                        </a:rPr>
                        <a:t>Nom</a:t>
                      </a:r>
                      <a:endParaRPr b="1"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800">
                          <a:solidFill>
                            <a:schemeClr val="lt1"/>
                          </a:solidFill>
                          <a:latin typeface="Roboto"/>
                          <a:ea typeface="Roboto"/>
                          <a:cs typeface="Roboto"/>
                          <a:sym typeface="Roboto"/>
                        </a:rPr>
                        <a:t>Intention(s)</a:t>
                      </a:r>
                      <a:endParaRPr b="1"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800">
                          <a:solidFill>
                            <a:schemeClr val="lt1"/>
                          </a:solidFill>
                          <a:latin typeface="Roboto"/>
                          <a:ea typeface="Roboto"/>
                          <a:cs typeface="Roboto"/>
                          <a:sym typeface="Roboto"/>
                        </a:rPr>
                        <a:t>Concepts ciblés</a:t>
                      </a:r>
                      <a:endParaRPr b="1" sz="18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4</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Connais-tu les prismes? </a:t>
                      </a:r>
                      <a:endParaRPr sz="1800">
                        <a:solidFill>
                          <a:schemeClr val="lt1"/>
                        </a:solidFill>
                        <a:latin typeface="Roboto"/>
                        <a:ea typeface="Roboto"/>
                        <a:cs typeface="Roboto"/>
                        <a:sym typeface="Roboto"/>
                      </a:endParaRPr>
                    </a:p>
                    <a:p>
                      <a:pPr indent="0" lvl="0" marL="0" rtl="0" algn="ctr">
                        <a:spcBef>
                          <a:spcPts val="0"/>
                        </a:spcBef>
                        <a:spcAft>
                          <a:spcPts val="0"/>
                        </a:spcAft>
                        <a:buNone/>
                      </a:pPr>
                      <a:r>
                        <a:rPr lang="en-US" sz="1800" u="sng">
                          <a:solidFill>
                            <a:srgbClr val="00FF00"/>
                          </a:solidFill>
                          <a:latin typeface="Roboto"/>
                          <a:ea typeface="Roboto"/>
                          <a:cs typeface="Roboto"/>
                          <a:sym typeface="Roboto"/>
                          <a:hlinkClick r:id="rId4">
                            <a:extLst>
                              <a:ext uri="{A12FA001-AC4F-418D-AE19-62706E023703}">
                                <ahyp:hlinkClr val="tx"/>
                              </a:ext>
                            </a:extLst>
                          </a:hlinkClick>
                        </a:rPr>
                        <a:t>Monde</a:t>
                      </a:r>
                      <a:r>
                        <a:rPr lang="en-US" sz="1800">
                          <a:solidFill>
                            <a:srgbClr val="00FF00"/>
                          </a:solidFill>
                          <a:latin typeface="Roboto"/>
                          <a:ea typeface="Roboto"/>
                          <a:cs typeface="Roboto"/>
                          <a:sym typeface="Roboto"/>
                        </a:rPr>
                        <a:t> - </a:t>
                      </a:r>
                      <a:r>
                        <a:rPr lang="en-US" sz="1800" u="sng">
                          <a:solidFill>
                            <a:srgbClr val="00FF00"/>
                          </a:solidFill>
                          <a:latin typeface="Roboto"/>
                          <a:ea typeface="Roboto"/>
                          <a:cs typeface="Roboto"/>
                          <a:sym typeface="Roboto"/>
                          <a:hlinkClick r:id="rId5">
                            <a:extLst>
                              <a:ext uri="{A12FA001-AC4F-418D-AE19-62706E023703}">
                                <ahyp:hlinkClr val="tx"/>
                              </a:ext>
                            </a:extLst>
                          </a:hlinkClick>
                        </a:rPr>
                        <a:t>Vidéo</a:t>
                      </a:r>
                      <a:r>
                        <a:rPr lang="en-US" sz="1800">
                          <a:solidFill>
                            <a:srgbClr val="00FF00"/>
                          </a:solidFill>
                          <a:latin typeface="Roboto"/>
                          <a:ea typeface="Roboto"/>
                          <a:cs typeface="Roboto"/>
                          <a:sym typeface="Roboto"/>
                        </a:rPr>
                        <a:t> - </a:t>
                      </a:r>
                      <a:r>
                        <a:rPr lang="en-US" sz="1800" u="sng">
                          <a:solidFill>
                            <a:srgbClr val="00FF00"/>
                          </a:solidFill>
                          <a:latin typeface="Roboto"/>
                          <a:ea typeface="Roboto"/>
                          <a:cs typeface="Roboto"/>
                          <a:sym typeface="Roboto"/>
                          <a:hlinkClick r:id="rId6">
                            <a:extLst>
                              <a:ext uri="{A12FA001-AC4F-418D-AE19-62706E023703}">
                                <ahyp:hlinkClr val="tx"/>
                              </a:ext>
                            </a:extLst>
                          </a:hlinkClick>
                        </a:rPr>
                        <a:t>Traces</a:t>
                      </a:r>
                      <a:endParaRPr sz="1800">
                        <a:solidFill>
                          <a:srgbClr val="00FF00"/>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Exploration</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Vocabulaire des solides (cubes et prismes à base rectangulaires)</a:t>
                      </a:r>
                      <a:endParaRPr sz="18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4</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À la manière de Mondrian</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Création</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Contraintes à respecter : interprétation d’un diagramme à bandes, quadrilatère, aire et fractions</a:t>
                      </a:r>
                      <a:endParaRPr sz="18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5</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Le dallage frisé</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Exploration et création</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Frises et dallages avec translation et réflexion</a:t>
                      </a:r>
                      <a:endParaRPr sz="18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5</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et 6</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années</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Le parc des maths</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Création</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Contraintes à respecter : interprétation d’un diagramme circulaire ou à ligne brisée, aire, périmètre et volume</a:t>
                      </a:r>
                      <a:endParaRPr sz="18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6</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Jeux Olympiques d’été</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Création</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Contraintes à respecter : échelle, aire, périmètre, volume, fraction, nombre</a:t>
                      </a:r>
                      <a:r>
                        <a:rPr lang="en-US" sz="1800">
                          <a:solidFill>
                            <a:schemeClr val="lt1"/>
                          </a:solidFill>
                          <a:latin typeface="Roboto"/>
                          <a:ea typeface="Roboto"/>
                          <a:cs typeface="Roboto"/>
                          <a:sym typeface="Roboto"/>
                        </a:rPr>
                        <a:t>s</a:t>
                      </a:r>
                      <a:r>
                        <a:rPr lang="en-US" sz="1800">
                          <a:solidFill>
                            <a:schemeClr val="lt1"/>
                          </a:solidFill>
                          <a:latin typeface="Roboto"/>
                          <a:ea typeface="Roboto"/>
                          <a:cs typeface="Roboto"/>
                          <a:sym typeface="Roboto"/>
                        </a:rPr>
                        <a:t> décima</a:t>
                      </a:r>
                      <a:r>
                        <a:rPr lang="en-US" sz="1800">
                          <a:solidFill>
                            <a:schemeClr val="lt1"/>
                          </a:solidFill>
                          <a:latin typeface="Roboto"/>
                          <a:ea typeface="Roboto"/>
                          <a:cs typeface="Roboto"/>
                          <a:sym typeface="Roboto"/>
                        </a:rPr>
                        <a:t>ux</a:t>
                      </a:r>
                      <a:r>
                        <a:rPr lang="en-US" sz="1800">
                          <a:solidFill>
                            <a:schemeClr val="lt1"/>
                          </a:solidFill>
                          <a:latin typeface="Roboto"/>
                          <a:ea typeface="Roboto"/>
                          <a:cs typeface="Roboto"/>
                          <a:sym typeface="Roboto"/>
                        </a:rPr>
                        <a:t> et pourcentage</a:t>
                      </a:r>
                      <a:endParaRPr sz="18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2</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secondaire</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Aire des solides</a:t>
                      </a:r>
                      <a:endParaRPr sz="1800">
                        <a:solidFill>
                          <a:schemeClr val="lt1"/>
                        </a:solidFill>
                        <a:latin typeface="Roboto"/>
                        <a:ea typeface="Roboto"/>
                        <a:cs typeface="Roboto"/>
                        <a:sym typeface="Roboto"/>
                      </a:endParaRPr>
                    </a:p>
                    <a:p>
                      <a:pPr indent="0" lvl="0" marL="0" rtl="0" algn="l">
                        <a:spcBef>
                          <a:spcPts val="0"/>
                        </a:spcBef>
                        <a:spcAft>
                          <a:spcPts val="0"/>
                        </a:spcAft>
                        <a:buNone/>
                      </a:pP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Exploration</a:t>
                      </a:r>
                      <a:endParaRPr sz="18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Aire total de </a:t>
                      </a:r>
                      <a:r>
                        <a:rPr lang="en-US" sz="1800">
                          <a:solidFill>
                            <a:schemeClr val="lt1"/>
                          </a:solidFill>
                          <a:latin typeface="Roboto"/>
                          <a:ea typeface="Roboto"/>
                          <a:cs typeface="Roboto"/>
                          <a:sym typeface="Roboto"/>
                        </a:rPr>
                        <a:t>solides (cubes et prismes à base rectangulaires), recherche de mesures manquantes (algèbre)  et solides décomposables</a:t>
                      </a:r>
                      <a:endParaRPr sz="1800">
                        <a:solidFill>
                          <a:schemeClr val="lt1"/>
                        </a:solidFill>
                        <a:latin typeface="Roboto"/>
                        <a:ea typeface="Roboto"/>
                        <a:cs typeface="Roboto"/>
                        <a:sym typeface="Roboto"/>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5" name="Shape 255"/>
        <p:cNvGrpSpPr/>
        <p:nvPr/>
      </p:nvGrpSpPr>
      <p:grpSpPr>
        <a:xfrm>
          <a:off x="0" y="0"/>
          <a:ext cx="0" cy="0"/>
          <a:chOff x="0" y="0"/>
          <a:chExt cx="0" cy="0"/>
        </a:xfrm>
      </p:grpSpPr>
      <p:pic>
        <p:nvPicPr>
          <p:cNvPr descr="A picture containing container, square&#10;&#10;Description automatically generated" id="256" name="Google Shape;256;p31"/>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57" name="Google Shape;257;p31"/>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58" name="Google Shape;258;p31"/>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59" name="Google Shape;259;p31"/>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Portrait des participant·es</a:t>
            </a:r>
            <a:endParaRPr sz="3000">
              <a:solidFill>
                <a:srgbClr val="D8D8D8"/>
              </a:solidFill>
              <a:latin typeface="Roboto"/>
              <a:ea typeface="Roboto"/>
              <a:cs typeface="Roboto"/>
              <a:sym typeface="Roboto"/>
            </a:endParaRPr>
          </a:p>
        </p:txBody>
      </p:sp>
      <p:graphicFrame>
        <p:nvGraphicFramePr>
          <p:cNvPr id="260" name="Google Shape;260;p31"/>
          <p:cNvGraphicFramePr/>
          <p:nvPr/>
        </p:nvGraphicFramePr>
        <p:xfrm>
          <a:off x="1701650" y="1607975"/>
          <a:ext cx="3000000" cy="3000000"/>
        </p:xfrm>
        <a:graphic>
          <a:graphicData uri="http://schemas.openxmlformats.org/drawingml/2006/table">
            <a:tbl>
              <a:tblPr>
                <a:noFill/>
                <a:tableStyleId>{DD329E08-8938-4BF7-98D7-87B567675241}</a:tableStyleId>
              </a:tblPr>
              <a:tblGrid>
                <a:gridCol w="1998650"/>
                <a:gridCol w="2367975"/>
                <a:gridCol w="2324525"/>
                <a:gridCol w="1998650"/>
              </a:tblGrid>
              <a:tr h="1363300">
                <a:tc>
                  <a:txBody>
                    <a:bodyPr/>
                    <a:lstStyle/>
                    <a:p>
                      <a:pPr indent="0" lvl="0" marL="0" rtl="0" algn="ctr">
                        <a:lnSpc>
                          <a:spcPct val="115000"/>
                        </a:lnSpc>
                        <a:spcBef>
                          <a:spcPts val="0"/>
                        </a:spcBef>
                        <a:spcAft>
                          <a:spcPts val="0"/>
                        </a:spcAft>
                        <a:buNone/>
                      </a:pPr>
                      <a:r>
                        <a:rPr b="1" lang="en-US" sz="1800">
                          <a:solidFill>
                            <a:schemeClr val="lt1"/>
                          </a:solidFill>
                        </a:rPr>
                        <a:t>Participant·es</a:t>
                      </a:r>
                      <a:endParaRPr b="1" sz="1800">
                        <a:solidFill>
                          <a:schemeClr val="lt1"/>
                        </a:solidFill>
                      </a:endParaRPr>
                    </a:p>
                  </a:txBody>
                  <a:tcPr marT="19050" marB="19050" marR="28575" marL="28575" anchor="ctr">
                    <a:lnL cap="flat" cmpd="sng" w="1905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rPr>
                        <a:t>Années d'expérience en enseignement</a:t>
                      </a:r>
                      <a:endParaRPr b="1"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rPr>
                        <a:t>Années d'expérience (utilisation) avec Minecraft</a:t>
                      </a:r>
                      <a:endParaRPr b="1"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rPr>
                        <a:t>Compétence numérique perçue</a:t>
                      </a:r>
                      <a:endParaRPr b="1"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654350">
                <a:tc>
                  <a:txBody>
                    <a:bodyPr/>
                    <a:lstStyle/>
                    <a:p>
                      <a:pPr indent="0" lvl="0" marL="0" rtl="0" algn="ctr">
                        <a:lnSpc>
                          <a:spcPct val="115000"/>
                        </a:lnSpc>
                        <a:spcBef>
                          <a:spcPts val="0"/>
                        </a:spcBef>
                        <a:spcAft>
                          <a:spcPts val="0"/>
                        </a:spcAft>
                        <a:buNone/>
                      </a:pPr>
                      <a:r>
                        <a:rPr lang="en-US" sz="1800">
                          <a:solidFill>
                            <a:schemeClr val="lt1"/>
                          </a:solidFill>
                        </a:rPr>
                        <a:t>Laurent</a:t>
                      </a:r>
                      <a:endParaRPr sz="1800">
                        <a:solidFill>
                          <a:schemeClr val="lt1"/>
                        </a:solidFill>
                      </a:endParaRPr>
                    </a:p>
                  </a:txBody>
                  <a:tcPr marT="19050" marB="19050" marR="28575" marL="28575" anchor="ctr">
                    <a:lnL cap="flat" cmpd="sng" w="1905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16</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3</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Très expérimenté</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701700">
                <a:tc>
                  <a:txBody>
                    <a:bodyPr/>
                    <a:lstStyle/>
                    <a:p>
                      <a:pPr indent="0" lvl="0" marL="0" rtl="0" algn="ctr">
                        <a:lnSpc>
                          <a:spcPct val="115000"/>
                        </a:lnSpc>
                        <a:spcBef>
                          <a:spcPts val="0"/>
                        </a:spcBef>
                        <a:spcAft>
                          <a:spcPts val="0"/>
                        </a:spcAft>
                        <a:buNone/>
                      </a:pPr>
                      <a:r>
                        <a:rPr lang="en-US" sz="1800">
                          <a:solidFill>
                            <a:schemeClr val="lt1"/>
                          </a:solidFill>
                        </a:rPr>
                        <a:t>Josiane</a:t>
                      </a:r>
                      <a:endParaRPr sz="1800">
                        <a:solidFill>
                          <a:schemeClr val="lt1"/>
                        </a:solidFill>
                      </a:endParaRPr>
                    </a:p>
                  </a:txBody>
                  <a:tcPr marT="19050" marB="19050" marR="28575" marL="28575" anchor="ctr">
                    <a:lnL cap="flat" cmpd="sng" w="1905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10</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0</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Peu expérimentée</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701700">
                <a:tc>
                  <a:txBody>
                    <a:bodyPr/>
                    <a:lstStyle/>
                    <a:p>
                      <a:pPr indent="0" lvl="0" marL="0" rtl="0" algn="ctr">
                        <a:lnSpc>
                          <a:spcPct val="115000"/>
                        </a:lnSpc>
                        <a:spcBef>
                          <a:spcPts val="0"/>
                        </a:spcBef>
                        <a:spcAft>
                          <a:spcPts val="0"/>
                        </a:spcAft>
                        <a:buNone/>
                      </a:pPr>
                      <a:r>
                        <a:rPr lang="en-US" sz="1800">
                          <a:solidFill>
                            <a:schemeClr val="lt1"/>
                          </a:solidFill>
                        </a:rPr>
                        <a:t>Marie</a:t>
                      </a:r>
                      <a:endParaRPr sz="1800">
                        <a:solidFill>
                          <a:schemeClr val="lt1"/>
                        </a:solidFill>
                      </a:endParaRPr>
                    </a:p>
                  </a:txBody>
                  <a:tcPr marT="19050" marB="19050" marR="28575" marL="28575" anchor="ctr">
                    <a:lnL cap="flat" cmpd="sng" w="1905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12</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3</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Très expérimentée</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54350">
                <a:tc>
                  <a:txBody>
                    <a:bodyPr/>
                    <a:lstStyle/>
                    <a:p>
                      <a:pPr indent="0" lvl="0" marL="0" rtl="0" algn="ctr">
                        <a:lnSpc>
                          <a:spcPct val="115000"/>
                        </a:lnSpc>
                        <a:spcBef>
                          <a:spcPts val="0"/>
                        </a:spcBef>
                        <a:spcAft>
                          <a:spcPts val="0"/>
                        </a:spcAft>
                        <a:buNone/>
                      </a:pPr>
                      <a:r>
                        <a:rPr lang="en-US" sz="1800">
                          <a:solidFill>
                            <a:schemeClr val="lt1"/>
                          </a:solidFill>
                        </a:rPr>
                        <a:t>Gabriel</a:t>
                      </a:r>
                      <a:endParaRPr sz="1800">
                        <a:solidFill>
                          <a:schemeClr val="lt1"/>
                        </a:solidFill>
                      </a:endParaRPr>
                    </a:p>
                  </a:txBody>
                  <a:tcPr marT="19050" marB="19050" marR="28575" marL="28575" anchor="ctr">
                    <a:lnL cap="flat" cmpd="sng" w="1905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15</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3</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800">
                          <a:solidFill>
                            <a:schemeClr val="lt1"/>
                          </a:solidFill>
                        </a:rPr>
                        <a:t>Très expérimenté</a:t>
                      </a:r>
                      <a:endParaRPr sz="1800">
                        <a:solidFill>
                          <a:schemeClr val="lt1"/>
                        </a:solidFill>
                      </a:endParaRPr>
                    </a:p>
                  </a:txBody>
                  <a:tcPr marT="19050" marB="19050" marR="28575" marL="2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1000"/>
                                        <p:tgtEl>
                                          <p:spTgt spid="2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4" name="Shape 264"/>
        <p:cNvGrpSpPr/>
        <p:nvPr/>
      </p:nvGrpSpPr>
      <p:grpSpPr>
        <a:xfrm>
          <a:off x="0" y="0"/>
          <a:ext cx="0" cy="0"/>
          <a:chOff x="0" y="0"/>
          <a:chExt cx="0" cy="0"/>
        </a:xfrm>
      </p:grpSpPr>
      <p:pic>
        <p:nvPicPr>
          <p:cNvPr descr="A picture containing container, square&#10;&#10;Description automatically generated" id="265" name="Google Shape;265;p3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66" name="Google Shape;266;p3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67" name="Google Shape;267;p3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68" name="Google Shape;268;p3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269" name="Google Shape;269;p32"/>
          <p:cNvSpPr txBox="1"/>
          <p:nvPr/>
        </p:nvSpPr>
        <p:spPr>
          <a:xfrm>
            <a:off x="662575" y="1595525"/>
            <a:ext cx="11165100" cy="51486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1800">
                <a:solidFill>
                  <a:schemeClr val="lt1"/>
                </a:solidFill>
                <a:latin typeface="Roboto"/>
                <a:ea typeface="Roboto"/>
                <a:cs typeface="Roboto"/>
                <a:sym typeface="Roboto"/>
              </a:rPr>
              <a:t>Observations globales</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Activité mathématique des élèves influencée par l’intention de la tâche</a:t>
            </a:r>
            <a:endParaRPr sz="1800">
              <a:solidFill>
                <a:schemeClr val="lt1"/>
              </a:solidFill>
              <a:latin typeface="Roboto"/>
              <a:ea typeface="Roboto"/>
              <a:cs typeface="Roboto"/>
              <a:sym typeface="Roboto"/>
            </a:endParaRPr>
          </a:p>
          <a:p>
            <a:pPr indent="-342900" lvl="1" marL="9144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Potentiel plus grand pour une intention d’exploration</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Statut de l’erreur est différent sur Minecraft, où la prise de risque est facilitée</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Choix didactiques différents de piloter une même tâche, qui ont influencé l’apprentissage des élèves, par exemple le choix de r</a:t>
            </a:r>
            <a:r>
              <a:rPr lang="en-US" sz="1800">
                <a:solidFill>
                  <a:schemeClr val="lt1"/>
                </a:solidFill>
                <a:latin typeface="Roboto"/>
                <a:ea typeface="Roboto"/>
                <a:cs typeface="Roboto"/>
                <a:sym typeface="Roboto"/>
              </a:rPr>
              <a:t>eprésentation de Marie par rapport au plan à l’échelle de Sophie</a:t>
            </a:r>
            <a:endParaRPr sz="1800">
              <a:solidFill>
                <a:schemeClr val="lt1"/>
              </a:solidFill>
              <a:latin typeface="Roboto"/>
              <a:ea typeface="Roboto"/>
              <a:cs typeface="Roboto"/>
              <a:sym typeface="Roboto"/>
            </a:endParaRPr>
          </a:p>
          <a:p>
            <a:pPr indent="-342900" lvl="2" marL="13716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(entretien) : </a:t>
            </a:r>
            <a:endParaRPr sz="1800">
              <a:solidFill>
                <a:schemeClr val="lt1"/>
              </a:solidFill>
              <a:latin typeface="Roboto"/>
              <a:ea typeface="Roboto"/>
              <a:cs typeface="Roboto"/>
              <a:sym typeface="Roboto"/>
            </a:endParaRPr>
          </a:p>
          <a:p>
            <a:pPr indent="-342900" lvl="3" marL="18288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 J’ai fait faire une représentation de ce qu’ils comprenaient de la situation, mais je n’ai pas obligé un plan nécessairement. On l’avait prévu dans notre façon de faire. Je sais que [Sophie] leur a fait faire un plan vraiment à l’échelle. Moi, je suis du type improvisation. Je suis allée avec le « beat » de la classe et ils ne s’en allaient pas vers le fait de faire un plan. On a représenté notre situation. On s’est assuré que l’on comprenait nos concepts mathématiques, qu’on savait où on s’en allait, dans quelles étapes il fallait faire les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choses et ce qu’il ne fallait pas oublier. Après, </a:t>
            </a:r>
            <a:r>
              <a:rPr b="1" lang="en-US" sz="1800">
                <a:solidFill>
                  <a:schemeClr val="lt1"/>
                </a:solidFill>
                <a:latin typeface="Roboto"/>
                <a:ea typeface="Roboto"/>
                <a:cs typeface="Roboto"/>
                <a:sym typeface="Roboto"/>
              </a:rPr>
              <a:t>je les ai lancés direct dans </a:t>
            </a:r>
            <a:br>
              <a:rPr b="1" lang="en-US" sz="1800">
                <a:solidFill>
                  <a:schemeClr val="lt1"/>
                </a:solidFill>
                <a:latin typeface="Roboto"/>
                <a:ea typeface="Roboto"/>
                <a:cs typeface="Roboto"/>
                <a:sym typeface="Roboto"/>
              </a:rPr>
            </a:br>
            <a:r>
              <a:rPr b="1" lang="en-US" sz="1800">
                <a:solidFill>
                  <a:schemeClr val="lt1"/>
                </a:solidFill>
                <a:latin typeface="Roboto"/>
                <a:ea typeface="Roboto"/>
                <a:cs typeface="Roboto"/>
                <a:sym typeface="Roboto"/>
              </a:rPr>
              <a:t>Minecraft pour qu’ils aillent construire</a:t>
            </a:r>
            <a:r>
              <a:rPr lang="en-US" sz="1800">
                <a:solidFill>
                  <a:schemeClr val="lt1"/>
                </a:solidFill>
                <a:latin typeface="Roboto"/>
                <a:ea typeface="Roboto"/>
                <a:cs typeface="Roboto"/>
                <a:sym typeface="Roboto"/>
              </a:rPr>
              <a:t>. [...] Je trouve qu’au niveau créatif, cela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les aurait un peu plus contraints sur le plan. »</a:t>
            </a:r>
            <a:endParaRPr sz="1800">
              <a:solidFill>
                <a:schemeClr val="lt1"/>
              </a:solidFill>
              <a:latin typeface="Roboto"/>
              <a:ea typeface="Roboto"/>
              <a:cs typeface="Roboto"/>
              <a:sym typeface="Roboto"/>
            </a:endParaRPr>
          </a:p>
        </p:txBody>
      </p:sp>
      <p:pic>
        <p:nvPicPr>
          <p:cNvPr id="270" name="Google Shape;270;p32"/>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000"/>
                                        <p:tgtEl>
                                          <p:spTgt spid="2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74" name="Shape 274"/>
        <p:cNvGrpSpPr/>
        <p:nvPr/>
      </p:nvGrpSpPr>
      <p:grpSpPr>
        <a:xfrm>
          <a:off x="0" y="0"/>
          <a:ext cx="0" cy="0"/>
          <a:chOff x="0" y="0"/>
          <a:chExt cx="0" cy="0"/>
        </a:xfrm>
      </p:grpSpPr>
      <p:sp>
        <p:nvSpPr>
          <p:cNvPr id="275" name="Google Shape;275;p33"/>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pic>
        <p:nvPicPr>
          <p:cNvPr id="276" name="Google Shape;276;p33"/>
          <p:cNvPicPr preferRelativeResize="0"/>
          <p:nvPr/>
        </p:nvPicPr>
        <p:blipFill rotWithShape="1">
          <a:blip r:embed="rId3">
            <a:alphaModFix/>
          </a:blip>
          <a:srcRect b="8910" l="0" r="19270" t="3813"/>
          <a:stretch/>
        </p:blipFill>
        <p:spPr>
          <a:xfrm rot="-5400000">
            <a:off x="6597288" y="1669164"/>
            <a:ext cx="6093348" cy="4284325"/>
          </a:xfrm>
          <a:prstGeom prst="rect">
            <a:avLst/>
          </a:prstGeom>
          <a:noFill/>
          <a:ln>
            <a:noFill/>
          </a:ln>
        </p:spPr>
      </p:pic>
      <p:pic>
        <p:nvPicPr>
          <p:cNvPr descr="A picture containing container, square&#10;&#10;Description automatically generated" id="277" name="Google Shape;277;p33"/>
          <p:cNvPicPr preferRelativeResize="0"/>
          <p:nvPr/>
        </p:nvPicPr>
        <p:blipFill rotWithShape="1">
          <a:blip r:embed="rId4">
            <a:alphaModFix/>
          </a:blip>
          <a:srcRect b="0" l="0" r="0" t="0"/>
          <a:stretch/>
        </p:blipFill>
        <p:spPr>
          <a:xfrm>
            <a:off x="10674075" y="261722"/>
            <a:ext cx="1300063" cy="1300063"/>
          </a:xfrm>
          <a:prstGeom prst="rect">
            <a:avLst/>
          </a:prstGeom>
          <a:noFill/>
          <a:ln>
            <a:noFill/>
          </a:ln>
        </p:spPr>
      </p:pic>
      <p:pic>
        <p:nvPicPr>
          <p:cNvPr descr="A picture containing container, square&#10;&#10;Description automatically generated" id="278" name="Google Shape;278;p33"/>
          <p:cNvPicPr preferRelativeResize="0"/>
          <p:nvPr/>
        </p:nvPicPr>
        <p:blipFill rotWithShape="1">
          <a:blip r:embed="rId4">
            <a:alphaModFix/>
          </a:blip>
          <a:srcRect b="0" l="0" r="0" t="0"/>
          <a:stretch/>
        </p:blipFill>
        <p:spPr>
          <a:xfrm>
            <a:off x="239558" y="185522"/>
            <a:ext cx="1300063" cy="1300063"/>
          </a:xfrm>
          <a:prstGeom prst="rect">
            <a:avLst/>
          </a:prstGeom>
          <a:noFill/>
          <a:ln>
            <a:noFill/>
          </a:ln>
        </p:spPr>
      </p:pic>
      <p:sp>
        <p:nvSpPr>
          <p:cNvPr id="279" name="Google Shape;279;p33"/>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280" name="Google Shape;280;p33"/>
          <p:cNvSpPr/>
          <p:nvPr/>
        </p:nvSpPr>
        <p:spPr>
          <a:xfrm>
            <a:off x="4898550" y="3830200"/>
            <a:ext cx="2309400" cy="15522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Roboto"/>
                <a:ea typeface="Roboto"/>
                <a:cs typeface="Roboto"/>
                <a:sym typeface="Roboto"/>
              </a:rPr>
              <a:t>Permet aux élèves d'explorer et de réaliser la tâche intuitivement, de manière autonome</a:t>
            </a:r>
            <a:endParaRPr sz="1800">
              <a:latin typeface="Roboto"/>
              <a:ea typeface="Roboto"/>
              <a:cs typeface="Roboto"/>
              <a:sym typeface="Roboto"/>
            </a:endParaRPr>
          </a:p>
        </p:txBody>
      </p:sp>
      <p:pic>
        <p:nvPicPr>
          <p:cNvPr id="281" name="Google Shape;281;p33"/>
          <p:cNvPicPr preferRelativeResize="0"/>
          <p:nvPr/>
        </p:nvPicPr>
        <p:blipFill>
          <a:blip r:embed="rId5">
            <a:alphaModFix/>
          </a:blip>
          <a:stretch>
            <a:fillRect/>
          </a:stretch>
        </p:blipFill>
        <p:spPr>
          <a:xfrm>
            <a:off x="1389450" y="923652"/>
            <a:ext cx="5973978" cy="2778262"/>
          </a:xfrm>
          <a:prstGeom prst="rect">
            <a:avLst/>
          </a:prstGeom>
          <a:noFill/>
          <a:ln>
            <a:noFill/>
          </a:ln>
        </p:spPr>
      </p:pic>
      <p:pic>
        <p:nvPicPr>
          <p:cNvPr id="282" name="Google Shape;282;p33"/>
          <p:cNvPicPr preferRelativeResize="0"/>
          <p:nvPr/>
        </p:nvPicPr>
        <p:blipFill>
          <a:blip r:embed="rId6">
            <a:alphaModFix/>
          </a:blip>
          <a:stretch>
            <a:fillRect/>
          </a:stretch>
        </p:blipFill>
        <p:spPr>
          <a:xfrm>
            <a:off x="1981200" y="3930514"/>
            <a:ext cx="2771962" cy="2851287"/>
          </a:xfrm>
          <a:prstGeom prst="rect">
            <a:avLst/>
          </a:prstGeom>
          <a:solidFill>
            <a:schemeClr val="accent6"/>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6" name="Shape 286"/>
        <p:cNvGrpSpPr/>
        <p:nvPr/>
      </p:nvGrpSpPr>
      <p:grpSpPr>
        <a:xfrm>
          <a:off x="0" y="0"/>
          <a:ext cx="0" cy="0"/>
          <a:chOff x="0" y="0"/>
          <a:chExt cx="0" cy="0"/>
        </a:xfrm>
      </p:grpSpPr>
      <p:pic>
        <p:nvPicPr>
          <p:cNvPr descr="A picture containing container, square&#10;&#10;Description automatically generated" id="287" name="Google Shape;287;p3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88" name="Google Shape;288;p3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89" name="Google Shape;289;p34"/>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90" name="Google Shape;290;p34"/>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291" name="Google Shape;291;p34"/>
          <p:cNvSpPr txBox="1"/>
          <p:nvPr/>
        </p:nvSpPr>
        <p:spPr>
          <a:xfrm>
            <a:off x="662575" y="2052725"/>
            <a:ext cx="11165100" cy="3586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2000">
                <a:solidFill>
                  <a:schemeClr val="lt1"/>
                </a:solidFill>
                <a:latin typeface="Roboto"/>
                <a:ea typeface="Roboto"/>
                <a:cs typeface="Roboto"/>
                <a:sym typeface="Roboto"/>
              </a:rPr>
              <a:t>Analyse ciblée sur 4 entretiens</a:t>
            </a:r>
            <a:endParaRPr sz="2000">
              <a:solidFill>
                <a:srgbClr val="FF9900"/>
              </a:solidFill>
              <a:latin typeface="Roboto"/>
              <a:ea typeface="Roboto"/>
              <a:cs typeface="Roboto"/>
              <a:sym typeface="Roboto"/>
            </a:endParaRPr>
          </a:p>
          <a:p>
            <a:pPr indent="-355600" lvl="0" marL="457200" marR="0" rtl="0" algn="just">
              <a:lnSpc>
                <a:spcPct val="115000"/>
              </a:lnSpc>
              <a:spcBef>
                <a:spcPts val="0"/>
              </a:spcBef>
              <a:spcAft>
                <a:spcPts val="0"/>
              </a:spcAft>
              <a:buClr>
                <a:schemeClr val="lt1"/>
              </a:buClr>
              <a:buSzPts val="2000"/>
              <a:buFont typeface="Roboto"/>
              <a:buAutoNum type="romanUcPeriod"/>
            </a:pPr>
            <a:r>
              <a:rPr lang="en-US" sz="2000">
                <a:solidFill>
                  <a:schemeClr val="lt1"/>
                </a:solidFill>
                <a:latin typeface="Roboto"/>
                <a:ea typeface="Roboto"/>
                <a:cs typeface="Roboto"/>
                <a:sym typeface="Roboto"/>
              </a:rPr>
              <a:t>Quelques avantages et défis didactiques à exemplifier</a:t>
            </a:r>
            <a:endParaRPr sz="2000">
              <a:solidFill>
                <a:schemeClr val="lt1"/>
              </a:solidFill>
              <a:latin typeface="Roboto"/>
              <a:ea typeface="Roboto"/>
              <a:cs typeface="Roboto"/>
              <a:sym typeface="Roboto"/>
            </a:endParaRPr>
          </a:p>
          <a:p>
            <a:pPr indent="-355600" lvl="1" marL="9144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Avantages didactiques</a:t>
            </a:r>
            <a:endParaRPr sz="2000">
              <a:solidFill>
                <a:schemeClr val="lt1"/>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Vision spatiale</a:t>
            </a:r>
            <a:endParaRPr sz="2000">
              <a:solidFill>
                <a:srgbClr val="FF9900"/>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Différenciation didactique</a:t>
            </a:r>
            <a:endParaRPr sz="2000">
              <a:solidFill>
                <a:schemeClr val="lt1"/>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Manipulation</a:t>
            </a:r>
            <a:endParaRPr sz="2000">
              <a:solidFill>
                <a:schemeClr val="lt1"/>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Potentiel pour travailler divers concepts mathématiques</a:t>
            </a:r>
            <a:endParaRPr sz="2000">
              <a:solidFill>
                <a:schemeClr val="lt1"/>
              </a:solidFill>
              <a:latin typeface="Roboto"/>
              <a:ea typeface="Roboto"/>
              <a:cs typeface="Roboto"/>
              <a:sym typeface="Roboto"/>
            </a:endParaRPr>
          </a:p>
          <a:p>
            <a:pPr indent="-355600" lvl="1" marL="9144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Défis didactiques</a:t>
            </a:r>
            <a:endParaRPr sz="2000">
              <a:solidFill>
                <a:schemeClr val="lt1"/>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Forme cubique et taille</a:t>
            </a:r>
            <a:endParaRPr sz="2000">
              <a:solidFill>
                <a:schemeClr val="lt1"/>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Planification</a:t>
            </a:r>
            <a:endParaRPr sz="2000">
              <a:solidFill>
                <a:schemeClr val="lt1"/>
              </a:solidFill>
              <a:latin typeface="Roboto"/>
              <a:ea typeface="Roboto"/>
              <a:cs typeface="Roboto"/>
              <a:sym typeface="Roboto"/>
            </a:endParaRPr>
          </a:p>
        </p:txBody>
      </p:sp>
      <p:pic>
        <p:nvPicPr>
          <p:cNvPr id="292" name="Google Shape;292;p34"/>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1000"/>
                                        <p:tgtEl>
                                          <p:spTgt spid="2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1000"/>
                                        <p:tgtEl>
                                          <p:spTgt spid="2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6" name="Shape 296"/>
        <p:cNvGrpSpPr/>
        <p:nvPr/>
      </p:nvGrpSpPr>
      <p:grpSpPr>
        <a:xfrm>
          <a:off x="0" y="0"/>
          <a:ext cx="0" cy="0"/>
          <a:chOff x="0" y="0"/>
          <a:chExt cx="0" cy="0"/>
        </a:xfrm>
      </p:grpSpPr>
      <p:pic>
        <p:nvPicPr>
          <p:cNvPr descr="A picture containing container, square&#10;&#10;Description automatically generated" id="297" name="Google Shape;297;p3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98" name="Google Shape;298;p3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99" name="Google Shape;299;p3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00" name="Google Shape;300;p3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301" name="Google Shape;301;p35"/>
          <p:cNvSpPr txBox="1"/>
          <p:nvPr/>
        </p:nvSpPr>
        <p:spPr>
          <a:xfrm>
            <a:off x="662575" y="2052725"/>
            <a:ext cx="11165100" cy="2170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000">
                <a:solidFill>
                  <a:schemeClr val="lt1"/>
                </a:solidFill>
                <a:latin typeface="Roboto"/>
                <a:ea typeface="Roboto"/>
                <a:cs typeface="Roboto"/>
                <a:sym typeface="Roboto"/>
              </a:rPr>
              <a:t>Avantage</a:t>
            </a:r>
            <a:r>
              <a:rPr lang="en-US" sz="2000">
                <a:solidFill>
                  <a:schemeClr val="lt1"/>
                </a:solidFill>
                <a:latin typeface="Roboto"/>
                <a:ea typeface="Roboto"/>
                <a:cs typeface="Roboto"/>
                <a:sym typeface="Roboto"/>
              </a:rPr>
              <a:t> didactique #1 : </a:t>
            </a:r>
            <a:r>
              <a:rPr lang="en-US" sz="2000">
                <a:solidFill>
                  <a:schemeClr val="lt1"/>
                </a:solidFill>
                <a:latin typeface="Roboto"/>
                <a:ea typeface="Roboto"/>
                <a:cs typeface="Roboto"/>
                <a:sym typeface="Roboto"/>
              </a:rPr>
              <a:t>Vision spatiale</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Environnement immersif pour voir selon tous les angles</a:t>
            </a:r>
            <a:endParaRPr sz="2000">
              <a:solidFill>
                <a:schemeClr val="lt1"/>
              </a:solidFill>
              <a:latin typeface="Roboto"/>
              <a:ea typeface="Roboto"/>
              <a:cs typeface="Roboto"/>
              <a:sym typeface="Roboto"/>
            </a:endParaRPr>
          </a:p>
          <a:p>
            <a:pPr indent="-355600" lvl="0" marL="4572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Laurent : « Le gros avantage que j’aime, c’est la partie 3D. La partie de voir en 3D une réalité qui des fois est extrêmement floue et imprécise. »</a:t>
            </a:r>
            <a:endParaRPr sz="2000">
              <a:solidFill>
                <a:schemeClr val="lt1"/>
              </a:solidFill>
              <a:latin typeface="Roboto"/>
              <a:ea typeface="Roboto"/>
              <a:cs typeface="Roboto"/>
              <a:sym typeface="Roboto"/>
            </a:endParaRPr>
          </a:p>
          <a:p>
            <a:pPr indent="-355600" lvl="0" marL="4572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Marie : « Ils [les élèves] étaient plus capables de voir leurs aires de restauration en 3D, contrairement au plan où ils le font en 2D. »</a:t>
            </a:r>
            <a:endParaRPr sz="2000">
              <a:solidFill>
                <a:schemeClr val="lt1"/>
              </a:solidFill>
              <a:latin typeface="Roboto"/>
              <a:ea typeface="Roboto"/>
              <a:cs typeface="Roboto"/>
              <a:sym typeface="Roboto"/>
            </a:endParaRPr>
          </a:p>
        </p:txBody>
      </p:sp>
      <p:pic>
        <p:nvPicPr>
          <p:cNvPr id="302" name="Google Shape;302;p35"/>
          <p:cNvPicPr preferRelativeResize="0"/>
          <p:nvPr/>
        </p:nvPicPr>
        <p:blipFill>
          <a:blip r:embed="rId4">
            <a:alphaModFix/>
          </a:blip>
          <a:stretch>
            <a:fillRect/>
          </a:stretch>
        </p:blipFill>
        <p:spPr>
          <a:xfrm>
            <a:off x="10855475" y="5521475"/>
            <a:ext cx="1336525" cy="1336525"/>
          </a:xfrm>
          <a:prstGeom prst="rect">
            <a:avLst/>
          </a:prstGeom>
          <a:noFill/>
          <a:ln>
            <a:noFill/>
          </a:ln>
        </p:spPr>
      </p:pic>
      <p:pic>
        <p:nvPicPr>
          <p:cNvPr id="303" name="Google Shape;303;p35"/>
          <p:cNvPicPr preferRelativeResize="0"/>
          <p:nvPr/>
        </p:nvPicPr>
        <p:blipFill>
          <a:blip r:embed="rId5">
            <a:alphaModFix/>
          </a:blip>
          <a:stretch>
            <a:fillRect/>
          </a:stretch>
        </p:blipFill>
        <p:spPr>
          <a:xfrm>
            <a:off x="6732025" y="4085825"/>
            <a:ext cx="3942050" cy="25777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1000"/>
                                        <p:tgtEl>
                                          <p:spTgt spid="2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1000"/>
                                        <p:tgtEl>
                                          <p:spTgt spid="2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07" name="Shape 307"/>
        <p:cNvGrpSpPr/>
        <p:nvPr/>
      </p:nvGrpSpPr>
      <p:grpSpPr>
        <a:xfrm>
          <a:off x="0" y="0"/>
          <a:ext cx="0" cy="0"/>
          <a:chOff x="0" y="0"/>
          <a:chExt cx="0" cy="0"/>
        </a:xfrm>
      </p:grpSpPr>
      <p:pic>
        <p:nvPicPr>
          <p:cNvPr id="308" name="Google Shape;308;p36"/>
          <p:cNvPicPr preferRelativeResize="0"/>
          <p:nvPr/>
        </p:nvPicPr>
        <p:blipFill>
          <a:blip r:embed="rId3">
            <a:alphaModFix/>
          </a:blip>
          <a:stretch>
            <a:fillRect/>
          </a:stretch>
        </p:blipFill>
        <p:spPr>
          <a:xfrm>
            <a:off x="5744986" y="1035700"/>
            <a:ext cx="6414014" cy="5822301"/>
          </a:xfrm>
          <a:prstGeom prst="rect">
            <a:avLst/>
          </a:prstGeom>
          <a:noFill/>
          <a:ln>
            <a:noFill/>
          </a:ln>
        </p:spPr>
      </p:pic>
      <p:pic>
        <p:nvPicPr>
          <p:cNvPr descr="A picture containing container, square&#10;&#10;Description automatically generated" id="309" name="Google Shape;309;p36"/>
          <p:cNvPicPr preferRelativeResize="0"/>
          <p:nvPr/>
        </p:nvPicPr>
        <p:blipFill rotWithShape="1">
          <a:blip r:embed="rId4">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10" name="Google Shape;310;p36"/>
          <p:cNvPicPr preferRelativeResize="0"/>
          <p:nvPr/>
        </p:nvPicPr>
        <p:blipFill rotWithShape="1">
          <a:blip r:embed="rId4">
            <a:alphaModFix/>
          </a:blip>
          <a:srcRect b="0" l="0" r="0" t="0"/>
          <a:stretch/>
        </p:blipFill>
        <p:spPr>
          <a:xfrm>
            <a:off x="239558" y="185522"/>
            <a:ext cx="1300063" cy="1300063"/>
          </a:xfrm>
          <a:prstGeom prst="rect">
            <a:avLst/>
          </a:prstGeom>
          <a:noFill/>
          <a:ln>
            <a:noFill/>
          </a:ln>
        </p:spPr>
      </p:pic>
      <p:sp>
        <p:nvSpPr>
          <p:cNvPr id="311" name="Google Shape;311;p3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12" name="Google Shape;312;p3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313" name="Google Shape;313;p36"/>
          <p:cNvSpPr txBox="1"/>
          <p:nvPr/>
        </p:nvSpPr>
        <p:spPr>
          <a:xfrm>
            <a:off x="461875" y="1613225"/>
            <a:ext cx="5206800" cy="5148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Avantage didactique #2 : </a:t>
            </a:r>
            <a:r>
              <a:rPr lang="en-US" sz="1800">
                <a:solidFill>
                  <a:schemeClr val="lt1"/>
                </a:solidFill>
                <a:latin typeface="Roboto"/>
                <a:ea typeface="Roboto"/>
                <a:cs typeface="Roboto"/>
                <a:sym typeface="Roboto"/>
              </a:rPr>
              <a:t>Différenciation didactique</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L’idée de les faire chacun dans leur monde, c’est de leur permettre d’y aller à leur rythme, de différencier les élèves, ça nous a permis de </a:t>
            </a:r>
            <a:r>
              <a:rPr b="1" lang="en-US" sz="1800">
                <a:solidFill>
                  <a:schemeClr val="lt1"/>
                </a:solidFill>
                <a:latin typeface="Roboto"/>
                <a:ea typeface="Roboto"/>
                <a:cs typeface="Roboto"/>
                <a:sym typeface="Roboto"/>
              </a:rPr>
              <a:t>créer trois mondes de trois niveaux différents</a:t>
            </a:r>
            <a:r>
              <a:rPr lang="en-US" sz="1800">
                <a:solidFill>
                  <a:schemeClr val="lt1"/>
                </a:solidFill>
                <a:latin typeface="Roboto"/>
                <a:ea typeface="Roboto"/>
                <a:cs typeface="Roboto"/>
                <a:sym typeface="Roboto"/>
              </a:rPr>
              <a:t> […] et ça nous permettait de </a:t>
            </a:r>
            <a:r>
              <a:rPr b="1" lang="en-US" sz="1800">
                <a:solidFill>
                  <a:schemeClr val="lt1"/>
                </a:solidFill>
                <a:latin typeface="Roboto"/>
                <a:ea typeface="Roboto"/>
                <a:cs typeface="Roboto"/>
                <a:sym typeface="Roboto"/>
              </a:rPr>
              <a:t>voir la compréhension individuelle de chaque élève</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a:t>
            </a:r>
            <a:r>
              <a:rPr lang="en-US" sz="1800">
                <a:solidFill>
                  <a:schemeClr val="lt1"/>
                </a:solidFill>
                <a:latin typeface="Roboto"/>
                <a:ea typeface="Roboto"/>
                <a:cs typeface="Roboto"/>
                <a:sym typeface="Roboto"/>
              </a:rPr>
              <a:t>« Moi, ce que j’aime dans ces périodes-là, c'est la façon dont on travaille avec plusieurs niveaux. Mes élèves qui sont très rapides, qui ont des habiletés, qui ont compris la matière, il y a quand même un intérêt d’aller plus loin et d’aller trouver une façon intéressante.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1000"/>
                                        <p:tgtEl>
                                          <p:spTgt spid="3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3" name="Shape 133"/>
        <p:cNvGrpSpPr/>
        <p:nvPr/>
      </p:nvGrpSpPr>
      <p:grpSpPr>
        <a:xfrm>
          <a:off x="0" y="0"/>
          <a:ext cx="0" cy="0"/>
          <a:chOff x="0" y="0"/>
          <a:chExt cx="0" cy="0"/>
        </a:xfrm>
      </p:grpSpPr>
      <p:sp>
        <p:nvSpPr>
          <p:cNvPr id="134" name="Google Shape;134;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39" name="Google Shape;139;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40" name="Google Shape;140;p19"/>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accent4"/>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chemeClr val="accent4"/>
                </a:solidFill>
                <a:latin typeface="Ubuntu"/>
                <a:ea typeface="Ubuntu"/>
                <a:cs typeface="Ubuntu"/>
                <a:sym typeface="Ubuntu"/>
                <a:hlinkClick r:id="rId5">
                  <a:extLst>
                    <a:ext uri="{A12FA001-AC4F-418D-AE19-62706E023703}">
                      <ahyp:hlinkClr val="tx"/>
                    </a:ext>
                  </a:extLst>
                </a:hlinkClick>
              </a:rPr>
              <a:t>18062024</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et de l’</a:t>
            </a:r>
            <a:r>
              <a:rPr lang="en-US" sz="1000" u="sng">
                <a:solidFill>
                  <a:schemeClr val="lt1"/>
                </a:solidFill>
                <a:latin typeface="Ubuntu"/>
                <a:ea typeface="Ubuntu"/>
                <a:cs typeface="Ubuntu"/>
                <a:sym typeface="Ubuntu"/>
                <a:hlinkClick r:id="rId7">
                  <a:extLst>
                    <a:ext uri="{A12FA001-AC4F-418D-AE19-62706E023703}">
                      <ahyp:hlinkClr val="tx"/>
                    </a:ext>
                  </a:extLst>
                </a:hlinkClick>
              </a:rPr>
              <a:t>UQO</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8">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41" name="Google Shape;141;p19">
            <a:hlinkClick r:id="rId9"/>
          </p:cNvPr>
          <p:cNvPicPr preferRelativeResize="0"/>
          <p:nvPr/>
        </p:nvPicPr>
        <p:blipFill rotWithShape="1">
          <a:blip r:embed="rId10">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17" name="Shape 317"/>
        <p:cNvGrpSpPr/>
        <p:nvPr/>
      </p:nvGrpSpPr>
      <p:grpSpPr>
        <a:xfrm>
          <a:off x="0" y="0"/>
          <a:ext cx="0" cy="0"/>
          <a:chOff x="0" y="0"/>
          <a:chExt cx="0" cy="0"/>
        </a:xfrm>
      </p:grpSpPr>
      <p:pic>
        <p:nvPicPr>
          <p:cNvPr descr="A picture containing container, square&#10;&#10;Description automatically generated" id="318" name="Google Shape;318;p3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19" name="Google Shape;319;p3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20" name="Google Shape;320;p37"/>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21" name="Google Shape;321;p37"/>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322" name="Google Shape;322;p37"/>
          <p:cNvSpPr txBox="1"/>
          <p:nvPr/>
        </p:nvSpPr>
        <p:spPr>
          <a:xfrm>
            <a:off x="510175" y="1638063"/>
            <a:ext cx="11596200" cy="5148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Avantage didactique #3 : </a:t>
            </a:r>
            <a:r>
              <a:rPr lang="en-US" sz="1800">
                <a:solidFill>
                  <a:schemeClr val="lt1"/>
                </a:solidFill>
                <a:latin typeface="Roboto"/>
                <a:ea typeface="Roboto"/>
                <a:cs typeface="Roboto"/>
                <a:sym typeface="Roboto"/>
              </a:rPr>
              <a:t>Manipulation</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donne un exemple de la manipulation de fractions par exemple, sur papier vs la manipulation 3D : « </a:t>
            </a:r>
            <a:r>
              <a:rPr b="1" lang="en-US" sz="1800">
                <a:solidFill>
                  <a:schemeClr val="lt1"/>
                </a:solidFill>
                <a:latin typeface="Roboto"/>
                <a:ea typeface="Roboto"/>
                <a:cs typeface="Roboto"/>
                <a:sym typeface="Roboto"/>
              </a:rPr>
              <a:t>Ça devient de la manipulation quand même, même si c’est de l’écran ou de la souris</a:t>
            </a:r>
            <a:r>
              <a:rPr lang="en-US" sz="1800">
                <a:solidFill>
                  <a:schemeClr val="lt1"/>
                </a:solidFill>
                <a:latin typeface="Roboto"/>
                <a:ea typeface="Roboto"/>
                <a:cs typeface="Roboto"/>
                <a:sym typeface="Roboto"/>
              </a:rPr>
              <a:t>. Ça revient au même que de faire le geste de prendre mes Legos. » Il compare aussi avec la manipulation de Legos, mais qui est plus problématique au niveau de la gestion du matériel.</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 Surtout au 3e cycle, ça devient difficile la manipulation. Les élèves sont moins portés à aller chercher [du matériel]. Là-dedans [dans Minecraft], c’est plus concret je trouve. On est beaucoup dans l’abstrait, ça </a:t>
            </a:r>
            <a:r>
              <a:rPr b="1" lang="en-US" sz="1800">
                <a:solidFill>
                  <a:schemeClr val="lt1"/>
                </a:solidFill>
                <a:latin typeface="Roboto"/>
                <a:ea typeface="Roboto"/>
                <a:cs typeface="Roboto"/>
                <a:sym typeface="Roboto"/>
              </a:rPr>
              <a:t>[Minecraft], ça vient concrétiser les notions</a:t>
            </a:r>
            <a:r>
              <a:rPr lang="en-US" sz="1800">
                <a:solidFill>
                  <a:schemeClr val="lt1"/>
                </a:solidFill>
                <a:latin typeface="Roboto"/>
                <a:ea typeface="Roboto"/>
                <a:cs typeface="Roboto"/>
                <a:sym typeface="Roboto"/>
              </a:rPr>
              <a:t>. Ça vient appuyer nos enseignements.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Avec le matériel, [...] si j’avais voulu travailler avec des blocs, à la grosseur qu’ils ont faite dans Minecraft, avec [l’ordre de grandeur des nombres] qu’on travaille en 5e année, je n’y serais pas arrivé. Je n’ai pas assez de blocs pour cela.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Ça vient chercher une </a:t>
            </a:r>
            <a:r>
              <a:rPr b="1" lang="en-US" sz="1800">
                <a:solidFill>
                  <a:schemeClr val="lt1"/>
                </a:solidFill>
                <a:latin typeface="Roboto"/>
                <a:ea typeface="Roboto"/>
                <a:cs typeface="Roboto"/>
                <a:sym typeface="Roboto"/>
              </a:rPr>
              <a:t>compréhension qui est différente, qui est visuelle</a:t>
            </a:r>
            <a:r>
              <a:rPr lang="en-US" sz="1800">
                <a:solidFill>
                  <a:schemeClr val="lt1"/>
                </a:solidFill>
                <a:latin typeface="Roboto"/>
                <a:ea typeface="Roboto"/>
                <a:cs typeface="Roboto"/>
                <a:sym typeface="Roboto"/>
              </a:rPr>
              <a:t>. Pour les fractions, c’est facile, car ils manipulent. Au lieu d’être dans un côté un peu abstrait de la fraction, on vient chercher la pose de blocs qui les emmènent à bien comprendre ce que la fraction représente, surtout au niveau des fractions équivalentes et irréductibles, ça va vraiment aider et débloquer plusieurs élèves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Favorise le passage du concret vers l’abstrait… Matériel de manipulation virtuel ou pseudo-concret?</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6" name="Shape 326"/>
        <p:cNvGrpSpPr/>
        <p:nvPr/>
      </p:nvGrpSpPr>
      <p:grpSpPr>
        <a:xfrm>
          <a:off x="0" y="0"/>
          <a:ext cx="0" cy="0"/>
          <a:chOff x="0" y="0"/>
          <a:chExt cx="0" cy="0"/>
        </a:xfrm>
      </p:grpSpPr>
      <p:pic>
        <p:nvPicPr>
          <p:cNvPr descr="A picture containing container, square&#10;&#10;Description automatically generated" id="327" name="Google Shape;327;p3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28" name="Google Shape;328;p3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29" name="Google Shape;329;p3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30" name="Google Shape;330;p38"/>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331" name="Google Shape;331;p38"/>
          <p:cNvSpPr txBox="1"/>
          <p:nvPr/>
        </p:nvSpPr>
        <p:spPr>
          <a:xfrm>
            <a:off x="662575" y="2052725"/>
            <a:ext cx="11165100" cy="2878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000">
                <a:solidFill>
                  <a:schemeClr val="lt1"/>
                </a:solidFill>
                <a:latin typeface="Roboto"/>
                <a:ea typeface="Roboto"/>
                <a:cs typeface="Roboto"/>
                <a:sym typeface="Roboto"/>
              </a:rPr>
              <a:t>Avantage didactique #4 : </a:t>
            </a:r>
            <a:r>
              <a:rPr lang="en-US" sz="2000">
                <a:solidFill>
                  <a:schemeClr val="lt1"/>
                </a:solidFill>
                <a:latin typeface="Roboto"/>
                <a:ea typeface="Roboto"/>
                <a:cs typeface="Roboto"/>
                <a:sym typeface="Roboto"/>
              </a:rPr>
              <a:t>Potentiel pour travailler divers concepts mathématiques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Josiane voit le potentiel de Minecraft pour travailler le </a:t>
            </a:r>
            <a:r>
              <a:rPr b="1" lang="en-US" sz="2000">
                <a:solidFill>
                  <a:schemeClr val="lt1"/>
                </a:solidFill>
                <a:latin typeface="Roboto"/>
                <a:ea typeface="Roboto"/>
                <a:cs typeface="Roboto"/>
                <a:sym typeface="Roboto"/>
              </a:rPr>
              <a:t>3D, l’aire, le volume, les fractions et les pourcentages</a:t>
            </a:r>
            <a:endParaRPr b="1"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Laurent a conçu et expérimenté des tâches Minecraft qui permettent de travailler les </a:t>
            </a:r>
            <a:r>
              <a:rPr b="1" lang="en-US" sz="2000">
                <a:solidFill>
                  <a:schemeClr val="lt1"/>
                </a:solidFill>
                <a:latin typeface="Roboto"/>
                <a:ea typeface="Roboto"/>
                <a:cs typeface="Roboto"/>
                <a:sym typeface="Roboto"/>
              </a:rPr>
              <a:t>fractions, les pourcentages, le tableau de numération, les frises et dallages, les probabilités et les critères de divisibilité</a:t>
            </a:r>
            <a:endParaRPr b="1"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Rencontre de travail a été faite pour analyser les concepts et processus de la PDA dont l’apprentissage est favorisé (ou limité) par Minecraft</a:t>
            </a:r>
            <a:endParaRPr sz="2000">
              <a:solidFill>
                <a:schemeClr val="lt1"/>
              </a:solidFill>
              <a:latin typeface="Roboto"/>
              <a:ea typeface="Roboto"/>
              <a:cs typeface="Roboto"/>
              <a:sym typeface="Roboto"/>
            </a:endParaRPr>
          </a:p>
        </p:txBody>
      </p:sp>
      <p:pic>
        <p:nvPicPr>
          <p:cNvPr id="332" name="Google Shape;332;p38"/>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1000"/>
                                        <p:tgtEl>
                                          <p:spTgt spid="3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1000"/>
                                        <p:tgtEl>
                                          <p:spTgt spid="3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36" name="Shape 336"/>
        <p:cNvGrpSpPr/>
        <p:nvPr/>
      </p:nvGrpSpPr>
      <p:grpSpPr>
        <a:xfrm>
          <a:off x="0" y="0"/>
          <a:ext cx="0" cy="0"/>
          <a:chOff x="0" y="0"/>
          <a:chExt cx="0" cy="0"/>
        </a:xfrm>
      </p:grpSpPr>
      <p:pic>
        <p:nvPicPr>
          <p:cNvPr descr="A picture containing container, square&#10;&#10;Description automatically generated" id="337" name="Google Shape;337;p39"/>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38" name="Google Shape;338;p3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39" name="Google Shape;339;p39"/>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40" name="Google Shape;340;p39"/>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341" name="Google Shape;341;p39"/>
          <p:cNvSpPr txBox="1"/>
          <p:nvPr/>
        </p:nvSpPr>
        <p:spPr>
          <a:xfrm>
            <a:off x="662575" y="2052725"/>
            <a:ext cx="11165100" cy="2878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000">
                <a:solidFill>
                  <a:schemeClr val="lt1"/>
                </a:solidFill>
                <a:latin typeface="Roboto"/>
                <a:ea typeface="Roboto"/>
                <a:cs typeface="Roboto"/>
                <a:sym typeface="Roboto"/>
              </a:rPr>
              <a:t>Défi didactique #1 : Forme cubique et taille</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Marie : « C’est sûr que Minecraft est carré. Donc, tout ce qui est rond ou triangle, on est contraint un petit peu. »… </a:t>
            </a:r>
            <a:r>
              <a:rPr b="1" lang="en-US" sz="2000">
                <a:solidFill>
                  <a:schemeClr val="lt1"/>
                </a:solidFill>
                <a:latin typeface="Roboto"/>
                <a:ea typeface="Roboto"/>
                <a:cs typeface="Roboto"/>
                <a:sym typeface="Roboto"/>
              </a:rPr>
              <a:t>Limite de la taille/largeur/forme des blocs</a:t>
            </a:r>
            <a:r>
              <a:rPr lang="en-US" sz="2000">
                <a:solidFill>
                  <a:schemeClr val="lt1"/>
                </a:solidFill>
                <a:latin typeface="Roboto"/>
                <a:ea typeface="Roboto"/>
                <a:cs typeface="Roboto"/>
                <a:sym typeface="Roboto"/>
              </a:rPr>
              <a:t>… superficie inclut ou non les blocs?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Gabriel : « On parle toujours des </a:t>
            </a:r>
            <a:r>
              <a:rPr b="1" lang="en-US" sz="2000">
                <a:solidFill>
                  <a:schemeClr val="lt1"/>
                </a:solidFill>
                <a:latin typeface="Roboto"/>
                <a:ea typeface="Roboto"/>
                <a:cs typeface="Roboto"/>
                <a:sym typeface="Roboto"/>
              </a:rPr>
              <a:t>courbes et des angles</a:t>
            </a:r>
            <a:r>
              <a:rPr lang="en-US" sz="2000">
                <a:solidFill>
                  <a:schemeClr val="lt1"/>
                </a:solidFill>
                <a:latin typeface="Roboto"/>
                <a:ea typeface="Roboto"/>
                <a:cs typeface="Roboto"/>
                <a:sym typeface="Roboto"/>
              </a:rPr>
              <a:t> qui sont plus difficiles à travailler puisque nous sommes limités par la disposition des blocs. »</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Laurent : Limitation à ce qui est cubique, alors les </a:t>
            </a:r>
            <a:r>
              <a:rPr b="1" lang="en-US" sz="2000">
                <a:solidFill>
                  <a:schemeClr val="lt1"/>
                </a:solidFill>
                <a:latin typeface="Roboto"/>
                <a:ea typeface="Roboto"/>
                <a:cs typeface="Roboto"/>
                <a:sym typeface="Roboto"/>
              </a:rPr>
              <a:t>angles et solides sont limités</a:t>
            </a:r>
            <a:endParaRPr b="1"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Josiane : </a:t>
            </a:r>
            <a:r>
              <a:rPr b="1" lang="en-US" sz="2000">
                <a:solidFill>
                  <a:schemeClr val="lt1"/>
                </a:solidFill>
                <a:latin typeface="Roboto"/>
                <a:ea typeface="Roboto"/>
                <a:cs typeface="Roboto"/>
                <a:sym typeface="Roboto"/>
              </a:rPr>
              <a:t>Complexité de l’échelle</a:t>
            </a:r>
            <a:r>
              <a:rPr lang="en-US" sz="2000">
                <a:solidFill>
                  <a:schemeClr val="lt1"/>
                </a:solidFill>
                <a:latin typeface="Roboto"/>
                <a:ea typeface="Roboto"/>
                <a:cs typeface="Roboto"/>
                <a:sym typeface="Roboto"/>
              </a:rPr>
              <a:t>, qui défait le caractère réaliste de Minecraft</a:t>
            </a:r>
            <a:endParaRPr sz="2000">
              <a:solidFill>
                <a:schemeClr val="lt1"/>
              </a:solidFill>
              <a:latin typeface="Roboto"/>
              <a:ea typeface="Roboto"/>
              <a:cs typeface="Roboto"/>
              <a:sym typeface="Roboto"/>
            </a:endParaRPr>
          </a:p>
        </p:txBody>
      </p:sp>
      <p:pic>
        <p:nvPicPr>
          <p:cNvPr id="342" name="Google Shape;342;p39"/>
          <p:cNvPicPr preferRelativeResize="0"/>
          <p:nvPr/>
        </p:nvPicPr>
        <p:blipFill>
          <a:blip r:embed="rId4">
            <a:alphaModFix/>
          </a:blip>
          <a:stretch>
            <a:fillRect/>
          </a:stretch>
        </p:blipFill>
        <p:spPr>
          <a:xfrm>
            <a:off x="10855475" y="5521475"/>
            <a:ext cx="1336525" cy="1336525"/>
          </a:xfrm>
          <a:prstGeom prst="rect">
            <a:avLst/>
          </a:prstGeom>
          <a:noFill/>
          <a:ln>
            <a:noFill/>
          </a:ln>
        </p:spPr>
      </p:pic>
      <p:pic>
        <p:nvPicPr>
          <p:cNvPr id="343" name="Google Shape;343;p39"/>
          <p:cNvPicPr preferRelativeResize="0"/>
          <p:nvPr/>
        </p:nvPicPr>
        <p:blipFill>
          <a:blip r:embed="rId5">
            <a:alphaModFix/>
          </a:blip>
          <a:stretch>
            <a:fillRect/>
          </a:stretch>
        </p:blipFill>
        <p:spPr>
          <a:xfrm>
            <a:off x="2290675" y="4930925"/>
            <a:ext cx="6690089" cy="162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1000"/>
                                        <p:tgtEl>
                                          <p:spTgt spid="3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47" name="Shape 347"/>
        <p:cNvGrpSpPr/>
        <p:nvPr/>
      </p:nvGrpSpPr>
      <p:grpSpPr>
        <a:xfrm>
          <a:off x="0" y="0"/>
          <a:ext cx="0" cy="0"/>
          <a:chOff x="0" y="0"/>
          <a:chExt cx="0" cy="0"/>
        </a:xfrm>
      </p:grpSpPr>
      <p:pic>
        <p:nvPicPr>
          <p:cNvPr descr="A picture containing container, square&#10;&#10;Description automatically generated" id="348" name="Google Shape;348;p4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49" name="Google Shape;349;p40"/>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50" name="Google Shape;350;p40"/>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51" name="Google Shape;351;p40"/>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352" name="Google Shape;352;p40"/>
          <p:cNvSpPr txBox="1"/>
          <p:nvPr/>
        </p:nvSpPr>
        <p:spPr>
          <a:xfrm>
            <a:off x="662575" y="2052725"/>
            <a:ext cx="11165100" cy="1816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000">
                <a:solidFill>
                  <a:schemeClr val="lt1"/>
                </a:solidFill>
                <a:latin typeface="Roboto"/>
                <a:ea typeface="Roboto"/>
                <a:cs typeface="Roboto"/>
                <a:sym typeface="Roboto"/>
              </a:rPr>
              <a:t>Défi didactique #2 : </a:t>
            </a:r>
            <a:r>
              <a:rPr lang="en-US" sz="2000">
                <a:solidFill>
                  <a:schemeClr val="lt1"/>
                </a:solidFill>
                <a:latin typeface="Roboto"/>
                <a:ea typeface="Roboto"/>
                <a:cs typeface="Roboto"/>
                <a:sym typeface="Roboto"/>
              </a:rPr>
              <a:t>Planification</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Gabriel : Défi de proposer des tâches que les élèves peuvent terminer dans les </a:t>
            </a:r>
            <a:r>
              <a:rPr b="1" lang="en-US" sz="2000">
                <a:solidFill>
                  <a:schemeClr val="lt1"/>
                </a:solidFill>
                <a:latin typeface="Roboto"/>
                <a:ea typeface="Roboto"/>
                <a:cs typeface="Roboto"/>
                <a:sym typeface="Roboto"/>
              </a:rPr>
              <a:t>temps</a:t>
            </a:r>
            <a:r>
              <a:rPr lang="en-US" sz="2000">
                <a:solidFill>
                  <a:schemeClr val="lt1"/>
                </a:solidFill>
                <a:latin typeface="Roboto"/>
                <a:ea typeface="Roboto"/>
                <a:cs typeface="Roboto"/>
                <a:sym typeface="Roboto"/>
              </a:rPr>
              <a:t> demandés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Josiane : Difficulté à préparer une </a:t>
            </a:r>
            <a:r>
              <a:rPr b="1" lang="en-US" sz="2000">
                <a:solidFill>
                  <a:schemeClr val="lt1"/>
                </a:solidFill>
                <a:latin typeface="Roboto"/>
                <a:ea typeface="Roboto"/>
                <a:cs typeface="Roboto"/>
                <a:sym typeface="Roboto"/>
              </a:rPr>
              <a:t>tâche claire et réalisable</a:t>
            </a:r>
            <a:r>
              <a:rPr lang="en-US" sz="2000">
                <a:solidFill>
                  <a:schemeClr val="lt1"/>
                </a:solidFill>
                <a:latin typeface="Roboto"/>
                <a:ea typeface="Roboto"/>
                <a:cs typeface="Roboto"/>
                <a:sym typeface="Roboto"/>
              </a:rPr>
              <a:t> du premier coup... aussi d'anticiper les difficultés et les actions des élèves?</a:t>
            </a:r>
            <a:endParaRPr sz="2000">
              <a:solidFill>
                <a:schemeClr val="lt1"/>
              </a:solidFill>
              <a:latin typeface="Roboto"/>
              <a:ea typeface="Roboto"/>
              <a:cs typeface="Roboto"/>
              <a:sym typeface="Roboto"/>
            </a:endParaRPr>
          </a:p>
        </p:txBody>
      </p:sp>
      <p:pic>
        <p:nvPicPr>
          <p:cNvPr id="353" name="Google Shape;353;p40"/>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7" name="Shape 357"/>
        <p:cNvGrpSpPr/>
        <p:nvPr/>
      </p:nvGrpSpPr>
      <p:grpSpPr>
        <a:xfrm>
          <a:off x="0" y="0"/>
          <a:ext cx="0" cy="0"/>
          <a:chOff x="0" y="0"/>
          <a:chExt cx="0" cy="0"/>
        </a:xfrm>
      </p:grpSpPr>
      <p:pic>
        <p:nvPicPr>
          <p:cNvPr id="358" name="Google Shape;358;p41"/>
          <p:cNvPicPr preferRelativeResize="0"/>
          <p:nvPr/>
        </p:nvPicPr>
        <p:blipFill>
          <a:blip r:embed="rId3">
            <a:alphaModFix/>
          </a:blip>
          <a:stretch>
            <a:fillRect/>
          </a:stretch>
        </p:blipFill>
        <p:spPr>
          <a:xfrm>
            <a:off x="1055580" y="0"/>
            <a:ext cx="9973070" cy="6858001"/>
          </a:xfrm>
          <a:prstGeom prst="rect">
            <a:avLst/>
          </a:prstGeom>
          <a:noFill/>
          <a:ln>
            <a:noFill/>
          </a:ln>
        </p:spPr>
      </p:pic>
      <p:pic>
        <p:nvPicPr>
          <p:cNvPr descr="A picture containing container, square&#10;&#10;Description automatically generated" id="359" name="Google Shape;359;p41"/>
          <p:cNvPicPr preferRelativeResize="0"/>
          <p:nvPr/>
        </p:nvPicPr>
        <p:blipFill rotWithShape="1">
          <a:blip r:embed="rId4">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60" name="Google Shape;360;p41"/>
          <p:cNvPicPr preferRelativeResize="0"/>
          <p:nvPr/>
        </p:nvPicPr>
        <p:blipFill rotWithShape="1">
          <a:blip r:embed="rId4">
            <a:alphaModFix/>
          </a:blip>
          <a:srcRect b="0" l="0" r="0" t="0"/>
          <a:stretch/>
        </p:blipFill>
        <p:spPr>
          <a:xfrm>
            <a:off x="239558" y="185522"/>
            <a:ext cx="1300063" cy="1300063"/>
          </a:xfrm>
          <a:prstGeom prst="rect">
            <a:avLst/>
          </a:prstGeom>
          <a:noFill/>
          <a:ln>
            <a:noFill/>
          </a:ln>
        </p:spPr>
      </p:pic>
      <p:pic>
        <p:nvPicPr>
          <p:cNvPr id="361" name="Google Shape;361;p41"/>
          <p:cNvPicPr preferRelativeResize="0"/>
          <p:nvPr/>
        </p:nvPicPr>
        <p:blipFill>
          <a:blip r:embed="rId5">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1000"/>
                                        <p:tgtEl>
                                          <p:spTgt spid="3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1000"/>
                                        <p:tgtEl>
                                          <p:spTgt spid="3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65" name="Shape 365"/>
        <p:cNvGrpSpPr/>
        <p:nvPr/>
      </p:nvGrpSpPr>
      <p:grpSpPr>
        <a:xfrm>
          <a:off x="0" y="0"/>
          <a:ext cx="0" cy="0"/>
          <a:chOff x="0" y="0"/>
          <a:chExt cx="0" cy="0"/>
        </a:xfrm>
      </p:grpSpPr>
      <p:pic>
        <p:nvPicPr>
          <p:cNvPr descr="A picture containing container, square&#10;&#10;Description automatically generated" id="366" name="Google Shape;366;p4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67" name="Google Shape;367;p4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68" name="Google Shape;368;p4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69" name="Google Shape;369;p4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Remarques conclusives</a:t>
            </a:r>
            <a:endParaRPr sz="3000">
              <a:solidFill>
                <a:srgbClr val="D8D8D8"/>
              </a:solidFill>
              <a:latin typeface="Roboto"/>
              <a:ea typeface="Roboto"/>
              <a:cs typeface="Roboto"/>
              <a:sym typeface="Roboto"/>
            </a:endParaRPr>
          </a:p>
        </p:txBody>
      </p:sp>
      <p:sp>
        <p:nvSpPr>
          <p:cNvPr id="370" name="Google Shape;370;p42"/>
          <p:cNvSpPr txBox="1"/>
          <p:nvPr/>
        </p:nvSpPr>
        <p:spPr>
          <a:xfrm>
            <a:off x="662575" y="1942775"/>
            <a:ext cx="11165100" cy="3586500"/>
          </a:xfrm>
          <a:prstGeom prst="rect">
            <a:avLst/>
          </a:prstGeom>
          <a:noFill/>
          <a:ln>
            <a:noFill/>
          </a:ln>
        </p:spPr>
        <p:txBody>
          <a:bodyPr anchorCtr="0" anchor="t" bIns="45700" lIns="91425" spcFirstLastPara="1" rIns="91425" wrap="square" tIns="45700">
            <a:spAutoFit/>
          </a:bodyPr>
          <a:lstStyle/>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À venir pour les phases d’A</a:t>
            </a:r>
            <a:r>
              <a:rPr lang="en-US" sz="2000">
                <a:solidFill>
                  <a:schemeClr val="lt1"/>
                </a:solidFill>
                <a:latin typeface="Roboto"/>
                <a:ea typeface="Roboto"/>
                <a:cs typeface="Roboto"/>
                <a:sym typeface="Roboto"/>
              </a:rPr>
              <a:t>ction et de Partage</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Cadre conceptuel à développer</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Formulation des avantages et défis didactiques (verbes?)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Quelques avantages didactiques à approfondir et à mettre en lien avec d’autres travaux, par exemple la différenciation didactique et la manipulation</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Traitement et analyse des autres données </a:t>
            </a:r>
            <a:r>
              <a:rPr lang="en-US" sz="2000">
                <a:solidFill>
                  <a:schemeClr val="lt1"/>
                </a:solidFill>
                <a:latin typeface="Roboto"/>
                <a:ea typeface="Roboto"/>
                <a:cs typeface="Roboto"/>
                <a:sym typeface="Roboto"/>
              </a:rPr>
              <a:t>(observations, productions, entretiens et discussions de groupes)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Diffusion des résultats dans des </a:t>
            </a:r>
            <a:r>
              <a:rPr lang="en-US" sz="2000">
                <a:solidFill>
                  <a:schemeClr val="lt1"/>
                </a:solidFill>
                <a:latin typeface="Roboto"/>
                <a:ea typeface="Roboto"/>
                <a:cs typeface="Roboto"/>
                <a:sym typeface="Roboto"/>
              </a:rPr>
              <a:t>évènements</a:t>
            </a:r>
            <a:r>
              <a:rPr lang="en-US" sz="2000">
                <a:solidFill>
                  <a:schemeClr val="lt1"/>
                </a:solidFill>
                <a:latin typeface="Roboto"/>
                <a:ea typeface="Roboto"/>
                <a:cs typeface="Roboto"/>
                <a:sym typeface="Roboto"/>
              </a:rPr>
              <a:t> scientifiques (</a:t>
            </a:r>
            <a:r>
              <a:rPr lang="en-US" sz="2000">
                <a:solidFill>
                  <a:schemeClr val="lt1"/>
                </a:solidFill>
                <a:latin typeface="Roboto"/>
                <a:ea typeface="Roboto"/>
                <a:cs typeface="Roboto"/>
                <a:sym typeface="Roboto"/>
              </a:rPr>
              <a:t>Colloque international en éducation 2025 et EMF 2025</a:t>
            </a:r>
            <a:r>
              <a:rPr lang="en-US" sz="2000">
                <a:solidFill>
                  <a:schemeClr val="lt1"/>
                </a:solidFill>
                <a:latin typeface="Roboto"/>
                <a:ea typeface="Roboto"/>
                <a:cs typeface="Roboto"/>
                <a:sym typeface="Roboto"/>
              </a:rPr>
              <a:t>) et professionnels (FCC 2024, GRMS 2024 et AQUOPS 2025)... publications à venir</a:t>
            </a:r>
            <a:endParaRPr sz="2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000"/>
                                        <p:tgtEl>
                                          <p:spTgt spid="3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1000"/>
                                        <p:tgtEl>
                                          <p:spTgt spid="3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3"/>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376" name="Google Shape;376;p43"/>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377" name="Google Shape;377;p43">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8" name="Google Shape;378;p43"/>
          <p:cNvSpPr txBox="1"/>
          <p:nvPr/>
        </p:nvSpPr>
        <p:spPr>
          <a:xfrm>
            <a:off x="4158500" y="2891050"/>
            <a:ext cx="38598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Merci!</a:t>
            </a:r>
            <a:endParaRPr b="0" i="0" sz="1500" u="none" cap="none" strike="noStrike">
              <a:solidFill>
                <a:srgbClr val="D8D8D8"/>
              </a:solidFill>
              <a:latin typeface="Press Start 2P"/>
              <a:ea typeface="Press Start 2P"/>
              <a:cs typeface="Press Start 2P"/>
              <a:sym typeface="Press Start 2P"/>
            </a:endParaRPr>
          </a:p>
        </p:txBody>
      </p:sp>
      <p:pic>
        <p:nvPicPr>
          <p:cNvPr id="379" name="Google Shape;379;p43"/>
          <p:cNvPicPr preferRelativeResize="0"/>
          <p:nvPr/>
        </p:nvPicPr>
        <p:blipFill>
          <a:blip r:embed="rId5">
            <a:alphaModFix/>
          </a:blip>
          <a:stretch>
            <a:fillRect/>
          </a:stretch>
        </p:blipFill>
        <p:spPr>
          <a:xfrm flipH="1">
            <a:off x="152400" y="2257800"/>
            <a:ext cx="3411025" cy="5685050"/>
          </a:xfrm>
          <a:prstGeom prst="rect">
            <a:avLst/>
          </a:prstGeom>
          <a:noFill/>
          <a:ln>
            <a:noFill/>
          </a:ln>
        </p:spPr>
      </p:pic>
      <p:pic>
        <p:nvPicPr>
          <p:cNvPr id="380" name="Google Shape;380;p43"/>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381" name="Google Shape;381;p43"/>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382" name="Google Shape;382;p43"/>
          <p:cNvPicPr preferRelativeResize="0"/>
          <p:nvPr/>
        </p:nvPicPr>
        <p:blipFill rotWithShape="1">
          <a:blip r:embed="rId8">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383" name="Google Shape;383;p43"/>
          <p:cNvSpPr txBox="1"/>
          <p:nvPr/>
        </p:nvSpPr>
        <p:spPr>
          <a:xfrm>
            <a:off x="3563425" y="54838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stephanie.rioux@recit.qc.ca</a:t>
            </a:r>
            <a:endParaRPr sz="1600">
              <a:solidFill>
                <a:schemeClr val="lt1"/>
              </a:solidFill>
            </a:endParaRPr>
          </a:p>
        </p:txBody>
      </p:sp>
      <p:sp>
        <p:nvSpPr>
          <p:cNvPr id="384" name="Google Shape;384;p43"/>
          <p:cNvSpPr txBox="1"/>
          <p:nvPr/>
        </p:nvSpPr>
        <p:spPr>
          <a:xfrm>
            <a:off x="3877525" y="5179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
        <p:nvSpPr>
          <p:cNvPr id="385" name="Google Shape;385;p43"/>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386" name="Google Shape;386;p43"/>
          <p:cNvPicPr preferRelativeResize="0"/>
          <p:nvPr/>
        </p:nvPicPr>
        <p:blipFill>
          <a:blip r:embed="rId11">
            <a:alphaModFix/>
          </a:blip>
          <a:stretch>
            <a:fillRect/>
          </a:stretch>
        </p:blipFill>
        <p:spPr>
          <a:xfrm>
            <a:off x="10044925" y="33423"/>
            <a:ext cx="1967600" cy="947350"/>
          </a:xfrm>
          <a:prstGeom prst="rect">
            <a:avLst/>
          </a:prstGeom>
          <a:noFill/>
          <a:ln>
            <a:noFill/>
          </a:ln>
        </p:spPr>
      </p:pic>
      <p:pic>
        <p:nvPicPr>
          <p:cNvPr id="387" name="Google Shape;387;p43"/>
          <p:cNvPicPr preferRelativeResize="0"/>
          <p:nvPr/>
        </p:nvPicPr>
        <p:blipFill>
          <a:blip r:embed="rId12">
            <a:alphaModFix/>
          </a:blip>
          <a:stretch>
            <a:fillRect/>
          </a:stretch>
        </p:blipFill>
        <p:spPr>
          <a:xfrm>
            <a:off x="4271875" y="-65325"/>
            <a:ext cx="5268397" cy="794375"/>
          </a:xfrm>
          <a:prstGeom prst="rect">
            <a:avLst/>
          </a:prstGeom>
          <a:noFill/>
          <a:ln>
            <a:noFill/>
          </a:ln>
        </p:spPr>
      </p:pic>
      <p:sp>
        <p:nvSpPr>
          <p:cNvPr id="388" name="Google Shape;388;p43"/>
          <p:cNvSpPr/>
          <p:nvPr/>
        </p:nvSpPr>
        <p:spPr>
          <a:xfrm>
            <a:off x="3910450" y="35369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9" name="Google Shape;389;p43"/>
          <p:cNvSpPr txBox="1"/>
          <p:nvPr/>
        </p:nvSpPr>
        <p:spPr>
          <a:xfrm>
            <a:off x="3987575" y="3650425"/>
            <a:ext cx="4151100" cy="13533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Mélanie Roy</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Shanie Philibert</a:t>
            </a:r>
            <a:br>
              <a:rPr lang="en-US" sz="1500">
                <a:solidFill>
                  <a:srgbClr val="D8D8D8"/>
                </a:solidFill>
                <a:latin typeface="Press Start 2P"/>
                <a:ea typeface="Press Start 2P"/>
                <a:cs typeface="Press Start 2P"/>
                <a:sym typeface="Press Start 2P"/>
              </a:rPr>
            </a:br>
            <a:r>
              <a:rPr lang="en-US" sz="1500">
                <a:solidFill>
                  <a:srgbClr val="D8D8D8"/>
                </a:solidFill>
                <a:latin typeface="Press Start 2P"/>
                <a:ea typeface="Press Start 2P"/>
                <a:cs typeface="Press Start 2P"/>
                <a:sym typeface="Press Start 2P"/>
              </a:rPr>
              <a:t>(Sandrine Michot)</a:t>
            </a:r>
            <a:endParaRPr sz="1500">
              <a:solidFill>
                <a:srgbClr val="D8D8D8"/>
              </a:solidFill>
              <a:latin typeface="Press Start 2P"/>
              <a:ea typeface="Press Start 2P"/>
              <a:cs typeface="Press Start 2P"/>
              <a:sym typeface="Press Start 2P"/>
            </a:endParaRPr>
          </a:p>
        </p:txBody>
      </p:sp>
      <p:sp>
        <p:nvSpPr>
          <p:cNvPr id="390" name="Google Shape;390;p43"/>
          <p:cNvSpPr txBox="1"/>
          <p:nvPr/>
        </p:nvSpPr>
        <p:spPr>
          <a:xfrm>
            <a:off x="3037700" y="66243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rgbClr val="00FFFF"/>
                </a:solidFill>
                <a:latin typeface="Press Start 2P"/>
                <a:ea typeface="Press Start 2P"/>
                <a:cs typeface="Press Start 2P"/>
                <a:sym typeface="Press Start 2P"/>
                <a:hlinkClick r:id="rId13">
                  <a:extLst>
                    <a:ext uri="{A12FA001-AC4F-418D-AE19-62706E023703}">
                      <ahyp:hlinkClr val="tx"/>
                    </a:ext>
                  </a:extLst>
                </a:hlinkClick>
              </a:rPr>
              <a:t>recitmst.qc.ca/minecraft18062024</a:t>
            </a:r>
            <a:endParaRPr>
              <a:solidFill>
                <a:srgbClr val="00FFFF"/>
              </a:solidFill>
              <a:latin typeface="Press Start 2P"/>
              <a:ea typeface="Press Start 2P"/>
              <a:cs typeface="Press Start 2P"/>
              <a:sym typeface="Press Start 2P"/>
            </a:endParaRPr>
          </a:p>
        </p:txBody>
      </p:sp>
      <p:pic>
        <p:nvPicPr>
          <p:cNvPr id="391" name="Google Shape;391;p43"/>
          <p:cNvPicPr preferRelativeResize="0"/>
          <p:nvPr/>
        </p:nvPicPr>
        <p:blipFill>
          <a:blip r:embed="rId14">
            <a:alphaModFix/>
          </a:blip>
          <a:stretch>
            <a:fillRect/>
          </a:stretch>
        </p:blipFill>
        <p:spPr>
          <a:xfrm>
            <a:off x="10150175" y="2174050"/>
            <a:ext cx="1757100" cy="1757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par>
                                <p:cTn fill="hold" nodeType="withEffect" presetClass="entr" presetID="2" presetSubtype="4">
                                  <p:stCondLst>
                                    <p:cond delay="0"/>
                                  </p:stCondLst>
                                  <p:childTnLst>
                                    <p:set>
                                      <p:cBhvr>
                                        <p:cTn dur="1" fill="hold">
                                          <p:stCondLst>
                                            <p:cond delay="0"/>
                                          </p:stCondLst>
                                        </p:cTn>
                                        <p:tgtEl>
                                          <p:spTgt spid="376"/>
                                        </p:tgtEl>
                                        <p:attrNameLst>
                                          <p:attrName>style.visibility</p:attrName>
                                        </p:attrNameLst>
                                      </p:cBhvr>
                                      <p:to>
                                        <p:strVal val="visible"/>
                                      </p:to>
                                    </p:set>
                                    <p:anim calcmode="lin" valueType="num">
                                      <p:cBhvr additive="base">
                                        <p:cTn dur="1000"/>
                                        <p:tgtEl>
                                          <p:spTgt spid="3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1000"/>
                                        <p:tgtEl>
                                          <p:spTgt spid="3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5" name="Shape 395"/>
        <p:cNvGrpSpPr/>
        <p:nvPr/>
      </p:nvGrpSpPr>
      <p:grpSpPr>
        <a:xfrm>
          <a:off x="0" y="0"/>
          <a:ext cx="0" cy="0"/>
          <a:chOff x="0" y="0"/>
          <a:chExt cx="0" cy="0"/>
        </a:xfrm>
      </p:grpSpPr>
      <p:pic>
        <p:nvPicPr>
          <p:cNvPr descr="A picture containing container, square&#10;&#10;Description automatically generated" id="396" name="Google Shape;396;p4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97" name="Google Shape;397;p4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98" name="Google Shape;398;p44"/>
          <p:cNvSpPr/>
          <p:nvPr/>
        </p:nvSpPr>
        <p:spPr>
          <a:xfrm>
            <a:off x="1734650" y="173942"/>
            <a:ext cx="8718900" cy="11376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99" name="Google Shape;399;p44"/>
          <p:cNvSpPr txBox="1"/>
          <p:nvPr/>
        </p:nvSpPr>
        <p:spPr>
          <a:xfrm>
            <a:off x="1734650" y="191450"/>
            <a:ext cx="8689800" cy="1108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200">
                <a:solidFill>
                  <a:srgbClr val="D8D8D8"/>
                </a:solidFill>
                <a:latin typeface="Roboto"/>
                <a:ea typeface="Roboto"/>
                <a:cs typeface="Roboto"/>
                <a:sym typeface="Roboto"/>
              </a:rPr>
              <a:t>Démarrage d’un projet portant sur les avantages et défis didactiques de Minecraft Education </a:t>
            </a:r>
            <a:br>
              <a:rPr lang="en-US" sz="2200">
                <a:solidFill>
                  <a:srgbClr val="D8D8D8"/>
                </a:solidFill>
                <a:latin typeface="Roboto"/>
                <a:ea typeface="Roboto"/>
                <a:cs typeface="Roboto"/>
                <a:sym typeface="Roboto"/>
              </a:rPr>
            </a:br>
            <a:r>
              <a:rPr lang="en-US" sz="2200">
                <a:solidFill>
                  <a:srgbClr val="D8D8D8"/>
                </a:solidFill>
                <a:latin typeface="Roboto"/>
                <a:ea typeface="Roboto"/>
                <a:cs typeface="Roboto"/>
                <a:sym typeface="Roboto"/>
              </a:rPr>
              <a:t>pour l'enseignement-apprentissage des mathématiques</a:t>
            </a:r>
            <a:endParaRPr sz="2200">
              <a:solidFill>
                <a:srgbClr val="D8D8D8"/>
              </a:solidFill>
              <a:latin typeface="Roboto"/>
              <a:ea typeface="Roboto"/>
              <a:cs typeface="Roboto"/>
              <a:sym typeface="Roboto"/>
            </a:endParaRPr>
          </a:p>
        </p:txBody>
      </p:sp>
      <p:sp>
        <p:nvSpPr>
          <p:cNvPr id="400" name="Google Shape;400;p44"/>
          <p:cNvSpPr txBox="1"/>
          <p:nvPr/>
        </p:nvSpPr>
        <p:spPr>
          <a:xfrm>
            <a:off x="814975" y="1747925"/>
            <a:ext cx="10772100" cy="4802400"/>
          </a:xfrm>
          <a:prstGeom prst="rect">
            <a:avLst/>
          </a:prstGeom>
          <a:noFill/>
          <a:ln>
            <a:noFill/>
          </a:ln>
        </p:spPr>
        <p:txBody>
          <a:bodyPr anchorCtr="0" anchor="t" bIns="45700" lIns="91425" spcFirstLastPara="1" rIns="91425" wrap="square" tIns="45700">
            <a:spAutoFit/>
          </a:bodyPr>
          <a:lstStyle/>
          <a:p>
            <a:pPr indent="0" lvl="0" marL="0" rtl="0" algn="just">
              <a:lnSpc>
                <a:spcPct val="100000"/>
              </a:lnSpc>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Selon une revue systématique d’écrits scientifiques (Hainey et al., 2016), les jeux éducatifs sont plus fréquemment utilisés pour enseigner les mathématiques que toute autre discipline. Minecraft est d’ailleurs un des jeux éducatifs de plus en plus répandus dans les salles de classe (Kipnis, 2018). Minecraft Education soulève un potentiel pédagogique intéressant, qui aurait même un effet motivant chez les élèves (Andlauer et al., 2018) et favoriserait un changement de posture de l’enseignant·e (Thiault et al., 2022). Sur le plan pédagogique, on retrouve ainsi plusieurs avantages, mais aussi des défis. Par contre, peu d’études empiriques ont porté sur le potentiel didactique et encore moins en didactique des mathématiques, surtout en langue française. Dans une accélération de l’intégration en classe des jeux sérieux, une prise de recul est nécessaire pour faire ressortir des avantages et des défis didactiques de l’usage de Minecraft Education pour l’enseignement-apprentissage des mathématiques. Dans cette recherche collaborative, notre équipe de recherche a mis en place des rencontres de travail avec des partenaires des milieux de pratique, soit 8 enseignant·es et 6 conseiller·ères pédagogiques. Des tâches mobilisant plusieurs domaines mathématiques et ayant recours à Minecraft Education ont été co-construites avec ces partenaires. La collecte de données (observations, productions, entrevues avec les enseignant·es et discussions de groupes avec des élèves) a été mise en place au printemps 2024, dans 10 classes allant de la 4</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 du primaire jusqu’à la 2</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 du secondaire (9-14 ans). L'analyse thématique des données permettra de faire ressortir des avantages et défis didactiques.</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1000"/>
                                        <p:tgtEl>
                                          <p:spTgt spid="3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1000"/>
                                        <p:tgtEl>
                                          <p:spTgt spid="3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04" name="Shape 404"/>
        <p:cNvGrpSpPr/>
        <p:nvPr/>
      </p:nvGrpSpPr>
      <p:grpSpPr>
        <a:xfrm>
          <a:off x="0" y="0"/>
          <a:ext cx="0" cy="0"/>
          <a:chOff x="0" y="0"/>
          <a:chExt cx="0" cy="0"/>
        </a:xfrm>
      </p:grpSpPr>
      <p:pic>
        <p:nvPicPr>
          <p:cNvPr descr="A picture containing container, square&#10;&#10;Description automatically generated" id="405" name="Google Shape;405;p4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406" name="Google Shape;406;p4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407" name="Google Shape;407;p4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408" name="Google Shape;408;p4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Références bibliographiques</a:t>
            </a:r>
            <a:endParaRPr sz="3000">
              <a:solidFill>
                <a:srgbClr val="D8D8D8"/>
              </a:solidFill>
              <a:latin typeface="Roboto"/>
              <a:ea typeface="Roboto"/>
              <a:cs typeface="Roboto"/>
              <a:sym typeface="Roboto"/>
            </a:endParaRPr>
          </a:p>
        </p:txBody>
      </p:sp>
      <p:sp>
        <p:nvSpPr>
          <p:cNvPr id="409" name="Google Shape;409;p45"/>
          <p:cNvSpPr txBox="1"/>
          <p:nvPr/>
        </p:nvSpPr>
        <p:spPr>
          <a:xfrm>
            <a:off x="662575" y="1671725"/>
            <a:ext cx="11165100" cy="4771500"/>
          </a:xfrm>
          <a:prstGeom prst="rect">
            <a:avLst/>
          </a:prstGeom>
          <a:noFill/>
          <a:ln>
            <a:noFill/>
          </a:ln>
        </p:spPr>
        <p:txBody>
          <a:bodyPr anchorCtr="0" anchor="t" bIns="45700" lIns="91425" spcFirstLastPara="1" rIns="91425" wrap="square" tIns="45700">
            <a:spAutoFit/>
          </a:bodyPr>
          <a:lstStyle/>
          <a:p>
            <a:pPr indent="-457200" lvl="0" marL="457200" rtl="0" algn="just">
              <a:lnSpc>
                <a:spcPct val="100000"/>
              </a:lnSpc>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Alvarez, J. (2007). </a:t>
            </a:r>
            <a:r>
              <a:rPr i="1" lang="en-US" sz="1600">
                <a:solidFill>
                  <a:schemeClr val="lt1"/>
                </a:solidFill>
                <a:latin typeface="Roboto"/>
                <a:ea typeface="Roboto"/>
                <a:cs typeface="Roboto"/>
                <a:sym typeface="Roboto"/>
              </a:rPr>
              <a:t>Du jeu vidéo au serious game, approches culturelle, pragmatique et formelle</a:t>
            </a:r>
            <a:r>
              <a:rPr lang="en-US" sz="1600">
                <a:solidFill>
                  <a:schemeClr val="lt1"/>
                </a:solidFill>
                <a:latin typeface="Roboto"/>
                <a:ea typeface="Roboto"/>
                <a:cs typeface="Roboto"/>
                <a:sym typeface="Roboto"/>
              </a:rPr>
              <a:t>. Thèse de doctorat, Université de Toulouse, France.</a:t>
            </a:r>
            <a:endParaRPr sz="1600">
              <a:solidFill>
                <a:schemeClr val="lt1"/>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Andlauer, L., Thiault, F. et Bolka-Tabary, L. (2018). Apprendre avec le jeu numérique Minecraft. edu dans un dispositif interdisciplinaire en collège. </a:t>
            </a:r>
            <a:r>
              <a:rPr i="1" lang="en-US" sz="1600">
                <a:solidFill>
                  <a:schemeClr val="lt1"/>
                </a:solidFill>
                <a:latin typeface="Roboto"/>
                <a:ea typeface="Roboto"/>
                <a:cs typeface="Roboto"/>
                <a:sym typeface="Roboto"/>
              </a:rPr>
              <a:t>Sciences du jeu</a:t>
            </a:r>
            <a:r>
              <a:rPr lang="en-US" sz="1600">
                <a:solidFill>
                  <a:schemeClr val="lt1"/>
                </a:solidFill>
                <a:latin typeface="Roboto"/>
                <a:ea typeface="Roboto"/>
                <a:cs typeface="Roboto"/>
                <a:sym typeface="Roboto"/>
              </a:rPr>
              <a:t>, 9. </a:t>
            </a:r>
            <a:r>
              <a:rPr lang="en-US" sz="1600" u="sng">
                <a:solidFill>
                  <a:srgbClr val="00FFFF"/>
                </a:solidFill>
                <a:latin typeface="Roboto"/>
                <a:ea typeface="Roboto"/>
                <a:cs typeface="Roboto"/>
                <a:sym typeface="Roboto"/>
                <a:hlinkClick r:id="rId4">
                  <a:extLst>
                    <a:ext uri="{A12FA001-AC4F-418D-AE19-62706E023703}">
                      <ahyp:hlinkClr val="tx"/>
                    </a:ext>
                  </a:extLst>
                </a:hlinkClick>
              </a:rPr>
              <a:t>https://journals.openedition.org/sdj/1057</a:t>
            </a:r>
            <a:endParaRPr sz="16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Bayliss, J. D. (2012). Teaching game AI through Minecraft mods. Dans </a:t>
            </a:r>
            <a:r>
              <a:rPr i="1" lang="en-US" sz="1600">
                <a:solidFill>
                  <a:schemeClr val="lt1"/>
                </a:solidFill>
                <a:latin typeface="Roboto"/>
                <a:ea typeface="Roboto"/>
                <a:cs typeface="Roboto"/>
                <a:sym typeface="Roboto"/>
              </a:rPr>
              <a:t>2012 IEEE International Games Innovation Conference</a:t>
            </a:r>
            <a:r>
              <a:rPr lang="en-US" sz="1600">
                <a:solidFill>
                  <a:schemeClr val="lt1"/>
                </a:solidFill>
                <a:latin typeface="Roboto"/>
                <a:ea typeface="Roboto"/>
                <a:cs typeface="Roboto"/>
                <a:sym typeface="Roboto"/>
              </a:rPr>
              <a:t> (IGIC) (pp. 1-4). doi:10.1109/IGIC.2012.6329841</a:t>
            </a:r>
            <a:endParaRPr sz="16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François, C. (2020). I</a:t>
            </a:r>
            <a:r>
              <a:rPr i="1" lang="en-US" sz="1600">
                <a:solidFill>
                  <a:schemeClr val="lt1"/>
                </a:solidFill>
                <a:latin typeface="Roboto"/>
                <a:ea typeface="Roboto"/>
                <a:cs typeface="Roboto"/>
                <a:sym typeface="Roboto"/>
              </a:rPr>
              <a:t>ntégration des interactions sensori-motrices et affectives dans le comportement d'achat</a:t>
            </a:r>
            <a:r>
              <a:rPr lang="en-US" sz="1600">
                <a:solidFill>
                  <a:schemeClr val="lt1"/>
                </a:solidFill>
                <a:latin typeface="Roboto"/>
                <a:ea typeface="Roboto"/>
                <a:cs typeface="Roboto"/>
                <a:sym typeface="Roboto"/>
              </a:rPr>
              <a:t>. </a:t>
            </a:r>
            <a:r>
              <a:rPr lang="en-US" sz="1600">
                <a:solidFill>
                  <a:schemeClr val="lt1"/>
                </a:solidFill>
                <a:latin typeface="Roboto"/>
                <a:ea typeface="Roboto"/>
                <a:cs typeface="Roboto"/>
                <a:sym typeface="Roboto"/>
              </a:rPr>
              <a:t>Thèse de doctorat</a:t>
            </a:r>
            <a:r>
              <a:rPr lang="en-US" sz="1600">
                <a:solidFill>
                  <a:schemeClr val="lt1"/>
                </a:solidFill>
                <a:latin typeface="Roboto"/>
                <a:ea typeface="Roboto"/>
                <a:cs typeface="Roboto"/>
                <a:sym typeface="Roboto"/>
              </a:rPr>
              <a:t>, Université Grenoble Alpes, France.</a:t>
            </a:r>
            <a:endParaRPr sz="16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Garskof, J. (2014). The ready-for-anything mind. </a:t>
            </a:r>
            <a:r>
              <a:rPr i="1" lang="en-US" sz="1600">
                <a:solidFill>
                  <a:schemeClr val="lt1"/>
                </a:solidFill>
                <a:latin typeface="Roboto"/>
                <a:ea typeface="Roboto"/>
                <a:cs typeface="Roboto"/>
                <a:sym typeface="Roboto"/>
              </a:rPr>
              <a:t>Scholastic Parent &amp; Child</a:t>
            </a:r>
            <a:r>
              <a:rPr lang="en-US" sz="1600">
                <a:solidFill>
                  <a:schemeClr val="lt1"/>
                </a:solidFill>
                <a:latin typeface="Roboto"/>
                <a:ea typeface="Roboto"/>
                <a:cs typeface="Roboto"/>
                <a:sym typeface="Roboto"/>
              </a:rPr>
              <a:t>, 62-66.</a:t>
            </a:r>
            <a:endParaRPr sz="16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Gibson, J.J. (1977). The Theory of Affordances. Dans R. Shaw et J. Bransford (dir.) </a:t>
            </a:r>
            <a:r>
              <a:rPr i="1" lang="en-US" sz="1600">
                <a:solidFill>
                  <a:schemeClr val="lt1"/>
                </a:solidFill>
                <a:latin typeface="Roboto"/>
                <a:ea typeface="Roboto"/>
                <a:cs typeface="Roboto"/>
                <a:sym typeface="Roboto"/>
              </a:rPr>
              <a:t>Perceiving, Acting, and Knowing. Toward an Ecological Psychology</a:t>
            </a:r>
            <a:r>
              <a:rPr lang="en-US" sz="1600">
                <a:solidFill>
                  <a:schemeClr val="lt1"/>
                </a:solidFill>
                <a:latin typeface="Roboto"/>
                <a:ea typeface="Roboto"/>
                <a:cs typeface="Roboto"/>
                <a:sym typeface="Roboto"/>
              </a:rPr>
              <a:t>. Hillsdale: NJ, Lawrence Erlbaum Associates, 67-82.</a:t>
            </a:r>
            <a:endParaRPr sz="1600">
              <a:solidFill>
                <a:schemeClr val="lt1"/>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Hainey, T., Connolly, T. M., Boyle, E. A., Wilson, A. et Razak, A. (2016). A systematic literature review of games- based learning empirical evidence in primary education. </a:t>
            </a:r>
            <a:r>
              <a:rPr i="1" lang="en-US" sz="1600">
                <a:solidFill>
                  <a:schemeClr val="lt1"/>
                </a:solidFill>
                <a:latin typeface="Roboto"/>
                <a:ea typeface="Roboto"/>
                <a:cs typeface="Roboto"/>
                <a:sym typeface="Roboto"/>
              </a:rPr>
              <a:t>Computers &amp; Education</a:t>
            </a:r>
            <a:r>
              <a:rPr lang="en-US" sz="1600">
                <a:solidFill>
                  <a:schemeClr val="lt1"/>
                </a:solidFill>
                <a:latin typeface="Roboto"/>
                <a:ea typeface="Roboto"/>
                <a:cs typeface="Roboto"/>
                <a:sym typeface="Roboto"/>
              </a:rPr>
              <a:t>, 102, 202–223. </a:t>
            </a:r>
            <a:r>
              <a:rPr lang="en-US" sz="1600" u="sng">
                <a:solidFill>
                  <a:srgbClr val="00FFFF"/>
                </a:solidFill>
                <a:latin typeface="Roboto"/>
                <a:ea typeface="Roboto"/>
                <a:cs typeface="Roboto"/>
                <a:sym typeface="Roboto"/>
                <a:hlinkClick r:id="rId5">
                  <a:extLst>
                    <a:ext uri="{A12FA001-AC4F-418D-AE19-62706E023703}">
                      <ahyp:hlinkClr val="tx"/>
                    </a:ext>
                  </a:extLst>
                </a:hlinkClick>
              </a:rPr>
              <a:t>https://www.sciencedirect.com/science/article/abs/pii/S0360131516301567</a:t>
            </a:r>
            <a:endParaRPr sz="16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Herold, B. (2015). Minecraft fueling creative ideas, analytical thinking. </a:t>
            </a:r>
            <a:r>
              <a:rPr i="1" lang="en-US" sz="1600">
                <a:solidFill>
                  <a:schemeClr val="lt1"/>
                </a:solidFill>
                <a:latin typeface="Roboto"/>
                <a:ea typeface="Roboto"/>
                <a:cs typeface="Roboto"/>
                <a:sym typeface="Roboto"/>
              </a:rPr>
              <a:t>Education Week</a:t>
            </a:r>
            <a:r>
              <a:rPr lang="en-US" sz="1600">
                <a:solidFill>
                  <a:schemeClr val="lt1"/>
                </a:solidFill>
                <a:latin typeface="Roboto"/>
                <a:ea typeface="Roboto"/>
                <a:cs typeface="Roboto"/>
                <a:sym typeface="Roboto"/>
              </a:rPr>
              <a:t>, </a:t>
            </a:r>
            <a:r>
              <a:rPr i="1" lang="en-US" sz="1600">
                <a:solidFill>
                  <a:schemeClr val="lt1"/>
                </a:solidFill>
                <a:latin typeface="Roboto"/>
                <a:ea typeface="Roboto"/>
                <a:cs typeface="Roboto"/>
                <a:sym typeface="Roboto"/>
              </a:rPr>
              <a:t>35</a:t>
            </a:r>
            <a:r>
              <a:rPr lang="en-US" sz="1600">
                <a:solidFill>
                  <a:schemeClr val="lt1"/>
                </a:solidFill>
                <a:latin typeface="Roboto"/>
                <a:ea typeface="Roboto"/>
                <a:cs typeface="Roboto"/>
                <a:sym typeface="Roboto"/>
              </a:rPr>
              <a:t>(1), 12. </a:t>
            </a:r>
            <a:r>
              <a:rPr lang="en-US" sz="1600" u="sng">
                <a:solidFill>
                  <a:srgbClr val="00FFFF"/>
                </a:solidFill>
                <a:latin typeface="Roboto"/>
                <a:ea typeface="Roboto"/>
                <a:cs typeface="Roboto"/>
                <a:sym typeface="Roboto"/>
                <a:hlinkClick r:id="rId6">
                  <a:extLst>
                    <a:ext uri="{A12FA001-AC4F-418D-AE19-62706E023703}">
                      <ahyp:hlinkClr val="tx"/>
                    </a:ext>
                  </a:extLst>
                </a:hlinkClick>
              </a:rPr>
              <a:t>https://www.edweek.org/ew/articles/2015/08/19/minecraft-fueling-creative-ideas-analytical-thinking-in.html</a:t>
            </a:r>
            <a:endParaRPr sz="16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Jensen, E. O. et Hanghøj, T. (2020). What’s the math in Minecraft? A design‑based study of students’ perspectives and mathematical experiences across game and school domains. </a:t>
            </a:r>
            <a:r>
              <a:rPr i="1" lang="en-US" sz="1600">
                <a:solidFill>
                  <a:schemeClr val="lt1"/>
                </a:solidFill>
                <a:latin typeface="Roboto"/>
                <a:ea typeface="Roboto"/>
                <a:cs typeface="Roboto"/>
                <a:sym typeface="Roboto"/>
              </a:rPr>
              <a:t>Electronic Journal of e-LEARNING</a:t>
            </a:r>
            <a:r>
              <a:rPr lang="en-US" sz="1600">
                <a:solidFill>
                  <a:schemeClr val="lt1"/>
                </a:solidFill>
                <a:latin typeface="Roboto"/>
                <a:ea typeface="Roboto"/>
                <a:cs typeface="Roboto"/>
                <a:sym typeface="Roboto"/>
              </a:rPr>
              <a:t>, </a:t>
            </a:r>
            <a:r>
              <a:rPr i="1" lang="en-US" sz="1600">
                <a:solidFill>
                  <a:schemeClr val="lt1"/>
                </a:solidFill>
                <a:latin typeface="Roboto"/>
                <a:ea typeface="Roboto"/>
                <a:cs typeface="Roboto"/>
                <a:sym typeface="Roboto"/>
              </a:rPr>
              <a:t>18</a:t>
            </a:r>
            <a:r>
              <a:rPr lang="en-US" sz="1600">
                <a:solidFill>
                  <a:schemeClr val="lt1"/>
                </a:solidFill>
                <a:latin typeface="Roboto"/>
                <a:ea typeface="Roboto"/>
                <a:cs typeface="Roboto"/>
                <a:sym typeface="Roboto"/>
              </a:rPr>
              <a:t>(3), 261-274.</a:t>
            </a:r>
            <a:endParaRPr sz="1600">
              <a:solidFill>
                <a:schemeClr val="lt1"/>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t/>
            </a:r>
            <a:endParaRPr sz="16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1000"/>
                                        <p:tgtEl>
                                          <p:spTgt spid="4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1000"/>
                                        <p:tgtEl>
                                          <p:spTgt spid="40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3" name="Shape 413"/>
        <p:cNvGrpSpPr/>
        <p:nvPr/>
      </p:nvGrpSpPr>
      <p:grpSpPr>
        <a:xfrm>
          <a:off x="0" y="0"/>
          <a:ext cx="0" cy="0"/>
          <a:chOff x="0" y="0"/>
          <a:chExt cx="0" cy="0"/>
        </a:xfrm>
      </p:grpSpPr>
      <p:pic>
        <p:nvPicPr>
          <p:cNvPr descr="A picture containing container, square&#10;&#10;Description automatically generated" id="414" name="Google Shape;414;p4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415" name="Google Shape;415;p4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416" name="Google Shape;416;p4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417" name="Google Shape;417;p4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Références bibliographiques (suite)</a:t>
            </a:r>
            <a:endParaRPr sz="3000">
              <a:solidFill>
                <a:srgbClr val="D8D8D8"/>
              </a:solidFill>
              <a:latin typeface="Roboto"/>
              <a:ea typeface="Roboto"/>
              <a:cs typeface="Roboto"/>
              <a:sym typeface="Roboto"/>
            </a:endParaRPr>
          </a:p>
        </p:txBody>
      </p:sp>
      <p:sp>
        <p:nvSpPr>
          <p:cNvPr id="418" name="Google Shape;418;p46"/>
          <p:cNvSpPr txBox="1"/>
          <p:nvPr/>
        </p:nvSpPr>
        <p:spPr>
          <a:xfrm>
            <a:off x="662575" y="1671725"/>
            <a:ext cx="11165100" cy="4032900"/>
          </a:xfrm>
          <a:prstGeom prst="rect">
            <a:avLst/>
          </a:prstGeom>
          <a:noFill/>
          <a:ln>
            <a:noFill/>
          </a:ln>
        </p:spPr>
        <p:txBody>
          <a:bodyPr anchorCtr="0" anchor="t" bIns="45700" lIns="91425" spcFirstLastPara="1" rIns="91425" wrap="square" tIns="45700">
            <a:spAutoFit/>
          </a:bodyPr>
          <a:lstStyle/>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Kim, Y. R. et Park, M. S. (2018). </a:t>
            </a:r>
            <a:r>
              <a:rPr i="1" lang="en-US" sz="1600">
                <a:solidFill>
                  <a:schemeClr val="lt1"/>
                </a:solidFill>
                <a:latin typeface="Roboto"/>
                <a:ea typeface="Roboto"/>
                <a:cs typeface="Roboto"/>
                <a:sym typeface="Roboto"/>
              </a:rPr>
              <a:t>Creating a Virtual World for Mathematics</a:t>
            </a:r>
            <a:r>
              <a:rPr lang="en-US" sz="1600">
                <a:solidFill>
                  <a:schemeClr val="lt1"/>
                </a:solidFill>
                <a:latin typeface="Roboto"/>
                <a:ea typeface="Roboto"/>
                <a:cs typeface="Roboto"/>
                <a:sym typeface="Roboto"/>
              </a:rPr>
              <a:t>. Curriculum and Instruction Faculty Publications. 3. </a:t>
            </a:r>
            <a:r>
              <a:rPr lang="en-US" sz="1600" u="sng">
                <a:solidFill>
                  <a:srgbClr val="00FFFF"/>
                </a:solidFill>
                <a:latin typeface="Roboto"/>
                <a:ea typeface="Roboto"/>
                <a:cs typeface="Roboto"/>
                <a:sym typeface="Roboto"/>
                <a:hlinkClick r:id="rId4">
                  <a:extLst>
                    <a:ext uri="{A12FA001-AC4F-418D-AE19-62706E023703}">
                      <ahyp:hlinkClr val="tx"/>
                    </a:ext>
                  </a:extLst>
                </a:hlinkClick>
              </a:rPr>
              <a:t>https://digitalcommons.tamusa.edu/edci_faculty/3</a:t>
            </a:r>
            <a:r>
              <a:rPr lang="en-US" sz="1600">
                <a:solidFill>
                  <a:srgbClr val="00FFFF"/>
                </a:solidFill>
                <a:latin typeface="Roboto"/>
                <a:ea typeface="Roboto"/>
                <a:cs typeface="Roboto"/>
                <a:sym typeface="Roboto"/>
              </a:rPr>
              <a:t> </a:t>
            </a:r>
            <a:endParaRPr sz="16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Kipnis, A. (2018). Communication through playful systems: presenting scientific worlds the way a game might do. </a:t>
            </a:r>
            <a:r>
              <a:rPr i="1" lang="en-US" sz="1600">
                <a:solidFill>
                  <a:schemeClr val="lt1"/>
                </a:solidFill>
                <a:latin typeface="Roboto"/>
                <a:ea typeface="Roboto"/>
                <a:cs typeface="Roboto"/>
                <a:sym typeface="Roboto"/>
              </a:rPr>
              <a:t>Integrative and Comparative Biology</a:t>
            </a:r>
            <a:r>
              <a:rPr lang="en-US" sz="1600">
                <a:solidFill>
                  <a:schemeClr val="lt1"/>
                </a:solidFill>
                <a:latin typeface="Roboto"/>
                <a:ea typeface="Roboto"/>
                <a:cs typeface="Roboto"/>
                <a:sym typeface="Roboto"/>
              </a:rPr>
              <a:t>, </a:t>
            </a:r>
            <a:r>
              <a:rPr i="1" lang="en-US" sz="1600">
                <a:solidFill>
                  <a:schemeClr val="lt1"/>
                </a:solidFill>
                <a:latin typeface="Roboto"/>
                <a:ea typeface="Roboto"/>
                <a:cs typeface="Roboto"/>
                <a:sym typeface="Roboto"/>
              </a:rPr>
              <a:t>58</a:t>
            </a:r>
            <a:r>
              <a:rPr lang="en-US" sz="1600">
                <a:solidFill>
                  <a:schemeClr val="lt1"/>
                </a:solidFill>
                <a:latin typeface="Roboto"/>
                <a:ea typeface="Roboto"/>
                <a:cs typeface="Roboto"/>
                <a:sym typeface="Roboto"/>
              </a:rPr>
              <a:t>(6), 1235-1246. </a:t>
            </a:r>
            <a:r>
              <a:rPr lang="en-US" sz="1600" u="sng">
                <a:solidFill>
                  <a:srgbClr val="00FFFF"/>
                </a:solidFill>
                <a:latin typeface="Roboto"/>
                <a:ea typeface="Roboto"/>
                <a:cs typeface="Roboto"/>
                <a:sym typeface="Roboto"/>
                <a:hlinkClick r:id="rId5">
                  <a:extLst>
                    <a:ext uri="{A12FA001-AC4F-418D-AE19-62706E023703}">
                      <ahyp:hlinkClr val="tx"/>
                    </a:ext>
                  </a:extLst>
                </a:hlinkClick>
              </a:rPr>
              <a:t>https://academic.oup.com/icb/article/58/6/1235/5056708</a:t>
            </a:r>
            <a:endParaRPr sz="16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Köroğlu, M. N. et Yildiz, B. (2021). Design thinking in mathematics education: The minecraft case. </a:t>
            </a:r>
            <a:r>
              <a:rPr i="1" lang="en-US" sz="1600">
                <a:solidFill>
                  <a:schemeClr val="lt1"/>
                </a:solidFill>
                <a:latin typeface="Roboto"/>
                <a:ea typeface="Roboto"/>
                <a:cs typeface="Roboto"/>
                <a:sym typeface="Roboto"/>
              </a:rPr>
              <a:t>Technology, Innovation and Special Education Research Journal</a:t>
            </a:r>
            <a:r>
              <a:rPr lang="en-US" sz="1600">
                <a:solidFill>
                  <a:schemeClr val="lt1"/>
                </a:solidFill>
                <a:latin typeface="Roboto"/>
                <a:ea typeface="Roboto"/>
                <a:cs typeface="Roboto"/>
                <a:sym typeface="Roboto"/>
              </a:rPr>
              <a:t>, </a:t>
            </a:r>
            <a:r>
              <a:rPr i="1" lang="en-US" sz="1600">
                <a:solidFill>
                  <a:schemeClr val="lt1"/>
                </a:solidFill>
                <a:latin typeface="Roboto"/>
                <a:ea typeface="Roboto"/>
                <a:cs typeface="Roboto"/>
                <a:sym typeface="Roboto"/>
              </a:rPr>
              <a:t>1</a:t>
            </a:r>
            <a:r>
              <a:rPr lang="en-US" sz="1600">
                <a:solidFill>
                  <a:schemeClr val="lt1"/>
                </a:solidFill>
                <a:latin typeface="Roboto"/>
                <a:ea typeface="Roboto"/>
                <a:cs typeface="Roboto"/>
                <a:sym typeface="Roboto"/>
              </a:rPr>
              <a:t>(2), 150-179.</a:t>
            </a:r>
            <a:endParaRPr sz="16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Moore, K. (2018). Minecraft comes to math class. </a:t>
            </a:r>
            <a:r>
              <a:rPr i="1" lang="en-US" sz="1600">
                <a:solidFill>
                  <a:schemeClr val="lt1"/>
                </a:solidFill>
                <a:latin typeface="Roboto"/>
                <a:ea typeface="Roboto"/>
                <a:cs typeface="Roboto"/>
                <a:sym typeface="Roboto"/>
              </a:rPr>
              <a:t>Mathematics Teaching in the Middle School</a:t>
            </a:r>
            <a:r>
              <a:rPr lang="en-US" sz="1600">
                <a:solidFill>
                  <a:schemeClr val="lt1"/>
                </a:solidFill>
                <a:latin typeface="Roboto"/>
                <a:ea typeface="Roboto"/>
                <a:cs typeface="Roboto"/>
                <a:sym typeface="Roboto"/>
              </a:rPr>
              <a:t>, </a:t>
            </a:r>
            <a:r>
              <a:rPr i="1" lang="en-US" sz="1600">
                <a:solidFill>
                  <a:schemeClr val="lt1"/>
                </a:solidFill>
                <a:latin typeface="Roboto"/>
                <a:ea typeface="Roboto"/>
                <a:cs typeface="Roboto"/>
                <a:sym typeface="Roboto"/>
              </a:rPr>
              <a:t>23</a:t>
            </a:r>
            <a:r>
              <a:rPr lang="en-US" sz="1600">
                <a:solidFill>
                  <a:schemeClr val="lt1"/>
                </a:solidFill>
                <a:latin typeface="Roboto"/>
                <a:ea typeface="Roboto"/>
                <a:cs typeface="Roboto"/>
                <a:sym typeface="Roboto"/>
              </a:rPr>
              <a:t>(6), 334–341.</a:t>
            </a:r>
            <a:endParaRPr sz="16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Nebel, S., Schneider, S. et Rey, G. D. (2016). Mining learning and crafting scientific experiments: a literature review on the use of minecraft in education and research. </a:t>
            </a:r>
            <a:r>
              <a:rPr i="1" lang="en-US" sz="1600">
                <a:solidFill>
                  <a:schemeClr val="lt1"/>
                </a:solidFill>
                <a:latin typeface="Roboto"/>
                <a:ea typeface="Roboto"/>
                <a:cs typeface="Roboto"/>
                <a:sym typeface="Roboto"/>
              </a:rPr>
              <a:t>Journal of Educational Technology &amp; Society,</a:t>
            </a:r>
            <a:r>
              <a:rPr lang="en-US" sz="1600">
                <a:solidFill>
                  <a:schemeClr val="lt1"/>
                </a:solidFill>
                <a:latin typeface="Roboto"/>
                <a:ea typeface="Roboto"/>
                <a:cs typeface="Roboto"/>
                <a:sym typeface="Roboto"/>
              </a:rPr>
              <a:t> </a:t>
            </a:r>
            <a:r>
              <a:rPr i="1" lang="en-US" sz="1600">
                <a:solidFill>
                  <a:schemeClr val="lt1"/>
                </a:solidFill>
                <a:latin typeface="Roboto"/>
                <a:ea typeface="Roboto"/>
                <a:cs typeface="Roboto"/>
                <a:sym typeface="Roboto"/>
              </a:rPr>
              <a:t>19</a:t>
            </a:r>
            <a:r>
              <a:rPr lang="en-US" sz="1600">
                <a:solidFill>
                  <a:schemeClr val="lt1"/>
                </a:solidFill>
                <a:latin typeface="Roboto"/>
                <a:ea typeface="Roboto"/>
                <a:cs typeface="Roboto"/>
                <a:sym typeface="Roboto"/>
              </a:rPr>
              <a:t>(2), 355-366.</a:t>
            </a:r>
            <a:endParaRPr sz="16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Petrov, A. (2014). </a:t>
            </a:r>
            <a:r>
              <a:rPr i="1" lang="en-US" sz="1600">
                <a:solidFill>
                  <a:schemeClr val="lt1"/>
                </a:solidFill>
                <a:latin typeface="Roboto"/>
                <a:ea typeface="Roboto"/>
                <a:cs typeface="Roboto"/>
                <a:sym typeface="Roboto"/>
              </a:rPr>
              <a:t>Using Minecraft in education: A Qualitative study on benefits and challenges of game-based education</a:t>
            </a:r>
            <a:r>
              <a:rPr lang="en-US" sz="1600">
                <a:solidFill>
                  <a:schemeClr val="lt1"/>
                </a:solidFill>
                <a:latin typeface="Roboto"/>
                <a:ea typeface="Roboto"/>
                <a:cs typeface="Roboto"/>
                <a:sym typeface="Roboto"/>
              </a:rPr>
              <a:t>. Thèse de doctorat, University of Toronto, Canada.</a:t>
            </a:r>
            <a:endParaRPr sz="1600">
              <a:solidFill>
                <a:schemeClr val="lt1"/>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Sanchez, É. et Romero, M. (2020). 9. On apprend (mieux) en jouant. Dans É. Sanchez et M. Romero (dir.), </a:t>
            </a:r>
            <a:r>
              <a:rPr i="1" lang="en-US" sz="1600">
                <a:solidFill>
                  <a:schemeClr val="lt1"/>
                </a:solidFill>
                <a:latin typeface="Roboto"/>
                <a:ea typeface="Roboto"/>
                <a:cs typeface="Roboto"/>
                <a:sym typeface="Roboto"/>
              </a:rPr>
              <a:t>Apprendre en jouant</a:t>
            </a:r>
            <a:r>
              <a:rPr lang="en-US" sz="1600">
                <a:solidFill>
                  <a:schemeClr val="lt1"/>
                </a:solidFill>
                <a:latin typeface="Roboto"/>
                <a:ea typeface="Roboto"/>
                <a:cs typeface="Roboto"/>
                <a:sym typeface="Roboto"/>
              </a:rPr>
              <a:t>, (p. 113-123). Retz. </a:t>
            </a:r>
            <a:r>
              <a:rPr lang="en-US" sz="1600" u="sng">
                <a:solidFill>
                  <a:srgbClr val="00FFFF"/>
                </a:solidFill>
                <a:latin typeface="Roboto"/>
                <a:ea typeface="Roboto"/>
                <a:cs typeface="Roboto"/>
                <a:sym typeface="Roboto"/>
                <a:hlinkClick r:id="rId6">
                  <a:extLst>
                    <a:ext uri="{A12FA001-AC4F-418D-AE19-62706E023703}">
                      <ahyp:hlinkClr val="tx"/>
                    </a:ext>
                  </a:extLst>
                </a:hlinkClick>
              </a:rPr>
              <a:t>https://www.cairn.info/apprendre-en-jouant--9782725639550-page-113.htm</a:t>
            </a:r>
            <a:endParaRPr sz="1600">
              <a:solidFill>
                <a:srgbClr val="00FFFF"/>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Thiault, F., Andlauer, L. et Bolka-Tabary, L. (2022). L’appropriation du jeu vidéo par les enseignants: les apports pédagogiques de l’usage de Minecraft. edu au collège. Dans Y. Rochat, S. Krichane et I. Pante  (dir.), </a:t>
            </a:r>
            <a:r>
              <a:rPr i="1" lang="en-US" sz="1600">
                <a:solidFill>
                  <a:schemeClr val="lt1"/>
                </a:solidFill>
                <a:latin typeface="Roboto"/>
                <a:ea typeface="Roboto"/>
                <a:cs typeface="Roboto"/>
                <a:sym typeface="Roboto"/>
              </a:rPr>
              <a:t>Penser (avec) la culture vidéoludique</a:t>
            </a:r>
            <a:r>
              <a:rPr lang="en-US" sz="1600">
                <a:solidFill>
                  <a:schemeClr val="lt1"/>
                </a:solidFill>
                <a:latin typeface="Roboto"/>
                <a:ea typeface="Roboto"/>
                <a:cs typeface="Roboto"/>
                <a:sym typeface="Roboto"/>
              </a:rPr>
              <a:t>. PULG, collection Jeu/Play/Spiel (n°4). </a:t>
            </a:r>
            <a:r>
              <a:rPr lang="en-US" sz="1600" u="sng">
                <a:solidFill>
                  <a:srgbClr val="00FFFF"/>
                </a:solidFill>
                <a:latin typeface="Roboto"/>
                <a:ea typeface="Roboto"/>
                <a:cs typeface="Roboto"/>
                <a:sym typeface="Roboto"/>
                <a:hlinkClick r:id="rId7">
                  <a:extLst>
                    <a:ext uri="{A12FA001-AC4F-418D-AE19-62706E023703}">
                      <ahyp:hlinkClr val="tx"/>
                    </a:ext>
                  </a:extLst>
                </a:hlinkClick>
              </a:rPr>
              <a:t>https://hal.science/hal-03705684/document</a:t>
            </a:r>
            <a:endParaRPr sz="16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1000"/>
                                        <p:tgtEl>
                                          <p:spTgt spid="4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000"/>
                                        <p:tgtEl>
                                          <p:spTgt spid="4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20"/>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Roboto"/>
                <a:ea typeface="Roboto"/>
                <a:cs typeface="Roboto"/>
                <a:sym typeface="Roboto"/>
              </a:rPr>
              <a:t>Plan</a:t>
            </a:r>
            <a:endParaRPr sz="3000">
              <a:latin typeface="Roboto"/>
              <a:ea typeface="Roboto"/>
              <a:cs typeface="Roboto"/>
              <a:sym typeface="Roboto"/>
            </a:endParaRPr>
          </a:p>
        </p:txBody>
      </p:sp>
      <p:pic>
        <p:nvPicPr>
          <p:cNvPr descr="A picture containing container, square&#10;&#10;Description automatically generated" id="149" name="Google Shape;149;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50" name="Google Shape;150;p20"/>
          <p:cNvSpPr txBox="1"/>
          <p:nvPr/>
        </p:nvSpPr>
        <p:spPr>
          <a:xfrm>
            <a:off x="1915425" y="2090050"/>
            <a:ext cx="8958300" cy="3010800"/>
          </a:xfrm>
          <a:prstGeom prst="rect">
            <a:avLst/>
          </a:prstGeom>
          <a:noFill/>
          <a:ln>
            <a:noFill/>
          </a:ln>
        </p:spPr>
        <p:txBody>
          <a:bodyPr anchorCtr="0" anchor="t" bIns="45700" lIns="91425" spcFirstLastPara="1" rIns="91425" wrap="square" tIns="45700">
            <a:spAutoFit/>
          </a:bodyPr>
          <a:lstStyle/>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Problématique</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Question de recherche</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Cadre conceptuel</a:t>
            </a:r>
            <a:endParaRPr sz="2400">
              <a:solidFill>
                <a:srgbClr val="FF0000"/>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Considérations méthodologiques</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Tâches co-construites</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Résultats préliminaires</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Remarques conclusives</a:t>
            </a:r>
            <a:endParaRPr sz="2400">
              <a:solidFill>
                <a:schemeClr val="lt2"/>
              </a:solidFill>
              <a:latin typeface="Roboto"/>
              <a:ea typeface="Roboto"/>
              <a:cs typeface="Roboto"/>
              <a:sym typeface="Roboto"/>
            </a:endParaRPr>
          </a:p>
        </p:txBody>
      </p:sp>
      <p:pic>
        <p:nvPicPr>
          <p:cNvPr descr="A picture containing container, square&#10;&#10;Description automatically generated" id="151" name="Google Shape;151;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52" name="Google Shape;152;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250"/>
                                        <p:tgtEl>
                                          <p:spTgt spid="150"/>
                                        </p:tgtEl>
                                      </p:cBhvr>
                                    </p:animEffect>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500"/>
                                        <p:tgtEl>
                                          <p:spTgt spid="1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500"/>
                                        <p:tgtEl>
                                          <p:spTgt spid="1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500"/>
                                        <p:tgtEl>
                                          <p:spTgt spid="1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7"/>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424" name="Google Shape;424;p47"/>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425" name="Google Shape;425;p47"/>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426" name="Google Shape;426;p47"/>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427" name="Google Shape;427;p47"/>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428" name="Google Shape;428;p47"/>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Icon&#10;&#10;Description automatically generated" id="433" name="Google Shape;433;p48"/>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434" name="Google Shape;434;p48"/>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9" name="Google Shape;159;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3" name="Shape 163"/>
        <p:cNvGrpSpPr/>
        <p:nvPr/>
      </p:nvGrpSpPr>
      <p:grpSpPr>
        <a:xfrm>
          <a:off x="0" y="0"/>
          <a:ext cx="0" cy="0"/>
          <a:chOff x="0" y="0"/>
          <a:chExt cx="0" cy="0"/>
        </a:xfrm>
      </p:grpSpPr>
      <p:pic>
        <p:nvPicPr>
          <p:cNvPr descr="A picture containing container, square&#10;&#10;Description automatically generated" id="164" name="Google Shape;164;p2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165" name="Google Shape;165;p2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166" name="Google Shape;166;p2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167" name="Google Shape;167;p2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Problématique</a:t>
            </a:r>
            <a:endParaRPr sz="3000">
              <a:solidFill>
                <a:srgbClr val="D8D8D8"/>
              </a:solidFill>
              <a:latin typeface="Roboto"/>
              <a:ea typeface="Roboto"/>
              <a:cs typeface="Roboto"/>
              <a:sym typeface="Roboto"/>
            </a:endParaRPr>
          </a:p>
        </p:txBody>
      </p:sp>
      <p:sp>
        <p:nvSpPr>
          <p:cNvPr id="168" name="Google Shape;168;p22"/>
          <p:cNvSpPr txBox="1"/>
          <p:nvPr/>
        </p:nvSpPr>
        <p:spPr>
          <a:xfrm>
            <a:off x="662575" y="2160025"/>
            <a:ext cx="11165100" cy="4094400"/>
          </a:xfrm>
          <a:prstGeom prst="rect">
            <a:avLst/>
          </a:prstGeom>
          <a:noFill/>
          <a:ln>
            <a:noFill/>
          </a:ln>
        </p:spPr>
        <p:txBody>
          <a:bodyPr anchorCtr="0" anchor="t" bIns="45700" lIns="91425" spcFirstLastPara="1" rIns="91425" wrap="square" tIns="45700">
            <a:spAutoFit/>
          </a:bodyPr>
          <a:lstStyle/>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J</a:t>
            </a:r>
            <a:r>
              <a:rPr lang="en-US" sz="2000">
                <a:solidFill>
                  <a:schemeClr val="lt1"/>
                </a:solidFill>
                <a:latin typeface="Roboto"/>
                <a:ea typeface="Roboto"/>
                <a:cs typeface="Roboto"/>
                <a:sym typeface="Roboto"/>
              </a:rPr>
              <a:t>eux éducatifs sont plus fréquemment utilisés pour enseigner les mathématiques que toute autre discipline (Hainey et al., 2016) </a:t>
            </a:r>
            <a:endParaRPr sz="2000">
              <a:solidFill>
                <a:schemeClr val="lt1"/>
              </a:solidFill>
              <a:latin typeface="Roboto"/>
              <a:ea typeface="Roboto"/>
              <a:cs typeface="Roboto"/>
              <a:sym typeface="Roboto"/>
            </a:endParaRPr>
          </a:p>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Minecraft est un jeu éducatif de plus en plus répandu dans les salles de classe (Kipnis, 2018)</a:t>
            </a:r>
            <a:endParaRPr sz="2000">
              <a:solidFill>
                <a:schemeClr val="lt1"/>
              </a:solidFill>
              <a:latin typeface="Roboto"/>
              <a:ea typeface="Roboto"/>
              <a:cs typeface="Roboto"/>
              <a:sym typeface="Roboto"/>
            </a:endParaRPr>
          </a:p>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Minecraft Education soulève un potentiel pédagogique intéressant, qui aurait même un effet motivant chez les élèves (Andlauer et al., 2018) et favoriserait un changement de posture de l’enseignant·e (Thiault et al., 2022)... </a:t>
            </a:r>
            <a:br>
              <a:rPr lang="en-US" sz="2000">
                <a:solidFill>
                  <a:schemeClr val="lt1"/>
                </a:solidFill>
                <a:latin typeface="Roboto"/>
                <a:ea typeface="Roboto"/>
                <a:cs typeface="Roboto"/>
                <a:sym typeface="Roboto"/>
              </a:rPr>
            </a:br>
            <a:r>
              <a:rPr lang="en-US" sz="2000">
                <a:solidFill>
                  <a:schemeClr val="lt1"/>
                </a:solidFill>
                <a:latin typeface="Roboto"/>
                <a:ea typeface="Roboto"/>
                <a:cs typeface="Roboto"/>
                <a:sym typeface="Roboto"/>
              </a:rPr>
              <a:t>avantages et défis pédagogiques documentés</a:t>
            </a:r>
            <a:endParaRPr sz="2000">
              <a:solidFill>
                <a:schemeClr val="lt1"/>
              </a:solidFill>
              <a:latin typeface="Roboto"/>
              <a:ea typeface="Roboto"/>
              <a:cs typeface="Roboto"/>
              <a:sym typeface="Roboto"/>
            </a:endParaRPr>
          </a:p>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Peu d’études ont porté sur le potentiel </a:t>
            </a:r>
            <a:br>
              <a:rPr lang="en-US" sz="2000">
                <a:solidFill>
                  <a:schemeClr val="lt1"/>
                </a:solidFill>
                <a:latin typeface="Roboto"/>
                <a:ea typeface="Roboto"/>
                <a:cs typeface="Roboto"/>
                <a:sym typeface="Roboto"/>
              </a:rPr>
            </a:br>
            <a:r>
              <a:rPr lang="en-US" sz="2000">
                <a:solidFill>
                  <a:schemeClr val="lt1"/>
                </a:solidFill>
                <a:latin typeface="Roboto"/>
                <a:ea typeface="Roboto"/>
                <a:cs typeface="Roboto"/>
                <a:sym typeface="Roboto"/>
              </a:rPr>
              <a:t>en didactique des mathématiques</a:t>
            </a:r>
            <a:r>
              <a:rPr lang="en-US" sz="2000">
                <a:solidFill>
                  <a:schemeClr val="lt1"/>
                </a:solidFill>
                <a:latin typeface="Roboto"/>
                <a:ea typeface="Roboto"/>
                <a:cs typeface="Roboto"/>
                <a:sym typeface="Roboto"/>
              </a:rPr>
              <a:t> </a:t>
            </a:r>
            <a:endParaRPr sz="2000">
              <a:solidFill>
                <a:schemeClr val="lt1"/>
              </a:solidFill>
              <a:latin typeface="Roboto"/>
              <a:ea typeface="Roboto"/>
              <a:cs typeface="Roboto"/>
              <a:sym typeface="Roboto"/>
            </a:endParaRPr>
          </a:p>
        </p:txBody>
      </p:sp>
      <p:sp>
        <p:nvSpPr>
          <p:cNvPr id="169" name="Google Shape;169;p22">
            <a:hlinkClick action="ppaction://hlinksldjump" r:id="rId4"/>
          </p:cNvPr>
          <p:cNvSpPr/>
          <p:nvPr/>
        </p:nvSpPr>
        <p:spPr>
          <a:xfrm>
            <a:off x="6503250" y="4569075"/>
            <a:ext cx="2843700" cy="116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Avantages et défis pédagogiques</a:t>
            </a:r>
            <a:endParaRPr sz="2000">
              <a:latin typeface="Calibri"/>
              <a:ea typeface="Calibri"/>
              <a:cs typeface="Calibri"/>
              <a:sym typeface="Calibri"/>
            </a:endParaRPr>
          </a:p>
        </p:txBody>
      </p:sp>
      <p:sp>
        <p:nvSpPr>
          <p:cNvPr id="170" name="Google Shape;170;p22">
            <a:hlinkClick action="ppaction://hlinksldjump" r:id="rId5"/>
          </p:cNvPr>
          <p:cNvSpPr/>
          <p:nvPr/>
        </p:nvSpPr>
        <p:spPr>
          <a:xfrm>
            <a:off x="5194650" y="5467925"/>
            <a:ext cx="2070600" cy="116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Calibri"/>
                <a:ea typeface="Calibri"/>
                <a:cs typeface="Calibri"/>
                <a:sym typeface="Calibri"/>
              </a:rPr>
              <a:t>Avantages et défis didactiques</a:t>
            </a:r>
            <a:endParaRPr sz="1600">
              <a:latin typeface="Calibri"/>
              <a:ea typeface="Calibri"/>
              <a:cs typeface="Calibri"/>
              <a:sym typeface="Calibri"/>
            </a:endParaRPr>
          </a:p>
        </p:txBody>
      </p:sp>
      <p:sp>
        <p:nvSpPr>
          <p:cNvPr id="171" name="Google Shape;171;p22">
            <a:hlinkClick action="ppaction://hlinksldjump" r:id="rId6"/>
          </p:cNvPr>
          <p:cNvSpPr/>
          <p:nvPr/>
        </p:nvSpPr>
        <p:spPr>
          <a:xfrm>
            <a:off x="11127400" y="6291200"/>
            <a:ext cx="1038900" cy="58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Calibri"/>
                <a:ea typeface="Calibri"/>
                <a:cs typeface="Calibri"/>
                <a:sym typeface="Calibri"/>
              </a:rPr>
              <a:t>Suite</a:t>
            </a:r>
            <a:endParaRPr sz="16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5" name="Shape 175"/>
        <p:cNvGrpSpPr/>
        <p:nvPr/>
      </p:nvGrpSpPr>
      <p:grpSpPr>
        <a:xfrm>
          <a:off x="0" y="0"/>
          <a:ext cx="0" cy="0"/>
          <a:chOff x="0" y="0"/>
          <a:chExt cx="0" cy="0"/>
        </a:xfrm>
      </p:grpSpPr>
      <p:pic>
        <p:nvPicPr>
          <p:cNvPr descr="A picture containing container, square&#10;&#10;Description automatically generated" id="176" name="Google Shape;176;p23"/>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177" name="Google Shape;177;p23"/>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178" name="Google Shape;178;p23"/>
          <p:cNvSpPr/>
          <p:nvPr/>
        </p:nvSpPr>
        <p:spPr>
          <a:xfrm>
            <a:off x="2824950" y="263525"/>
            <a:ext cx="6542100" cy="1084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3"/>
          <p:cNvSpPr txBox="1"/>
          <p:nvPr/>
        </p:nvSpPr>
        <p:spPr>
          <a:xfrm>
            <a:off x="2922750" y="320325"/>
            <a:ext cx="6346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Roboto"/>
                <a:ea typeface="Roboto"/>
                <a:cs typeface="Roboto"/>
                <a:sym typeface="Roboto"/>
              </a:rPr>
              <a:t>Plusieurs avantages et quelques défis pédagogiques (à ce jour)</a:t>
            </a:r>
            <a:endParaRPr sz="3000">
              <a:latin typeface="Roboto"/>
              <a:ea typeface="Roboto"/>
              <a:cs typeface="Roboto"/>
              <a:sym typeface="Roboto"/>
            </a:endParaRPr>
          </a:p>
        </p:txBody>
      </p:sp>
      <p:graphicFrame>
        <p:nvGraphicFramePr>
          <p:cNvPr id="180" name="Google Shape;180;p23"/>
          <p:cNvGraphicFramePr/>
          <p:nvPr/>
        </p:nvGraphicFramePr>
        <p:xfrm>
          <a:off x="362400" y="1562100"/>
          <a:ext cx="3000000" cy="3000000"/>
        </p:xfrm>
        <a:graphic>
          <a:graphicData uri="http://schemas.openxmlformats.org/drawingml/2006/table">
            <a:tbl>
              <a:tblPr>
                <a:noFill/>
                <a:tableStyleId>{F7D90CDA-83CC-4DAE-8A2E-3C768F419479}</a:tableStyleId>
              </a:tblPr>
              <a:tblGrid>
                <a:gridCol w="6237725"/>
              </a:tblGrid>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Avantages pédagogiques</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Enfants voient que des concepts mathématiques peuvent s’appliquer dans d’</a:t>
                      </a:r>
                      <a:r>
                        <a:rPr b="1" lang="en-US" sz="1600">
                          <a:solidFill>
                            <a:schemeClr val="lt1"/>
                          </a:solidFill>
                          <a:latin typeface="Roboto"/>
                          <a:ea typeface="Roboto"/>
                          <a:cs typeface="Roboto"/>
                          <a:sym typeface="Roboto"/>
                        </a:rPr>
                        <a:t>autres domaines scolaires</a:t>
                      </a:r>
                      <a:r>
                        <a:rPr lang="en-US" sz="1600">
                          <a:solidFill>
                            <a:schemeClr val="lt1"/>
                          </a:solidFill>
                          <a:latin typeface="Roboto"/>
                          <a:ea typeface="Roboto"/>
                          <a:cs typeface="Roboto"/>
                          <a:sym typeface="Roboto"/>
                        </a:rPr>
                        <a:t> </a:t>
                      </a:r>
                      <a:br>
                        <a:rPr lang="en-US" sz="1600">
                          <a:solidFill>
                            <a:schemeClr val="lt1"/>
                          </a:solidFill>
                          <a:latin typeface="Roboto"/>
                          <a:ea typeface="Roboto"/>
                          <a:cs typeface="Roboto"/>
                          <a:sym typeface="Roboto"/>
                        </a:rPr>
                      </a:br>
                      <a:r>
                        <a:rPr lang="en-US" sz="1600">
                          <a:solidFill>
                            <a:schemeClr val="lt1"/>
                          </a:solidFill>
                          <a:latin typeface="Roboto"/>
                          <a:ea typeface="Roboto"/>
                          <a:cs typeface="Roboto"/>
                          <a:sym typeface="Roboto"/>
                        </a:rPr>
                        <a:t>(Jensen et Hanghøj, 2020)</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Échange de connaissances</a:t>
                      </a:r>
                      <a:r>
                        <a:rPr lang="en-US" sz="1600">
                          <a:solidFill>
                            <a:schemeClr val="lt1"/>
                          </a:solidFill>
                          <a:latin typeface="Roboto"/>
                          <a:ea typeface="Roboto"/>
                          <a:cs typeface="Roboto"/>
                          <a:sym typeface="Roboto"/>
                        </a:rPr>
                        <a:t> entre les enfants qui connaissent bien Minecraft et ceux qui sont habiles en mathématiques (Jensen et Hanghøj, 2020)</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Logiciel déjà connu des enfants afin de les </a:t>
                      </a:r>
                      <a:r>
                        <a:rPr b="1" lang="en-US" sz="1600">
                          <a:solidFill>
                            <a:schemeClr val="lt1"/>
                          </a:solidFill>
                          <a:latin typeface="Roboto"/>
                          <a:ea typeface="Roboto"/>
                          <a:cs typeface="Roboto"/>
                          <a:sym typeface="Roboto"/>
                        </a:rPr>
                        <a:t>rejoindre plus facilement</a:t>
                      </a:r>
                      <a:r>
                        <a:rPr lang="en-US" sz="1600">
                          <a:solidFill>
                            <a:schemeClr val="lt1"/>
                          </a:solidFill>
                          <a:latin typeface="Roboto"/>
                          <a:ea typeface="Roboto"/>
                          <a:cs typeface="Roboto"/>
                          <a:sym typeface="Roboto"/>
                        </a:rPr>
                        <a:t> </a:t>
                      </a:r>
                      <a:br>
                        <a:rPr lang="en-US" sz="1600">
                          <a:solidFill>
                            <a:schemeClr val="lt1"/>
                          </a:solidFill>
                          <a:latin typeface="Roboto"/>
                          <a:ea typeface="Roboto"/>
                          <a:cs typeface="Roboto"/>
                          <a:sym typeface="Roboto"/>
                        </a:rPr>
                      </a:br>
                      <a:r>
                        <a:rPr lang="en-US" sz="1600">
                          <a:solidFill>
                            <a:schemeClr val="lt1"/>
                          </a:solidFill>
                          <a:latin typeface="Roboto"/>
                          <a:ea typeface="Roboto"/>
                          <a:cs typeface="Roboto"/>
                          <a:sym typeface="Roboto"/>
                        </a:rPr>
                        <a:t>(Nebel et al., 2016)</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Reproduire à peu près n’importe quel objet ou forme, ce qui favorise la </a:t>
                      </a:r>
                      <a:r>
                        <a:rPr b="1" lang="en-US" sz="1600">
                          <a:solidFill>
                            <a:schemeClr val="lt1"/>
                          </a:solidFill>
                          <a:latin typeface="Roboto"/>
                          <a:ea typeface="Roboto"/>
                          <a:cs typeface="Roboto"/>
                          <a:sym typeface="Roboto"/>
                        </a:rPr>
                        <a:t>création</a:t>
                      </a:r>
                      <a:r>
                        <a:rPr lang="en-US" sz="1600">
                          <a:solidFill>
                            <a:schemeClr val="lt1"/>
                          </a:solidFill>
                          <a:latin typeface="Roboto"/>
                          <a:ea typeface="Roboto"/>
                          <a:cs typeface="Roboto"/>
                          <a:sym typeface="Roboto"/>
                        </a:rPr>
                        <a:t> (Nebel et al., 2016)</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Augmente la </a:t>
                      </a:r>
                      <a:r>
                        <a:rPr b="1" lang="en-US" sz="1600">
                          <a:solidFill>
                            <a:schemeClr val="lt1"/>
                          </a:solidFill>
                          <a:latin typeface="Roboto"/>
                          <a:ea typeface="Roboto"/>
                          <a:cs typeface="Roboto"/>
                          <a:sym typeface="Roboto"/>
                        </a:rPr>
                        <a:t>motivation</a:t>
                      </a:r>
                      <a:r>
                        <a:rPr lang="en-US" sz="1600">
                          <a:solidFill>
                            <a:schemeClr val="lt1"/>
                          </a:solidFill>
                          <a:latin typeface="Roboto"/>
                          <a:ea typeface="Roboto"/>
                          <a:cs typeface="Roboto"/>
                          <a:sym typeface="Roboto"/>
                        </a:rPr>
                        <a:t> d’explorer un sujet (Bayliss, 2012)</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Élèves autistes ont une interaction positive avec leur enseignant, en leur laissant </a:t>
                      </a:r>
                      <a:r>
                        <a:rPr b="1" lang="en-US" sz="1600">
                          <a:solidFill>
                            <a:schemeClr val="lt1"/>
                          </a:solidFill>
                          <a:latin typeface="Roboto"/>
                          <a:ea typeface="Roboto"/>
                          <a:cs typeface="Roboto"/>
                          <a:sym typeface="Roboto"/>
                        </a:rPr>
                        <a:t>exprimer leurs intérêts</a:t>
                      </a:r>
                      <a:r>
                        <a:rPr lang="en-US" sz="1600">
                          <a:solidFill>
                            <a:schemeClr val="lt1"/>
                          </a:solidFill>
                          <a:latin typeface="Roboto"/>
                          <a:ea typeface="Roboto"/>
                          <a:cs typeface="Roboto"/>
                          <a:sym typeface="Roboto"/>
                        </a:rPr>
                        <a:t> </a:t>
                      </a:r>
                      <a:br>
                        <a:rPr lang="en-US" sz="1600">
                          <a:solidFill>
                            <a:schemeClr val="lt1"/>
                          </a:solidFill>
                          <a:latin typeface="Roboto"/>
                          <a:ea typeface="Roboto"/>
                          <a:cs typeface="Roboto"/>
                          <a:sym typeface="Roboto"/>
                        </a:rPr>
                      </a:br>
                      <a:r>
                        <a:rPr lang="en-US" sz="1600">
                          <a:solidFill>
                            <a:schemeClr val="lt1"/>
                          </a:solidFill>
                          <a:latin typeface="Roboto"/>
                          <a:ea typeface="Roboto"/>
                          <a:cs typeface="Roboto"/>
                          <a:sym typeface="Roboto"/>
                        </a:rPr>
                        <a:t>(Petrov, 2014)</a:t>
                      </a:r>
                      <a:endParaRPr sz="1600">
                        <a:solidFill>
                          <a:schemeClr val="lt1"/>
                        </a:solidFill>
                        <a:latin typeface="Roboto"/>
                        <a:ea typeface="Roboto"/>
                        <a:cs typeface="Roboto"/>
                        <a:sym typeface="Roboto"/>
                      </a:endParaRPr>
                    </a:p>
                  </a:txBody>
                  <a:tcPr marT="91425" marB="91425" marR="91425" marL="91425"/>
                </a:tc>
              </a:tr>
            </a:tbl>
          </a:graphicData>
        </a:graphic>
      </p:graphicFrame>
      <p:graphicFrame>
        <p:nvGraphicFramePr>
          <p:cNvPr id="181" name="Google Shape;181;p23"/>
          <p:cNvGraphicFramePr/>
          <p:nvPr/>
        </p:nvGraphicFramePr>
        <p:xfrm>
          <a:off x="6795275" y="1562100"/>
          <a:ext cx="3000000" cy="3000000"/>
        </p:xfrm>
        <a:graphic>
          <a:graphicData uri="http://schemas.openxmlformats.org/drawingml/2006/table">
            <a:tbl>
              <a:tblPr>
                <a:noFill/>
                <a:tableStyleId>{F7D90CDA-83CC-4DAE-8A2E-3C768F419479}</a:tableStyleId>
              </a:tblPr>
              <a:tblGrid>
                <a:gridCol w="5239675"/>
              </a:tblGrid>
              <a:tr h="372475">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Défis pédagogiques</a:t>
                      </a:r>
                      <a:endParaRPr sz="1600">
                        <a:solidFill>
                          <a:schemeClr val="lt1"/>
                        </a:solidFill>
                        <a:latin typeface="Roboto"/>
                        <a:ea typeface="Roboto"/>
                        <a:cs typeface="Roboto"/>
                        <a:sym typeface="Roboto"/>
                      </a:endParaRPr>
                    </a:p>
                  </a:txBody>
                  <a:tcPr marT="91425" marB="91425" marR="91425" marL="91425"/>
                </a:tc>
              </a:tr>
              <a:tr h="830925">
                <a:tc>
                  <a:txBody>
                    <a:bodyPr/>
                    <a:lstStyle/>
                    <a:p>
                      <a:pPr indent="0" lvl="0" marL="0" rtl="0" algn="ctr">
                        <a:spcBef>
                          <a:spcPts val="0"/>
                        </a:spcBef>
                        <a:spcAft>
                          <a:spcPts val="0"/>
                        </a:spcAft>
                        <a:buClr>
                          <a:schemeClr val="dk1"/>
                        </a:buClr>
                        <a:buSzPts val="1100"/>
                        <a:buFont typeface="Arial"/>
                        <a:buNone/>
                      </a:pPr>
                      <a:r>
                        <a:rPr b="1" lang="en-US" sz="1600">
                          <a:solidFill>
                            <a:schemeClr val="lt1"/>
                          </a:solidFill>
                          <a:latin typeface="Roboto"/>
                          <a:ea typeface="Roboto"/>
                          <a:cs typeface="Roboto"/>
                          <a:sym typeface="Roboto"/>
                        </a:rPr>
                        <a:t>Expertise </a:t>
                      </a:r>
                      <a:r>
                        <a:rPr lang="en-US" sz="1600">
                          <a:solidFill>
                            <a:schemeClr val="lt1"/>
                          </a:solidFill>
                          <a:latin typeface="Roboto"/>
                          <a:ea typeface="Roboto"/>
                          <a:cs typeface="Roboto"/>
                          <a:sym typeface="Roboto"/>
                        </a:rPr>
                        <a:t>n’est pas nécessairement développée chez les enseignants (Gregory et al., 2013, cité dans Nebel et al., 2016)</a:t>
                      </a:r>
                      <a:endParaRPr sz="1600">
                        <a:solidFill>
                          <a:schemeClr val="lt1"/>
                        </a:solidFill>
                        <a:latin typeface="Roboto"/>
                        <a:ea typeface="Roboto"/>
                        <a:cs typeface="Roboto"/>
                        <a:sym typeface="Roboto"/>
                      </a:endParaRPr>
                    </a:p>
                  </a:txBody>
                  <a:tcPr marT="91425" marB="91425" marR="91425" marL="91425"/>
                </a:tc>
              </a:tr>
              <a:tr h="1002850">
                <a:tc>
                  <a:txBody>
                    <a:bodyPr/>
                    <a:lstStyle/>
                    <a:p>
                      <a:pPr indent="0" lvl="0" marL="0" rtl="0" algn="ctr">
                        <a:spcBef>
                          <a:spcPts val="0"/>
                        </a:spcBef>
                        <a:spcAft>
                          <a:spcPts val="0"/>
                        </a:spcAft>
                        <a:buClr>
                          <a:schemeClr val="dk1"/>
                        </a:buClr>
                        <a:buSzPts val="1100"/>
                        <a:buFont typeface="Arial"/>
                        <a:buNone/>
                      </a:pPr>
                      <a:r>
                        <a:rPr b="1" lang="en-US" sz="1600">
                          <a:solidFill>
                            <a:schemeClr val="lt1"/>
                          </a:solidFill>
                          <a:latin typeface="Roboto"/>
                          <a:ea typeface="Roboto"/>
                          <a:cs typeface="Roboto"/>
                          <a:sym typeface="Roboto"/>
                        </a:rPr>
                        <a:t>Idées pré-existantes</a:t>
                      </a:r>
                      <a:r>
                        <a:rPr lang="en-US" sz="1600">
                          <a:solidFill>
                            <a:schemeClr val="lt1"/>
                          </a:solidFill>
                          <a:latin typeface="Roboto"/>
                          <a:ea typeface="Roboto"/>
                          <a:cs typeface="Roboto"/>
                          <a:sym typeface="Roboto"/>
                        </a:rPr>
                        <a:t> des joueurs expérimentés peuvent demeurer même quand l’environnement les contredit (De Jong, 2006 cité dans Nebel et al., 2016)</a:t>
                      </a:r>
                      <a:endParaRPr sz="1600">
                        <a:solidFill>
                          <a:schemeClr val="lt1"/>
                        </a:solidFill>
                        <a:latin typeface="Roboto"/>
                        <a:ea typeface="Roboto"/>
                        <a:cs typeface="Roboto"/>
                        <a:sym typeface="Roboto"/>
                      </a:endParaRPr>
                    </a:p>
                  </a:txBody>
                  <a:tcPr marT="91425" marB="91425" marR="91425" marL="91425"/>
                </a:tc>
              </a:tr>
              <a:tr h="100285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Joueurs expérimentés peuvent rester dans leur </a:t>
                      </a:r>
                      <a:r>
                        <a:rPr b="1" lang="en-US" sz="1600">
                          <a:solidFill>
                            <a:schemeClr val="lt1"/>
                          </a:solidFill>
                          <a:latin typeface="Roboto"/>
                          <a:ea typeface="Roboto"/>
                          <a:cs typeface="Roboto"/>
                          <a:sym typeface="Roboto"/>
                        </a:rPr>
                        <a:t>manière habituelle d’agir</a:t>
                      </a:r>
                      <a:r>
                        <a:rPr lang="en-US" sz="1600">
                          <a:solidFill>
                            <a:schemeClr val="lt1"/>
                          </a:solidFill>
                          <a:latin typeface="Roboto"/>
                          <a:ea typeface="Roboto"/>
                          <a:cs typeface="Roboto"/>
                          <a:sym typeface="Roboto"/>
                        </a:rPr>
                        <a:t>, sans tester de nouvelles hypothèses (Dahlskog, 2012 cité dans Nebel et al., 2016)</a:t>
                      </a:r>
                      <a:endParaRPr sz="1600">
                        <a:solidFill>
                          <a:schemeClr val="lt1"/>
                        </a:solidFill>
                        <a:latin typeface="Roboto"/>
                        <a:ea typeface="Roboto"/>
                        <a:cs typeface="Roboto"/>
                        <a:sym typeface="Roboto"/>
                      </a:endParaRPr>
                    </a:p>
                  </a:txBody>
                  <a:tcPr marT="91425" marB="91425" marR="91425" marL="91425"/>
                </a:tc>
              </a:tr>
              <a:tr h="1056650">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Joueurs expérimentés</a:t>
                      </a:r>
                      <a:r>
                        <a:rPr lang="en-US" sz="1600">
                          <a:solidFill>
                            <a:schemeClr val="lt1"/>
                          </a:solidFill>
                          <a:latin typeface="Roboto"/>
                          <a:ea typeface="Roboto"/>
                          <a:cs typeface="Roboto"/>
                          <a:sym typeface="Roboto"/>
                        </a:rPr>
                        <a:t> peuvent aussi dominer dans des scénarios compétitifs et même collaboratifs (Hanghøj et al., 2014; Marklund et al., 2013, cités dans Nebel et al., 2016)</a:t>
                      </a:r>
                      <a:endParaRPr sz="1600">
                        <a:solidFill>
                          <a:schemeClr val="lt1"/>
                        </a:solidFill>
                        <a:latin typeface="Roboto"/>
                        <a:ea typeface="Roboto"/>
                        <a:cs typeface="Roboto"/>
                        <a:sym typeface="Roboto"/>
                      </a:endParaRPr>
                    </a:p>
                  </a:txBody>
                  <a:tcPr marT="91425" marB="91425" marR="91425" marL="91425"/>
                </a:tc>
              </a:tr>
            </a:tbl>
          </a:graphicData>
        </a:graphic>
      </p:graphicFrame>
      <p:sp>
        <p:nvSpPr>
          <p:cNvPr id="182" name="Google Shape;182;p23">
            <a:hlinkClick action="ppaction://hlinksldjump" r:id="rId4"/>
          </p:cNvPr>
          <p:cNvSpPr/>
          <p:nvPr/>
        </p:nvSpPr>
        <p:spPr>
          <a:xfrm flipH="1" rot="-10798446">
            <a:off x="11056829" y="6045638"/>
            <a:ext cx="663600" cy="681600"/>
          </a:xfrm>
          <a:prstGeom prst="uturnArrow">
            <a:avLst>
              <a:gd fmla="val 28393" name="adj1"/>
              <a:gd fmla="val 25000" name="adj2"/>
              <a:gd fmla="val 33224" name="adj3"/>
              <a:gd fmla="val 43750" name="adj4"/>
              <a:gd fmla="val 85974"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000"/>
                                        <p:tgtEl>
                                          <p:spTgt spid="1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1000"/>
                                        <p:tgtEl>
                                          <p:spTgt spid="1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6" name="Shape 186"/>
        <p:cNvGrpSpPr/>
        <p:nvPr/>
      </p:nvGrpSpPr>
      <p:grpSpPr>
        <a:xfrm>
          <a:off x="0" y="0"/>
          <a:ext cx="0" cy="0"/>
          <a:chOff x="0" y="0"/>
          <a:chExt cx="0" cy="0"/>
        </a:xfrm>
      </p:grpSpPr>
      <p:pic>
        <p:nvPicPr>
          <p:cNvPr descr="A picture containing container, square&#10;&#10;Description automatically generated" id="187" name="Google Shape;187;p24"/>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188" name="Google Shape;188;p24"/>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189" name="Google Shape;189;p24"/>
          <p:cNvSpPr/>
          <p:nvPr/>
        </p:nvSpPr>
        <p:spPr>
          <a:xfrm>
            <a:off x="2824950" y="228600"/>
            <a:ext cx="6542100" cy="1119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4"/>
          <p:cNvSpPr txBox="1"/>
          <p:nvPr/>
        </p:nvSpPr>
        <p:spPr>
          <a:xfrm>
            <a:off x="2922750" y="320325"/>
            <a:ext cx="6346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Roboto"/>
                <a:ea typeface="Roboto"/>
                <a:cs typeface="Roboto"/>
                <a:sym typeface="Roboto"/>
              </a:rPr>
              <a:t>De rares avantages et défis didactiques (à ce jour)</a:t>
            </a:r>
            <a:endParaRPr sz="3000">
              <a:latin typeface="Roboto"/>
              <a:ea typeface="Roboto"/>
              <a:cs typeface="Roboto"/>
              <a:sym typeface="Roboto"/>
            </a:endParaRPr>
          </a:p>
        </p:txBody>
      </p:sp>
      <p:graphicFrame>
        <p:nvGraphicFramePr>
          <p:cNvPr id="191" name="Google Shape;191;p24"/>
          <p:cNvGraphicFramePr/>
          <p:nvPr/>
        </p:nvGraphicFramePr>
        <p:xfrm>
          <a:off x="362400" y="2095500"/>
          <a:ext cx="3000000" cy="3000000"/>
        </p:xfrm>
        <a:graphic>
          <a:graphicData uri="http://schemas.openxmlformats.org/drawingml/2006/table">
            <a:tbl>
              <a:tblPr>
                <a:noFill/>
                <a:tableStyleId>{F7D90CDA-83CC-4DAE-8A2E-3C768F419479}</a:tableStyleId>
              </a:tblPr>
              <a:tblGrid>
                <a:gridCol w="6237725"/>
              </a:tblGrid>
              <a:tr h="381000">
                <a:tc>
                  <a:txBody>
                    <a:bodyPr/>
                    <a:lstStyle/>
                    <a:p>
                      <a:pPr indent="0" lvl="0" marL="0" rtl="0" algn="ctr">
                        <a:spcBef>
                          <a:spcPts val="0"/>
                        </a:spcBef>
                        <a:spcAft>
                          <a:spcPts val="0"/>
                        </a:spcAft>
                        <a:buNone/>
                      </a:pPr>
                      <a:r>
                        <a:rPr b="1" lang="en-US" sz="2000">
                          <a:solidFill>
                            <a:schemeClr val="lt1"/>
                          </a:solidFill>
                          <a:latin typeface="Roboto"/>
                          <a:ea typeface="Roboto"/>
                          <a:cs typeface="Roboto"/>
                          <a:sym typeface="Roboto"/>
                        </a:rPr>
                        <a:t>Avantages didactiques</a:t>
                      </a:r>
                      <a:endParaRPr b="1" sz="20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Donne du sens à différents concepts mathématiques</a:t>
                      </a:r>
                      <a:endParaRPr sz="1600">
                        <a:solidFill>
                          <a:schemeClr val="lt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(Jensen et Hanghøj, 2020)</a:t>
                      </a:r>
                      <a:endParaRPr sz="1600">
                        <a:solidFill>
                          <a:schemeClr val="lt1"/>
                        </a:solidFill>
                        <a:latin typeface="Roboto"/>
                        <a:ea typeface="Roboto"/>
                        <a:cs typeface="Roboto"/>
                        <a:sym typeface="Roboto"/>
                      </a:endParaRPr>
                    </a:p>
                    <a:p>
                      <a:pPr indent="-330200" lvl="0" marL="457200" rtl="0" algn="ctr">
                        <a:spcBef>
                          <a:spcPts val="0"/>
                        </a:spcBef>
                        <a:spcAft>
                          <a:spcPts val="0"/>
                        </a:spcAft>
                        <a:buClr>
                          <a:schemeClr val="lt1"/>
                        </a:buClr>
                        <a:buSzPts val="1600"/>
                        <a:buFont typeface="Roboto"/>
                        <a:buChar char="-"/>
                      </a:pPr>
                      <a:r>
                        <a:rPr lang="en-US" sz="1600">
                          <a:solidFill>
                            <a:schemeClr val="lt1"/>
                          </a:solidFill>
                          <a:latin typeface="Roboto"/>
                          <a:ea typeface="Roboto"/>
                          <a:cs typeface="Roboto"/>
                          <a:sym typeface="Roboto"/>
                        </a:rPr>
                        <a:t>en </a:t>
                      </a:r>
                      <a:r>
                        <a:rPr b="1" lang="en-US" sz="1600">
                          <a:solidFill>
                            <a:schemeClr val="lt1"/>
                          </a:solidFill>
                          <a:latin typeface="Roboto"/>
                          <a:ea typeface="Roboto"/>
                          <a:cs typeface="Roboto"/>
                          <a:sym typeface="Roboto"/>
                        </a:rPr>
                        <a:t>géométrie</a:t>
                      </a:r>
                      <a:r>
                        <a:rPr lang="en-US" sz="1600">
                          <a:solidFill>
                            <a:schemeClr val="lt1"/>
                          </a:solidFill>
                          <a:latin typeface="Roboto"/>
                          <a:ea typeface="Roboto"/>
                          <a:cs typeface="Roboto"/>
                          <a:sym typeface="Roboto"/>
                        </a:rPr>
                        <a:t> (Herold, 2015; Kim et Park, 2018)</a:t>
                      </a:r>
                      <a:endParaRPr sz="1600">
                        <a:solidFill>
                          <a:schemeClr val="lt1"/>
                        </a:solidFill>
                        <a:latin typeface="Roboto"/>
                        <a:ea typeface="Roboto"/>
                        <a:cs typeface="Roboto"/>
                        <a:sym typeface="Roboto"/>
                      </a:endParaRPr>
                    </a:p>
                    <a:p>
                      <a:pPr indent="-330200" lvl="0" marL="457200" rtl="0" algn="ctr">
                        <a:spcBef>
                          <a:spcPts val="0"/>
                        </a:spcBef>
                        <a:spcAft>
                          <a:spcPts val="0"/>
                        </a:spcAft>
                        <a:buClr>
                          <a:schemeClr val="lt1"/>
                        </a:buClr>
                        <a:buSzPts val="1600"/>
                        <a:buFont typeface="Roboto"/>
                        <a:buChar char="-"/>
                      </a:pPr>
                      <a:r>
                        <a:rPr lang="en-US" sz="1600">
                          <a:solidFill>
                            <a:schemeClr val="lt1"/>
                          </a:solidFill>
                          <a:latin typeface="Roboto"/>
                          <a:ea typeface="Roboto"/>
                          <a:cs typeface="Roboto"/>
                          <a:sym typeface="Roboto"/>
                        </a:rPr>
                        <a:t>en </a:t>
                      </a:r>
                      <a:r>
                        <a:rPr b="1" lang="en-US" sz="1600">
                          <a:solidFill>
                            <a:schemeClr val="lt1"/>
                          </a:solidFill>
                          <a:latin typeface="Roboto"/>
                          <a:ea typeface="Roboto"/>
                          <a:cs typeface="Roboto"/>
                          <a:sym typeface="Roboto"/>
                        </a:rPr>
                        <a:t>algèbre</a:t>
                      </a:r>
                      <a:r>
                        <a:rPr lang="en-US" sz="1600">
                          <a:solidFill>
                            <a:schemeClr val="lt1"/>
                          </a:solidFill>
                          <a:latin typeface="Roboto"/>
                          <a:ea typeface="Roboto"/>
                          <a:cs typeface="Roboto"/>
                          <a:sym typeface="Roboto"/>
                        </a:rPr>
                        <a:t> (Kim et Park, 2018; Moore, 2018)</a:t>
                      </a:r>
                      <a:endParaRPr sz="1600">
                        <a:solidFill>
                          <a:schemeClr val="lt1"/>
                        </a:solidFill>
                        <a:latin typeface="Roboto"/>
                        <a:ea typeface="Roboto"/>
                        <a:cs typeface="Roboto"/>
                        <a:sym typeface="Roboto"/>
                      </a:endParaRPr>
                    </a:p>
                  </a:txBody>
                  <a:tcPr marT="91425" marB="91425" marR="91425" marL="91425"/>
                </a:tc>
              </a:tr>
              <a:tr h="53635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Soutient le développement d’</a:t>
                      </a:r>
                      <a:r>
                        <a:rPr b="1" lang="en-US" sz="1600">
                          <a:solidFill>
                            <a:schemeClr val="lt1"/>
                          </a:solidFill>
                          <a:latin typeface="Roboto"/>
                          <a:ea typeface="Roboto"/>
                          <a:cs typeface="Roboto"/>
                          <a:sym typeface="Roboto"/>
                        </a:rPr>
                        <a:t>habiletés spatiales</a:t>
                      </a:r>
                      <a:r>
                        <a:rPr lang="en-US" sz="1600">
                          <a:solidFill>
                            <a:schemeClr val="lt1"/>
                          </a:solidFill>
                          <a:latin typeface="Roboto"/>
                          <a:ea typeface="Roboto"/>
                          <a:cs typeface="Roboto"/>
                          <a:sym typeface="Roboto"/>
                        </a:rPr>
                        <a:t> (Garskof, 2014; Koroglu et Yildiz, 2021)</a:t>
                      </a:r>
                      <a:endParaRPr sz="1600">
                        <a:solidFill>
                          <a:schemeClr val="lt1"/>
                        </a:solidFill>
                        <a:latin typeface="Roboto"/>
                        <a:ea typeface="Roboto"/>
                        <a:cs typeface="Roboto"/>
                        <a:sym typeface="Roboto"/>
                      </a:endParaRPr>
                    </a:p>
                  </a:txBody>
                  <a:tcPr marT="91425" marB="91425" marR="91425" marL="91425"/>
                </a:tc>
              </a:tr>
              <a:tr h="53635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 Élèves voient que les </a:t>
                      </a:r>
                      <a:r>
                        <a:rPr b="1" lang="en-US" sz="1600">
                          <a:solidFill>
                            <a:schemeClr val="lt1"/>
                          </a:solidFill>
                          <a:latin typeface="Roboto"/>
                          <a:ea typeface="Roboto"/>
                          <a:cs typeface="Roboto"/>
                          <a:sym typeface="Roboto"/>
                        </a:rPr>
                        <a:t>formules</a:t>
                      </a:r>
                      <a:r>
                        <a:rPr lang="en-US" sz="1600">
                          <a:solidFill>
                            <a:schemeClr val="lt1"/>
                          </a:solidFill>
                          <a:latin typeface="Roboto"/>
                          <a:ea typeface="Roboto"/>
                          <a:cs typeface="Roboto"/>
                          <a:sym typeface="Roboto"/>
                        </a:rPr>
                        <a:t> ne sont pas simplement quelque chose à mémoriser, mais sont liées à des objets et des expériences concrètes (Moore, 2018)</a:t>
                      </a:r>
                      <a:endParaRPr sz="1600">
                        <a:solidFill>
                          <a:schemeClr val="lt1"/>
                        </a:solidFill>
                        <a:latin typeface="Roboto"/>
                        <a:ea typeface="Roboto"/>
                        <a:cs typeface="Roboto"/>
                        <a:sym typeface="Roboto"/>
                      </a:endParaRPr>
                    </a:p>
                  </a:txBody>
                  <a:tcPr marT="91425" marB="91425" marR="91425" marL="91425"/>
                </a:tc>
              </a:tr>
            </a:tbl>
          </a:graphicData>
        </a:graphic>
      </p:graphicFrame>
      <p:graphicFrame>
        <p:nvGraphicFramePr>
          <p:cNvPr id="192" name="Google Shape;192;p24"/>
          <p:cNvGraphicFramePr/>
          <p:nvPr/>
        </p:nvGraphicFramePr>
        <p:xfrm>
          <a:off x="6795275" y="2095500"/>
          <a:ext cx="3000000" cy="3000000"/>
        </p:xfrm>
        <a:graphic>
          <a:graphicData uri="http://schemas.openxmlformats.org/drawingml/2006/table">
            <a:tbl>
              <a:tblPr>
                <a:noFill/>
                <a:tableStyleId>{F7D90CDA-83CC-4DAE-8A2E-3C768F419479}</a:tableStyleId>
              </a:tblPr>
              <a:tblGrid>
                <a:gridCol w="5239675"/>
              </a:tblGrid>
              <a:tr h="339675">
                <a:tc>
                  <a:txBody>
                    <a:bodyPr/>
                    <a:lstStyle/>
                    <a:p>
                      <a:pPr indent="0" lvl="0" marL="0" rtl="0" algn="ctr">
                        <a:spcBef>
                          <a:spcPts val="0"/>
                        </a:spcBef>
                        <a:spcAft>
                          <a:spcPts val="0"/>
                        </a:spcAft>
                        <a:buNone/>
                      </a:pPr>
                      <a:r>
                        <a:rPr b="1" lang="en-US" sz="2000">
                          <a:solidFill>
                            <a:schemeClr val="lt1"/>
                          </a:solidFill>
                          <a:latin typeface="Roboto"/>
                          <a:ea typeface="Roboto"/>
                          <a:cs typeface="Roboto"/>
                          <a:sym typeface="Roboto"/>
                        </a:rPr>
                        <a:t>Défis didactiques</a:t>
                      </a:r>
                      <a:endParaRPr b="1" sz="2000">
                        <a:solidFill>
                          <a:schemeClr val="lt1"/>
                        </a:solidFill>
                        <a:latin typeface="Roboto"/>
                        <a:ea typeface="Roboto"/>
                        <a:cs typeface="Roboto"/>
                        <a:sym typeface="Roboto"/>
                      </a:endParaRPr>
                    </a:p>
                  </a:txBody>
                  <a:tcPr marT="91425" marB="91425" marR="91425" marL="91425"/>
                </a:tc>
              </a:tr>
              <a:tr h="600975">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Limite les fonctionnalités dû à la </a:t>
                      </a:r>
                      <a:r>
                        <a:rPr b="1" lang="en-US" sz="1600">
                          <a:solidFill>
                            <a:schemeClr val="lt1"/>
                          </a:solidFill>
                          <a:latin typeface="Roboto"/>
                          <a:ea typeface="Roboto"/>
                          <a:cs typeface="Roboto"/>
                          <a:sym typeface="Roboto"/>
                        </a:rPr>
                        <a:t>forme cubique des blocs</a:t>
                      </a:r>
                      <a:r>
                        <a:rPr lang="en-US" sz="1600">
                          <a:solidFill>
                            <a:schemeClr val="lt1"/>
                          </a:solidFill>
                          <a:latin typeface="Roboto"/>
                          <a:ea typeface="Roboto"/>
                          <a:cs typeface="Roboto"/>
                          <a:sym typeface="Roboto"/>
                        </a:rPr>
                        <a:t> (Koroglu et Yildiz, 2021; Nebel et al., 2016) </a:t>
                      </a:r>
                      <a:endParaRPr sz="1600">
                        <a:solidFill>
                          <a:schemeClr val="lt1"/>
                        </a:solidFill>
                        <a:latin typeface="Roboto"/>
                        <a:ea typeface="Roboto"/>
                        <a:cs typeface="Roboto"/>
                        <a:sym typeface="Roboto"/>
                      </a:endParaRPr>
                    </a:p>
                  </a:txBody>
                  <a:tcPr marT="91425" marB="91425" marR="91425" marL="91425"/>
                </a:tc>
              </a:tr>
              <a:tr h="6747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Limite les fonctionnalités dû à la </a:t>
                      </a:r>
                      <a:r>
                        <a:rPr b="1" lang="en-US" sz="1600">
                          <a:solidFill>
                            <a:schemeClr val="lt1"/>
                          </a:solidFill>
                          <a:latin typeface="Roboto"/>
                          <a:ea typeface="Roboto"/>
                          <a:cs typeface="Roboto"/>
                          <a:sym typeface="Roboto"/>
                        </a:rPr>
                        <a:t>taille des blocs</a:t>
                      </a:r>
                      <a:r>
                        <a:rPr lang="en-US" sz="1600">
                          <a:solidFill>
                            <a:schemeClr val="lt1"/>
                          </a:solidFill>
                          <a:latin typeface="Roboto"/>
                          <a:ea typeface="Roboto"/>
                          <a:cs typeface="Roboto"/>
                          <a:sym typeface="Roboto"/>
                        </a:rPr>
                        <a:t> </a:t>
                      </a:r>
                      <a:br>
                        <a:rPr lang="en-US" sz="1600">
                          <a:solidFill>
                            <a:schemeClr val="lt1"/>
                          </a:solidFill>
                          <a:latin typeface="Roboto"/>
                          <a:ea typeface="Roboto"/>
                          <a:cs typeface="Roboto"/>
                          <a:sym typeface="Roboto"/>
                        </a:rPr>
                      </a:br>
                      <a:r>
                        <a:rPr lang="en-US" sz="1600">
                          <a:solidFill>
                            <a:schemeClr val="lt1"/>
                          </a:solidFill>
                          <a:latin typeface="Roboto"/>
                          <a:ea typeface="Roboto"/>
                          <a:cs typeface="Roboto"/>
                          <a:sym typeface="Roboto"/>
                        </a:rPr>
                        <a:t>(Koroglu et Yildiz, 2021) </a:t>
                      </a:r>
                      <a:endParaRPr sz="1600">
                        <a:solidFill>
                          <a:schemeClr val="lt1"/>
                        </a:solidFill>
                        <a:latin typeface="Roboto"/>
                        <a:ea typeface="Roboto"/>
                        <a:cs typeface="Roboto"/>
                        <a:sym typeface="Roboto"/>
                      </a:endParaRPr>
                    </a:p>
                  </a:txBody>
                  <a:tcPr marT="91425" marB="91425" marR="91425" marL="91425"/>
                </a:tc>
              </a:tr>
            </a:tbl>
          </a:graphicData>
        </a:graphic>
      </p:graphicFrame>
      <p:sp>
        <p:nvSpPr>
          <p:cNvPr id="193" name="Google Shape;193;p24"/>
          <p:cNvSpPr/>
          <p:nvPr/>
        </p:nvSpPr>
        <p:spPr>
          <a:xfrm>
            <a:off x="6666575" y="4919800"/>
            <a:ext cx="4822800" cy="1368900"/>
          </a:xfrm>
          <a:prstGeom prst="cloudCallout">
            <a:avLst>
              <a:gd fmla="val -48353" name="adj1"/>
              <a:gd fmla="val 7309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2000">
                <a:latin typeface="Roboto"/>
                <a:ea typeface="Roboto"/>
                <a:cs typeface="Roboto"/>
                <a:sym typeface="Roboto"/>
              </a:rPr>
              <a:t>Autres avantages et défis didactiques potentiels… </a:t>
            </a:r>
            <a:endParaRPr sz="2000">
              <a:latin typeface="Roboto"/>
              <a:ea typeface="Roboto"/>
              <a:cs typeface="Roboto"/>
              <a:sym typeface="Roboto"/>
            </a:endParaRPr>
          </a:p>
        </p:txBody>
      </p:sp>
      <p:sp>
        <p:nvSpPr>
          <p:cNvPr id="194" name="Google Shape;194;p24">
            <a:hlinkClick action="ppaction://hlinksldjump" r:id="rId4"/>
          </p:cNvPr>
          <p:cNvSpPr/>
          <p:nvPr/>
        </p:nvSpPr>
        <p:spPr>
          <a:xfrm flipH="1" rot="-10798446">
            <a:off x="11056829" y="6045638"/>
            <a:ext cx="663600" cy="681600"/>
          </a:xfrm>
          <a:prstGeom prst="uturnArrow">
            <a:avLst>
              <a:gd fmla="val 28393" name="adj1"/>
              <a:gd fmla="val 25000" name="adj2"/>
              <a:gd fmla="val 33224" name="adj3"/>
              <a:gd fmla="val 43750" name="adj4"/>
              <a:gd fmla="val 85974"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1000"/>
                                        <p:tgtEl>
                                          <p:spTgt spid="1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8" name="Shape 198"/>
        <p:cNvGrpSpPr/>
        <p:nvPr/>
      </p:nvGrpSpPr>
      <p:grpSpPr>
        <a:xfrm>
          <a:off x="0" y="0"/>
          <a:ext cx="0" cy="0"/>
          <a:chOff x="0" y="0"/>
          <a:chExt cx="0" cy="0"/>
        </a:xfrm>
      </p:grpSpPr>
      <p:pic>
        <p:nvPicPr>
          <p:cNvPr descr="A picture containing container, square&#10;&#10;Description automatically generated" id="199" name="Google Shape;199;p2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00" name="Google Shape;200;p2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01" name="Google Shape;201;p25"/>
          <p:cNvSpPr/>
          <p:nvPr/>
        </p:nvSpPr>
        <p:spPr>
          <a:xfrm>
            <a:off x="2121800" y="169850"/>
            <a:ext cx="79155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02" name="Google Shape;202;p2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Cadre conceptuel : jeu sérieux et ludicisation</a:t>
            </a:r>
            <a:endParaRPr sz="3000">
              <a:solidFill>
                <a:srgbClr val="D8D8D8"/>
              </a:solidFill>
              <a:latin typeface="Roboto"/>
              <a:ea typeface="Roboto"/>
              <a:cs typeface="Roboto"/>
              <a:sym typeface="Roboto"/>
            </a:endParaRPr>
          </a:p>
        </p:txBody>
      </p:sp>
      <p:sp>
        <p:nvSpPr>
          <p:cNvPr id="203" name="Google Shape;203;p25"/>
          <p:cNvSpPr txBox="1"/>
          <p:nvPr/>
        </p:nvSpPr>
        <p:spPr>
          <a:xfrm>
            <a:off x="600800" y="1533250"/>
            <a:ext cx="11373300" cy="5356500"/>
          </a:xfrm>
          <a:prstGeom prst="rect">
            <a:avLst/>
          </a:prstGeom>
          <a:noFill/>
          <a:ln>
            <a:noFill/>
          </a:ln>
        </p:spPr>
        <p:txBody>
          <a:bodyPr anchorCtr="0" anchor="t" bIns="45700" lIns="91425" spcFirstLastPara="1" rIns="91425" wrap="square" tIns="45700">
            <a:spAutoFit/>
          </a:bodyPr>
          <a:lstStyle/>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Jeu sérieux (</a:t>
            </a:r>
            <a:r>
              <a:rPr i="1" lang="en-US" sz="1800">
                <a:solidFill>
                  <a:schemeClr val="lt1"/>
                </a:solidFill>
                <a:latin typeface="Roboto"/>
                <a:ea typeface="Roboto"/>
                <a:cs typeface="Roboto"/>
                <a:sym typeface="Roboto"/>
              </a:rPr>
              <a:t>serious game</a:t>
            </a:r>
            <a:r>
              <a:rPr lang="en-US" sz="1800">
                <a:solidFill>
                  <a:schemeClr val="lt1"/>
                </a:solidFill>
                <a:latin typeface="Roboto"/>
                <a:ea typeface="Roboto"/>
                <a:cs typeface="Roboto"/>
                <a:sym typeface="Roboto"/>
              </a:rPr>
              <a:t>)</a:t>
            </a:r>
            <a:endParaRPr sz="1800">
              <a:solidFill>
                <a:schemeClr val="lt1"/>
              </a:solidFill>
              <a:latin typeface="Roboto"/>
              <a:ea typeface="Roboto"/>
              <a:cs typeface="Roboto"/>
              <a:sym typeface="Roboto"/>
            </a:endParaRPr>
          </a:p>
          <a:p>
            <a:pPr indent="-342900" lvl="1" marL="9144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 Application informatique, dont l’intention initiale est de combiner, avec cohérence, à la fois des aspects sérieux (</a:t>
            </a:r>
            <a:r>
              <a:rPr i="1" lang="en-US" sz="1800">
                <a:solidFill>
                  <a:schemeClr val="lt1"/>
                </a:solidFill>
                <a:latin typeface="Roboto"/>
                <a:ea typeface="Roboto"/>
                <a:cs typeface="Roboto"/>
                <a:sym typeface="Roboto"/>
              </a:rPr>
              <a:t>serious</a:t>
            </a:r>
            <a:r>
              <a:rPr lang="en-US" sz="1800">
                <a:solidFill>
                  <a:schemeClr val="lt1"/>
                </a:solidFill>
                <a:latin typeface="Roboto"/>
                <a:ea typeface="Roboto"/>
                <a:cs typeface="Roboto"/>
                <a:sym typeface="Roboto"/>
              </a:rPr>
              <a:t>) tels, de manière non exhaustive et non exclusive, l’</a:t>
            </a:r>
            <a:r>
              <a:rPr b="1" lang="en-US" sz="1800">
                <a:solidFill>
                  <a:schemeClr val="lt1"/>
                </a:solidFill>
                <a:latin typeface="Roboto"/>
                <a:ea typeface="Roboto"/>
                <a:cs typeface="Roboto"/>
                <a:sym typeface="Roboto"/>
              </a:rPr>
              <a:t>enseignement</a:t>
            </a:r>
            <a:r>
              <a:rPr lang="en-US" sz="1800">
                <a:solidFill>
                  <a:schemeClr val="lt1"/>
                </a:solidFill>
                <a:latin typeface="Roboto"/>
                <a:ea typeface="Roboto"/>
                <a:cs typeface="Roboto"/>
                <a:sym typeface="Roboto"/>
              </a:rPr>
              <a:t>, l’</a:t>
            </a:r>
            <a:r>
              <a:rPr b="1" lang="en-US" sz="1800">
                <a:solidFill>
                  <a:schemeClr val="lt1"/>
                </a:solidFill>
                <a:latin typeface="Roboto"/>
                <a:ea typeface="Roboto"/>
                <a:cs typeface="Roboto"/>
                <a:sym typeface="Roboto"/>
              </a:rPr>
              <a:t>apprentissage</a:t>
            </a:r>
            <a:r>
              <a:rPr lang="en-US" sz="1800">
                <a:solidFill>
                  <a:schemeClr val="lt1"/>
                </a:solidFill>
                <a:latin typeface="Roboto"/>
                <a:ea typeface="Roboto"/>
                <a:cs typeface="Roboto"/>
                <a:sym typeface="Roboto"/>
              </a:rPr>
              <a:t>, la communication, ou encore l’information, avec des ressorts ludiques issus du </a:t>
            </a:r>
            <a:r>
              <a:rPr b="1" lang="en-US" sz="1800">
                <a:solidFill>
                  <a:schemeClr val="lt1"/>
                </a:solidFill>
                <a:latin typeface="Roboto"/>
                <a:ea typeface="Roboto"/>
                <a:cs typeface="Roboto"/>
                <a:sym typeface="Roboto"/>
              </a:rPr>
              <a:t>jeu vidéo</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game</a:t>
            </a:r>
            <a:r>
              <a:rPr lang="en-US" sz="1800">
                <a:solidFill>
                  <a:schemeClr val="lt1"/>
                </a:solidFill>
                <a:latin typeface="Roboto"/>
                <a:ea typeface="Roboto"/>
                <a:cs typeface="Roboto"/>
                <a:sym typeface="Roboto"/>
              </a:rPr>
              <a:t>) [et] a donc pour </a:t>
            </a:r>
            <a:r>
              <a:rPr b="1" lang="en-US" sz="1800">
                <a:solidFill>
                  <a:schemeClr val="lt1"/>
                </a:solidFill>
                <a:latin typeface="Roboto"/>
                <a:ea typeface="Roboto"/>
                <a:cs typeface="Roboto"/>
                <a:sym typeface="Roboto"/>
              </a:rPr>
              <a:t>but de s’écarter du simple divertissement</a:t>
            </a:r>
            <a:r>
              <a:rPr lang="en-US" sz="1800">
                <a:solidFill>
                  <a:schemeClr val="lt1"/>
                </a:solidFill>
                <a:latin typeface="Roboto"/>
                <a:ea typeface="Roboto"/>
                <a:cs typeface="Roboto"/>
                <a:sym typeface="Roboto"/>
              </a:rPr>
              <a:t>. » (Alvarez, 2007, p. 249)</a:t>
            </a:r>
            <a:endParaRPr sz="1800" strike="sngStrike">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Ludification / ludicisation (apprentissage par le jeu)</a:t>
            </a:r>
            <a:endParaRPr sz="1800">
              <a:solidFill>
                <a:schemeClr val="lt1"/>
              </a:solidFill>
              <a:latin typeface="Roboto"/>
              <a:ea typeface="Roboto"/>
              <a:cs typeface="Roboto"/>
              <a:sym typeface="Roboto"/>
            </a:endParaRPr>
          </a:p>
          <a:p>
            <a:pPr indent="-342900" lvl="1" marL="9144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Ludification ajoute des éléments de jeu à une situation d'apprentissage, tandis que l’apprentissage par le jeu est un </a:t>
            </a:r>
            <a:r>
              <a:rPr b="1" lang="en-US" sz="1800">
                <a:solidFill>
                  <a:schemeClr val="lt1"/>
                </a:solidFill>
                <a:latin typeface="Roboto"/>
                <a:ea typeface="Roboto"/>
                <a:cs typeface="Roboto"/>
                <a:sym typeface="Roboto"/>
              </a:rPr>
              <a:t>jeu complet utilisé pour faire apprendre</a:t>
            </a:r>
            <a:endParaRPr b="1" sz="1800">
              <a:solidFill>
                <a:schemeClr val="lt1"/>
              </a:solidFill>
              <a:latin typeface="Roboto"/>
              <a:ea typeface="Roboto"/>
              <a:cs typeface="Roboto"/>
              <a:sym typeface="Roboto"/>
            </a:endParaRPr>
          </a:p>
          <a:p>
            <a:pPr indent="-342900" lvl="1" marL="9144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 On n’apprend pas mieux en jouant. On apprend mieux si on joue à des jeux bien conçus pour des objectifs d’apprentissage clairs et si l’enseignant a mis en place les conditions nécessaires pour que le temps consacré au jeu soit intégré dans un scénario qui prenne en compte des objectifs pertinents et intègre un temps de débriefing. On apprend en réfléchissant sur son expérience de jeu. » (</a:t>
            </a:r>
            <a:r>
              <a:rPr lang="en-US" sz="1800">
                <a:solidFill>
                  <a:schemeClr val="lt1"/>
                </a:solidFill>
                <a:latin typeface="Roboto"/>
                <a:ea typeface="Roboto"/>
                <a:cs typeface="Roboto"/>
                <a:sym typeface="Roboto"/>
              </a:rPr>
              <a:t>Sanchez et Romero, 2020, p. 113)</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1000"/>
                                        <p:tgtEl>
                                          <p:spTgt spid="2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7" name="Shape 207"/>
        <p:cNvGrpSpPr/>
        <p:nvPr/>
      </p:nvGrpSpPr>
      <p:grpSpPr>
        <a:xfrm>
          <a:off x="0" y="0"/>
          <a:ext cx="0" cy="0"/>
          <a:chOff x="0" y="0"/>
          <a:chExt cx="0" cy="0"/>
        </a:xfrm>
      </p:grpSpPr>
      <p:pic>
        <p:nvPicPr>
          <p:cNvPr descr="A picture containing container, square&#10;&#10;Description automatically generated" id="208" name="Google Shape;208;p2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09" name="Google Shape;209;p2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10" name="Google Shape;210;p2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11" name="Google Shape;211;p2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Cadre conceptuel : affordance</a:t>
            </a:r>
            <a:endParaRPr sz="3000">
              <a:solidFill>
                <a:srgbClr val="D8D8D8"/>
              </a:solidFill>
              <a:latin typeface="Roboto"/>
              <a:ea typeface="Roboto"/>
              <a:cs typeface="Roboto"/>
              <a:sym typeface="Roboto"/>
            </a:endParaRPr>
          </a:p>
        </p:txBody>
      </p:sp>
      <p:sp>
        <p:nvSpPr>
          <p:cNvPr id="212" name="Google Shape;212;p26"/>
          <p:cNvSpPr txBox="1"/>
          <p:nvPr/>
        </p:nvSpPr>
        <p:spPr>
          <a:xfrm>
            <a:off x="447875" y="1685650"/>
            <a:ext cx="11588700" cy="4941000"/>
          </a:xfrm>
          <a:prstGeom prst="rect">
            <a:avLst/>
          </a:prstGeom>
          <a:noFill/>
          <a:ln>
            <a:noFill/>
          </a:ln>
        </p:spPr>
        <p:txBody>
          <a:bodyPr anchorCtr="0" anchor="t" bIns="45700" lIns="91425" spcFirstLastPara="1" rIns="91425" wrap="square" tIns="45700">
            <a:spAutoFit/>
          </a:bodyPr>
          <a:lstStyle/>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Affordance</a:t>
            </a:r>
            <a:endParaRPr sz="1800">
              <a:solidFill>
                <a:schemeClr val="lt1"/>
              </a:solidFill>
              <a:latin typeface="Roboto"/>
              <a:ea typeface="Roboto"/>
              <a:cs typeface="Roboto"/>
              <a:sym typeface="Roboto"/>
            </a:endParaRPr>
          </a:p>
          <a:p>
            <a:pPr indent="-342900" lvl="1" marL="9144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Provient de la psychologie écologique où on s’intéresse aux possibilités d'interaction entre l'animal et son environnement (</a:t>
            </a:r>
            <a:r>
              <a:rPr lang="en-US" sz="1800">
                <a:solidFill>
                  <a:schemeClr val="lt1"/>
                </a:solidFill>
                <a:latin typeface="Roboto"/>
                <a:ea typeface="Roboto"/>
                <a:cs typeface="Roboto"/>
                <a:sym typeface="Roboto"/>
              </a:rPr>
              <a:t>Gibson, 1977)</a:t>
            </a:r>
            <a:endParaRPr sz="1800">
              <a:solidFill>
                <a:schemeClr val="lt1"/>
              </a:solidFill>
              <a:latin typeface="Roboto"/>
              <a:ea typeface="Roboto"/>
              <a:cs typeface="Roboto"/>
              <a:sym typeface="Roboto"/>
            </a:endParaRPr>
          </a:p>
          <a:p>
            <a:pPr indent="-342900" lvl="1" marL="9144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 Les affordances sont les propriétés de l’environnement rendant possible une action à un individu en fonction des ressources dont il dispose. Le monde serait ainsi perçu en fonction des possibilités d’action suggérées par les objets de l’environnement. Par exemple, une chaise suggère à un individu de s’asseoir dessus, [mais] cette même chaise ne serait pas affordante pour un éléphant, car ses propriétés corporelles ne sont pas compatibles avec l’objet. » (François, 2020, p. 49)</a:t>
            </a:r>
            <a:endParaRPr sz="1800">
              <a:solidFill>
                <a:schemeClr val="lt1"/>
              </a:solidFill>
              <a:latin typeface="Roboto"/>
              <a:ea typeface="Roboto"/>
              <a:cs typeface="Roboto"/>
              <a:sym typeface="Roboto"/>
            </a:endParaRPr>
          </a:p>
          <a:p>
            <a:pPr indent="-342900" lvl="1" marL="9144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Du verbe </a:t>
            </a:r>
            <a:r>
              <a:rPr i="1" lang="en-US" sz="1800">
                <a:solidFill>
                  <a:schemeClr val="lt1"/>
                </a:solidFill>
                <a:latin typeface="Roboto"/>
                <a:ea typeface="Roboto"/>
                <a:cs typeface="Roboto"/>
                <a:sym typeface="Roboto"/>
              </a:rPr>
              <a:t>to afford</a:t>
            </a:r>
            <a:r>
              <a:rPr lang="en-US" sz="1800">
                <a:solidFill>
                  <a:schemeClr val="lt1"/>
                </a:solidFill>
                <a:latin typeface="Roboto"/>
                <a:ea typeface="Roboto"/>
                <a:cs typeface="Roboto"/>
                <a:sym typeface="Roboto"/>
              </a:rPr>
              <a:t> qui a un double sens : être en mesure de faire quelque chose et offrir... parfois traduit en termes de </a:t>
            </a:r>
            <a:r>
              <a:rPr b="1" lang="en-US" sz="1800">
                <a:solidFill>
                  <a:schemeClr val="lt1"/>
                </a:solidFill>
                <a:latin typeface="Roboto"/>
                <a:ea typeface="Roboto"/>
                <a:cs typeface="Roboto"/>
                <a:sym typeface="Roboto"/>
              </a:rPr>
              <a:t>potentialité</a:t>
            </a:r>
            <a:endParaRPr b="1" sz="1800">
              <a:solidFill>
                <a:schemeClr val="lt1"/>
              </a:solidFill>
              <a:latin typeface="Roboto"/>
              <a:ea typeface="Roboto"/>
              <a:cs typeface="Roboto"/>
              <a:sym typeface="Roboto"/>
            </a:endParaRPr>
          </a:p>
          <a:p>
            <a:pPr indent="-342900" lvl="1" marL="9144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Un outil technologique peut être utilisé d’une manière qui n’avait pas nécessairement été envisagée par les personnes qui l’ont conçu</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1000"/>
                                        <p:tgtEl>
                                          <p:spTgt spid="2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000"/>
                                        <p:tgtEl>
                                          <p:spTgt spid="2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