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Dosis"/>
      <p:regular r:id="rId15"/>
      <p:bold r:id="rId16"/>
    </p:embeddedFont>
    <p:embeddedFont>
      <p:font typeface="Titillium Web"/>
      <p:regular r:id="rId17"/>
      <p:bold r:id="rId18"/>
      <p:italic r:id="rId19"/>
      <p:boldItalic r:id="rId20"/>
    </p:embeddedFont>
    <p:embeddedFont>
      <p:font typeface="Titillium Web ExtraLight"/>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tilliumWeb-boldItalic.fntdata"/><Relationship Id="rId22" Type="http://schemas.openxmlformats.org/officeDocument/2006/relationships/font" Target="fonts/TitilliumWebExtraLight-bold.fntdata"/><Relationship Id="rId21" Type="http://schemas.openxmlformats.org/officeDocument/2006/relationships/font" Target="fonts/TitilliumWebExtraLight-regular.fntdata"/><Relationship Id="rId24" Type="http://schemas.openxmlformats.org/officeDocument/2006/relationships/font" Target="fonts/TitilliumWebExtraLight-boldItalic.fntdata"/><Relationship Id="rId23" Type="http://schemas.openxmlformats.org/officeDocument/2006/relationships/font" Target="fonts/TitilliumWebExtra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Dosis-regular.fntdata"/><Relationship Id="rId14" Type="http://schemas.openxmlformats.org/officeDocument/2006/relationships/slide" Target="slides/slide10.xml"/><Relationship Id="rId17" Type="http://schemas.openxmlformats.org/officeDocument/2006/relationships/font" Target="fonts/TitilliumWeb-regular.fntdata"/><Relationship Id="rId16" Type="http://schemas.openxmlformats.org/officeDocument/2006/relationships/font" Target="fonts/Dosis-bold.fntdata"/><Relationship Id="rId19" Type="http://schemas.openxmlformats.org/officeDocument/2006/relationships/font" Target="fonts/TitilliumWeb-italic.fntdata"/><Relationship Id="rId18" Type="http://schemas.openxmlformats.org/officeDocument/2006/relationships/font" Target="fonts/TitilliumWe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9033f7dab9_1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9033f7dab9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9033f7dab9_1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29033f7dab9_1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9033f7dab9_1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9033f7dab9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f805c1791c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f805c179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minutes</a:t>
            </a:r>
            <a:endParaRPr/>
          </a:p>
          <a:p>
            <a:pPr indent="0" lvl="0" marL="0" rtl="0" algn="l">
              <a:spcBef>
                <a:spcPts val="0"/>
              </a:spcBef>
              <a:spcAft>
                <a:spcPts val="0"/>
              </a:spcAft>
              <a:buNone/>
            </a:pPr>
            <a:r>
              <a:rPr lang="en"/>
              <a:t>Bases esthétiques:</a:t>
            </a:r>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Redimensionner les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Fusionner des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Colorer les cellules;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Ajouter des titres;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Ajouter des bordures;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Insérer des images (libres de droits d'auteurs);</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Cacher le quadrillage</a:t>
            </a:r>
            <a:endParaRPr sz="1150">
              <a:solidFill>
                <a:srgbClr val="1D2125"/>
              </a:solidFill>
              <a:highlight>
                <a:srgbClr val="FFFFFF"/>
              </a:highlight>
            </a:endParaRPr>
          </a:p>
          <a:p>
            <a:pPr indent="0" lvl="0" marL="0" rtl="0" algn="l">
              <a:lnSpc>
                <a:spcPct val="115000"/>
              </a:lnSpc>
              <a:spcBef>
                <a:spcPts val="1200"/>
              </a:spcBef>
              <a:spcAft>
                <a:spcPts val="0"/>
              </a:spcAft>
              <a:buNone/>
            </a:pPr>
            <a:r>
              <a:rPr lang="en" sz="1150">
                <a:solidFill>
                  <a:srgbClr val="1D2125"/>
                </a:solidFill>
                <a:highlight>
                  <a:srgbClr val="FFFFFF"/>
                </a:highlight>
              </a:rPr>
              <a:t>Formules:</a:t>
            </a:r>
            <a:endParaRPr sz="1150">
              <a:solidFill>
                <a:srgbClr val="1D2125"/>
              </a:solidFill>
              <a:highlight>
                <a:srgbClr val="FFFFFF"/>
              </a:highlight>
            </a:endParaRPr>
          </a:p>
          <a:p>
            <a:pPr indent="-301625" lvl="0" marL="457200" rtl="0" algn="l">
              <a:lnSpc>
                <a:spcPct val="115000"/>
              </a:lnSpc>
              <a:spcBef>
                <a:spcPts val="1200"/>
              </a:spcBef>
              <a:spcAft>
                <a:spcPts val="0"/>
              </a:spcAft>
              <a:buClr>
                <a:srgbClr val="1D2125"/>
              </a:buClr>
              <a:buSzPts val="1150"/>
              <a:buChar char="●"/>
            </a:pPr>
            <a:r>
              <a:rPr lang="en" sz="1150">
                <a:solidFill>
                  <a:srgbClr val="1D2125"/>
                </a:solidFill>
                <a:highlight>
                  <a:srgbClr val="FFFFFF"/>
                </a:highlight>
              </a:rPr>
              <a:t>Somme;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Produit;</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Moyenne;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Fraction/nombre décimal/pourcentage;</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Arrondir.</a:t>
            </a:r>
            <a:endParaRPr sz="1150">
              <a:solidFill>
                <a:srgbClr val="1D2125"/>
              </a:solidFill>
              <a:highlight>
                <a:srgbClr val="FFFFFF"/>
              </a:highlight>
            </a:endParaRPr>
          </a:p>
          <a:p>
            <a:pPr indent="-301625" lvl="0" marL="457200" rtl="0" algn="l">
              <a:lnSpc>
                <a:spcPct val="115000"/>
              </a:lnSpc>
              <a:spcBef>
                <a:spcPts val="0"/>
              </a:spcBef>
              <a:spcAft>
                <a:spcPts val="0"/>
              </a:spcAft>
              <a:buClr>
                <a:srgbClr val="1D2125"/>
              </a:buClr>
              <a:buSzPts val="1150"/>
              <a:buChar char="●"/>
            </a:pPr>
            <a:r>
              <a:rPr lang="en" sz="1150">
                <a:solidFill>
                  <a:srgbClr val="1D2125"/>
                </a:solidFill>
                <a:highlight>
                  <a:srgbClr val="FFFFFF"/>
                </a:highlight>
              </a:rPr>
              <a:t>Afficher les formules</a:t>
            </a:r>
            <a:endParaRPr sz="1150">
              <a:solidFill>
                <a:srgbClr val="1D2125"/>
              </a:solidFill>
              <a:highlight>
                <a:srgbClr val="FFFFFF"/>
              </a:highlight>
            </a:endParaRPr>
          </a:p>
          <a:p>
            <a:pPr indent="0" lvl="0" marL="45720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9033f7dab9_1_3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9033f7dab9_1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9033f7dab9_1_4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29033f7dab9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9033f7dab9_1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9033f7dab9_1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p:nvPr/>
        </p:nvSpPr>
        <p:spPr>
          <a:xfrm>
            <a:off x="0" y="22299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2" name="Shape 662"/>
        <p:cNvGrpSpPr/>
        <p:nvPr/>
      </p:nvGrpSpPr>
      <p:grpSpPr>
        <a:xfrm>
          <a:off x="0" y="0"/>
          <a:ext cx="0" cy="0"/>
          <a:chOff x="0" y="0"/>
          <a:chExt cx="0" cy="0"/>
        </a:xfrm>
      </p:grpSpPr>
      <p:sp>
        <p:nvSpPr>
          <p:cNvPr id="663" name="Google Shape;663;p11"/>
          <p:cNvSpPr/>
          <p:nvPr/>
        </p:nvSpPr>
        <p:spPr>
          <a:xfrm>
            <a:off x="-25" y="4329000"/>
            <a:ext cx="9144000" cy="814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65" name="Google Shape;665;p1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6" name="Shape 666"/>
        <p:cNvGrpSpPr/>
        <p:nvPr/>
      </p:nvGrpSpPr>
      <p:grpSpPr>
        <a:xfrm>
          <a:off x="0" y="0"/>
          <a:ext cx="0" cy="0"/>
          <a:chOff x="0" y="0"/>
          <a:chExt cx="0" cy="0"/>
        </a:xfrm>
      </p:grpSpPr>
      <p:sp>
        <p:nvSpPr>
          <p:cNvPr id="667" name="Google Shape;667;p1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aphs">
  <p:cSld name="BLANK_2">
    <p:spTree>
      <p:nvGrpSpPr>
        <p:cNvPr id="668" name="Shape 668"/>
        <p:cNvGrpSpPr/>
        <p:nvPr/>
      </p:nvGrpSpPr>
      <p:grpSpPr>
        <a:xfrm>
          <a:off x="0" y="0"/>
          <a:ext cx="0" cy="0"/>
          <a:chOff x="0" y="0"/>
          <a:chExt cx="0" cy="0"/>
        </a:xfrm>
      </p:grpSpPr>
      <p:sp>
        <p:nvSpPr>
          <p:cNvPr id="669" name="Google Shape;669;p1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0" name="Google Shape;670;p13"/>
          <p:cNvGrpSpPr/>
          <p:nvPr/>
        </p:nvGrpSpPr>
        <p:grpSpPr>
          <a:xfrm>
            <a:off x="28550" y="3850565"/>
            <a:ext cx="9094048" cy="1293104"/>
            <a:chOff x="28544" y="3514688"/>
            <a:chExt cx="9094048" cy="1628800"/>
          </a:xfrm>
        </p:grpSpPr>
        <p:sp>
          <p:nvSpPr>
            <p:cNvPr id="671" name="Google Shape;671;p1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3"/>
          <p:cNvGrpSpPr/>
          <p:nvPr/>
        </p:nvGrpSpPr>
        <p:grpSpPr>
          <a:xfrm>
            <a:off x="28550" y="4360998"/>
            <a:ext cx="9094048" cy="782671"/>
            <a:chOff x="28544" y="4157632"/>
            <a:chExt cx="9094048" cy="985856"/>
          </a:xfrm>
        </p:grpSpPr>
        <p:sp>
          <p:nvSpPr>
            <p:cNvPr id="705" name="Google Shape;705;p1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3"/>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rame">
  <p:cSld name="BLANK_1">
    <p:spTree>
      <p:nvGrpSpPr>
        <p:cNvPr id="772" name="Shape 772"/>
        <p:cNvGrpSpPr/>
        <p:nvPr/>
      </p:nvGrpSpPr>
      <p:grpSpPr>
        <a:xfrm>
          <a:off x="0" y="0"/>
          <a:ext cx="0" cy="0"/>
          <a:chOff x="0" y="0"/>
          <a:chExt cx="0" cy="0"/>
        </a:xfrm>
      </p:grpSpPr>
      <p:sp>
        <p:nvSpPr>
          <p:cNvPr id="773" name="Google Shape;773;p14"/>
          <p:cNvSpPr/>
          <p:nvPr/>
        </p:nvSpPr>
        <p:spPr>
          <a:xfrm>
            <a:off x="-175" y="0"/>
            <a:ext cx="9144000" cy="5143500"/>
          </a:xfrm>
          <a:prstGeom prst="frame">
            <a:avLst>
              <a:gd fmla="val 5397" name="adj1"/>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775" name="Shape 775"/>
        <p:cNvGrpSpPr/>
        <p:nvPr/>
      </p:nvGrpSpPr>
      <p:grpSpPr>
        <a:xfrm>
          <a:off x="0" y="0"/>
          <a:ext cx="0" cy="0"/>
          <a:chOff x="0" y="0"/>
          <a:chExt cx="0" cy="0"/>
        </a:xfrm>
      </p:grpSpPr>
      <p:sp>
        <p:nvSpPr>
          <p:cNvPr id="776" name="Google Shape;77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77" name="Google Shape;777;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78" name="Google Shape;77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79" name="Google Shape;77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0" name="Google Shape;78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781" name="Shape 781"/>
        <p:cNvGrpSpPr/>
        <p:nvPr/>
      </p:nvGrpSpPr>
      <p:grpSpPr>
        <a:xfrm>
          <a:off x="0" y="0"/>
          <a:ext cx="0" cy="0"/>
          <a:chOff x="0" y="0"/>
          <a:chExt cx="0" cy="0"/>
        </a:xfrm>
      </p:grpSpPr>
      <p:sp>
        <p:nvSpPr>
          <p:cNvPr id="782" name="Google Shape;78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3" name="Google Shape;78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4" name="Google Shape;78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465573"/>
        </a:solidFill>
      </p:bgPr>
    </p:bg>
    <p:spTree>
      <p:nvGrpSpPr>
        <p:cNvPr id="114" name="Shape 114"/>
        <p:cNvGrpSpPr/>
        <p:nvPr/>
      </p:nvGrpSpPr>
      <p:grpSpPr>
        <a:xfrm>
          <a:off x="0" y="0"/>
          <a:ext cx="0" cy="0"/>
          <a:chOff x="0" y="0"/>
          <a:chExt cx="0" cy="0"/>
        </a:xfrm>
      </p:grpSpPr>
      <p:sp>
        <p:nvSpPr>
          <p:cNvPr id="115" name="Google Shape;115;p3"/>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3"/>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8" name="Shape 218"/>
        <p:cNvGrpSpPr/>
        <p:nvPr/>
      </p:nvGrpSpPr>
      <p:grpSpPr>
        <a:xfrm>
          <a:off x="0" y="0"/>
          <a:ext cx="0" cy="0"/>
          <a:chOff x="0" y="0"/>
          <a:chExt cx="0" cy="0"/>
        </a:xfrm>
      </p:grpSpPr>
      <p:sp>
        <p:nvSpPr>
          <p:cNvPr id="219" name="Google Shape;219;p4"/>
          <p:cNvSpPr/>
          <p:nvPr/>
        </p:nvSpPr>
        <p:spPr>
          <a:xfrm flipH="1" rot="10800000">
            <a:off x="-25" y="1079400"/>
            <a:ext cx="9144000" cy="40641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indent="-419100" lvl="1" marL="914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indent="-419100" lvl="2" marL="1371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indent="-419100" lvl="3" marL="18288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indent="-419100" lvl="4" marL="22860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indent="-419100" lvl="5" marL="27432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indent="-419100" lvl="6" marL="3200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indent="-419100" lvl="7" marL="3657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indent="-419100" lvl="8" marL="41148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p:txBody>
      </p:sp>
      <p:sp>
        <p:nvSpPr>
          <p:cNvPr id="221" name="Google Shape;221;p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3" name="Shape 223"/>
        <p:cNvGrpSpPr/>
        <p:nvPr/>
      </p:nvGrpSpPr>
      <p:grpSpPr>
        <a:xfrm>
          <a:off x="0" y="0"/>
          <a:ext cx="0" cy="0"/>
          <a:chOff x="0" y="0"/>
          <a:chExt cx="0" cy="0"/>
        </a:xfrm>
      </p:grpSpPr>
      <p:sp>
        <p:nvSpPr>
          <p:cNvPr id="224" name="Google Shape;224;p5"/>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226" name="Google Shape;226;p5"/>
          <p:cNvGrpSpPr/>
          <p:nvPr/>
        </p:nvGrpSpPr>
        <p:grpSpPr>
          <a:xfrm>
            <a:off x="28550" y="3850565"/>
            <a:ext cx="9094048" cy="1293104"/>
            <a:chOff x="28544" y="3514688"/>
            <a:chExt cx="9094048" cy="1628800"/>
          </a:xfrm>
        </p:grpSpPr>
        <p:sp>
          <p:nvSpPr>
            <p:cNvPr id="227" name="Google Shape;227;p5"/>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a:off x="28550" y="4360998"/>
            <a:ext cx="9094048" cy="782671"/>
            <a:chOff x="28544" y="4157632"/>
            <a:chExt cx="9094048" cy="985856"/>
          </a:xfrm>
        </p:grpSpPr>
        <p:sp>
          <p:nvSpPr>
            <p:cNvPr id="261" name="Google Shape;261;p5"/>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29" name="Google Shape;329;p5"/>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solidFill>
                  <a:schemeClr val="lt1"/>
                </a:solidFill>
              </a:defRPr>
            </a:lvl1pPr>
            <a:lvl2pPr indent="-381000" lvl="1" marL="914400">
              <a:spcBef>
                <a:spcPts val="0"/>
              </a:spcBef>
              <a:spcAft>
                <a:spcPts val="0"/>
              </a:spcAft>
              <a:buSzPts val="2400"/>
              <a:buChar char="-"/>
              <a:defRPr>
                <a:solidFill>
                  <a:schemeClr val="lt1"/>
                </a:solidFill>
              </a:defRPr>
            </a:lvl2pPr>
            <a:lvl3pPr indent="-381000" lvl="2" marL="1371600">
              <a:spcBef>
                <a:spcPts val="0"/>
              </a:spcBef>
              <a:spcAft>
                <a:spcPts val="0"/>
              </a:spcAft>
              <a:buSzPts val="2400"/>
              <a:buChar char="-"/>
              <a:defRPr>
                <a:solidFill>
                  <a:schemeClr val="lt1"/>
                </a:solidFill>
              </a:defRPr>
            </a:lvl3pPr>
            <a:lvl4pPr indent="-381000" lvl="3" marL="1828800">
              <a:spcBef>
                <a:spcPts val="0"/>
              </a:spcBef>
              <a:spcAft>
                <a:spcPts val="0"/>
              </a:spcAft>
              <a:buSzPts val="2400"/>
              <a:buChar char="-"/>
              <a:defRPr>
                <a:solidFill>
                  <a:schemeClr val="lt1"/>
                </a:solidFill>
              </a:defRPr>
            </a:lvl4pPr>
            <a:lvl5pPr indent="-381000" lvl="4" marL="2286000">
              <a:spcBef>
                <a:spcPts val="0"/>
              </a:spcBef>
              <a:spcAft>
                <a:spcPts val="0"/>
              </a:spcAft>
              <a:buSzPts val="2400"/>
              <a:buChar char="-"/>
              <a:defRPr>
                <a:solidFill>
                  <a:schemeClr val="lt1"/>
                </a:solidFill>
              </a:defRPr>
            </a:lvl5pPr>
            <a:lvl6pPr indent="-381000" lvl="5" marL="2743200">
              <a:spcBef>
                <a:spcPts val="0"/>
              </a:spcBef>
              <a:spcAft>
                <a:spcPts val="0"/>
              </a:spcAft>
              <a:buSzPts val="2400"/>
              <a:buChar char="-"/>
              <a:defRPr>
                <a:solidFill>
                  <a:schemeClr val="lt1"/>
                </a:solidFill>
              </a:defRPr>
            </a:lvl6pPr>
            <a:lvl7pPr indent="-381000" lvl="6" marL="3200400">
              <a:spcBef>
                <a:spcPts val="0"/>
              </a:spcBef>
              <a:spcAft>
                <a:spcPts val="0"/>
              </a:spcAft>
              <a:buSzPts val="2400"/>
              <a:buChar char="●"/>
              <a:defRPr>
                <a:solidFill>
                  <a:schemeClr val="lt1"/>
                </a:solidFill>
              </a:defRPr>
            </a:lvl7pPr>
            <a:lvl8pPr indent="-381000" lvl="7" marL="3657600">
              <a:spcBef>
                <a:spcPts val="0"/>
              </a:spcBef>
              <a:spcAft>
                <a:spcPts val="0"/>
              </a:spcAft>
              <a:buSzPts val="2400"/>
              <a:buChar char="○"/>
              <a:defRPr>
                <a:solidFill>
                  <a:schemeClr val="lt1"/>
                </a:solidFill>
              </a:defRPr>
            </a:lvl8pPr>
            <a:lvl9pPr indent="-381000" lvl="8" marL="411480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30" name="Shape 330"/>
        <p:cNvGrpSpPr/>
        <p:nvPr/>
      </p:nvGrpSpPr>
      <p:grpSpPr>
        <a:xfrm>
          <a:off x="0" y="0"/>
          <a:ext cx="0" cy="0"/>
          <a:chOff x="0" y="0"/>
          <a:chExt cx="0" cy="0"/>
        </a:xfrm>
      </p:grpSpPr>
      <p:sp>
        <p:nvSpPr>
          <p:cNvPr id="331" name="Google Shape;331;p6"/>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6"/>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334" name="Google Shape;334;p6"/>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81000" lvl="3" marL="1828800" rtl="0">
              <a:spcBef>
                <a:spcPts val="0"/>
              </a:spcBef>
              <a:spcAft>
                <a:spcPts val="0"/>
              </a:spcAft>
              <a:buSzPts val="2400"/>
              <a:buChar char="-"/>
              <a:defRPr>
                <a:solidFill>
                  <a:schemeClr val="lt1"/>
                </a:solidFill>
              </a:defRPr>
            </a:lvl4pPr>
            <a:lvl5pPr indent="-381000" lvl="4" marL="2286000" rtl="0">
              <a:spcBef>
                <a:spcPts val="0"/>
              </a:spcBef>
              <a:spcAft>
                <a:spcPts val="0"/>
              </a:spcAft>
              <a:buSzPts val="2400"/>
              <a:buChar char="-"/>
              <a:defRPr>
                <a:solidFill>
                  <a:schemeClr val="lt1"/>
                </a:solidFill>
              </a:defRPr>
            </a:lvl5pPr>
            <a:lvl6pPr indent="-381000" lvl="5" marL="2743200" rtl="0">
              <a:spcBef>
                <a:spcPts val="0"/>
              </a:spcBef>
              <a:spcAft>
                <a:spcPts val="0"/>
              </a:spcAft>
              <a:buSzPts val="2400"/>
              <a:buChar char="-"/>
              <a:defRPr>
                <a:solidFill>
                  <a:schemeClr val="lt1"/>
                </a:solidFill>
              </a:defRPr>
            </a:lvl6pPr>
            <a:lvl7pPr indent="-381000" lvl="6" marL="3200400" rtl="0">
              <a:spcBef>
                <a:spcPts val="0"/>
              </a:spcBef>
              <a:spcAft>
                <a:spcPts val="0"/>
              </a:spcAft>
              <a:buSzPts val="2400"/>
              <a:buChar char="●"/>
              <a:defRPr>
                <a:solidFill>
                  <a:schemeClr val="lt1"/>
                </a:solidFill>
              </a:defRPr>
            </a:lvl7pPr>
            <a:lvl8pPr indent="-381000" lvl="7" marL="3657600" rtl="0">
              <a:spcBef>
                <a:spcPts val="0"/>
              </a:spcBef>
              <a:spcAft>
                <a:spcPts val="0"/>
              </a:spcAft>
              <a:buSzPts val="2400"/>
              <a:buChar char="○"/>
              <a:defRPr>
                <a:solidFill>
                  <a:schemeClr val="lt1"/>
                </a:solidFill>
              </a:defRPr>
            </a:lvl8pPr>
            <a:lvl9pPr indent="-381000" lvl="8" marL="4114800" rtl="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5" name="Shape 335"/>
        <p:cNvGrpSpPr/>
        <p:nvPr/>
      </p:nvGrpSpPr>
      <p:grpSpPr>
        <a:xfrm>
          <a:off x="0" y="0"/>
          <a:ext cx="0" cy="0"/>
          <a:chOff x="0" y="0"/>
          <a:chExt cx="0" cy="0"/>
        </a:xfrm>
      </p:grpSpPr>
      <p:sp>
        <p:nvSpPr>
          <p:cNvPr id="336" name="Google Shape;336;p7"/>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
          <p:cNvGrpSpPr/>
          <p:nvPr/>
        </p:nvGrpSpPr>
        <p:grpSpPr>
          <a:xfrm>
            <a:off x="28550" y="3850565"/>
            <a:ext cx="9094048" cy="1293104"/>
            <a:chOff x="28544" y="3514688"/>
            <a:chExt cx="9094048" cy="1628800"/>
          </a:xfrm>
        </p:grpSpPr>
        <p:sp>
          <p:nvSpPr>
            <p:cNvPr id="338" name="Google Shape;338;p7"/>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7"/>
          <p:cNvGrpSpPr/>
          <p:nvPr/>
        </p:nvGrpSpPr>
        <p:grpSpPr>
          <a:xfrm>
            <a:off x="28550" y="4360998"/>
            <a:ext cx="9094048" cy="782671"/>
            <a:chOff x="28544" y="4157632"/>
            <a:chExt cx="9094048" cy="985856"/>
          </a:xfrm>
        </p:grpSpPr>
        <p:sp>
          <p:nvSpPr>
            <p:cNvPr id="372" name="Google Shape;372;p7"/>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7"/>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0" name="Google Shape;440;p7"/>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1" name="Google Shape;441;p7"/>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2" name="Google Shape;442;p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3" name="Shape 443"/>
        <p:cNvGrpSpPr/>
        <p:nvPr/>
      </p:nvGrpSpPr>
      <p:grpSpPr>
        <a:xfrm>
          <a:off x="0" y="0"/>
          <a:ext cx="0" cy="0"/>
          <a:chOff x="0" y="0"/>
          <a:chExt cx="0" cy="0"/>
        </a:xfrm>
      </p:grpSpPr>
      <p:sp>
        <p:nvSpPr>
          <p:cNvPr id="444" name="Google Shape;444;p8"/>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8"/>
          <p:cNvGrpSpPr/>
          <p:nvPr/>
        </p:nvGrpSpPr>
        <p:grpSpPr>
          <a:xfrm>
            <a:off x="28550" y="3850565"/>
            <a:ext cx="9094048" cy="1293104"/>
            <a:chOff x="28544" y="3514688"/>
            <a:chExt cx="9094048" cy="1628800"/>
          </a:xfrm>
        </p:grpSpPr>
        <p:sp>
          <p:nvSpPr>
            <p:cNvPr id="446" name="Google Shape;446;p8"/>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8550" y="4360998"/>
            <a:ext cx="9094048" cy="782671"/>
            <a:chOff x="28544" y="4157632"/>
            <a:chExt cx="9094048" cy="985856"/>
          </a:xfrm>
        </p:grpSpPr>
        <p:sp>
          <p:nvSpPr>
            <p:cNvPr id="480" name="Google Shape;480;p8"/>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8"/>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8"/>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9" name="Google Shape;549;p8"/>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0" name="Google Shape;550;p8"/>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1" name="Google Shape;551;p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2"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9"/>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7" name="Google Shape;657;p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graph">
  <p:cSld name="TITLE_ONLY_1">
    <p:spTree>
      <p:nvGrpSpPr>
        <p:cNvPr id="658"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488"/>
          </a:xfrm>
          <a:custGeom>
            <a:rect b="b" l="l" r="r" t="t"/>
            <a:pathLst>
              <a:path extrusionOk="0" h="160734" w="28575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39675" y="401250"/>
            <a:ext cx="76860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1pPr>
            <a:lvl2pPr lvl="1">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2pPr>
            <a:lvl3pPr lvl="2">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3pPr>
            <a:lvl4pPr lvl="3">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4pPr>
            <a:lvl5pPr lvl="4">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5pPr>
            <a:lvl6pPr lvl="5">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6pPr>
            <a:lvl7pPr lvl="6">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7pPr>
            <a:lvl8pPr lvl="7">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8pPr>
            <a:lvl9pPr lvl="8">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9pPr>
          </a:lstStyle>
          <a:p/>
        </p:txBody>
      </p:sp>
      <p:sp>
        <p:nvSpPr>
          <p:cNvPr id="8" name="Google Shape;8;p1"/>
          <p:cNvSpPr txBox="1"/>
          <p:nvPr>
            <p:ph idx="1" type="body"/>
          </p:nvPr>
        </p:nvSpPr>
        <p:spPr>
          <a:xfrm>
            <a:off x="739680" y="1152528"/>
            <a:ext cx="7686000" cy="30984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indent="-381000" lvl="1" marL="914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indent="-381000" lvl="2" marL="1371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indent="-381000" lvl="3" marL="1828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indent="-381000" lvl="4" marL="2286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indent="-381000" lvl="5" marL="27432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indent="-381000" lvl="6" marL="3200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indent="-381000" lvl="7" marL="3657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indent="-381000" lvl="8" marL="4114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p:txBody>
      </p:sp>
      <p:sp>
        <p:nvSpPr>
          <p:cNvPr id="9" name="Google Shape;9;p1"/>
          <p:cNvSpPr txBox="1"/>
          <p:nvPr>
            <p:ph idx="12" type="sldNum"/>
          </p:nvPr>
        </p:nvSpPr>
        <p:spPr>
          <a:xfrm>
            <a:off x="8586575" y="-11875"/>
            <a:ext cx="557400" cy="5478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recitmst.qc.ca/tableurs0905202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stephanie.rioux@recit.qc.ca" TargetMode="External"/><Relationship Id="rId4" Type="http://schemas.openxmlformats.org/officeDocument/2006/relationships/hyperlink" Target="mailto:daniel.ricard@recit.qc.ca"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mailto:stephanie.rioux@recit.qc.ca" TargetMode="External"/><Relationship Id="rId4" Type="http://schemas.openxmlformats.org/officeDocument/2006/relationships/hyperlink" Target="mailto:daniel.ricard@recit.qc.ca" TargetMode="External"/><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hyperlink" Target="https://csqc-my.sharepoint.com/:x:/g/personal/marie-france_surprenant_recit_qc_ca/ETy1c5uENThIkzVIMFJsqzgBJTyLuKLC5k5VOcj4KOUn8g?e=ueFacB" TargetMode="External"/><Relationship Id="rId10" Type="http://schemas.openxmlformats.org/officeDocument/2006/relationships/hyperlink" Target="https://docs.google.com/spreadsheets/d/1oeMXm-4SSfR0RNT64LkSGRnwmeEDkzCoENv8spYkPrY/copy"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ampus.recit.qc.ca/course/view.php?id=524" TargetMode="External"/><Relationship Id="rId4" Type="http://schemas.openxmlformats.org/officeDocument/2006/relationships/hyperlink" Target="https://campus.recit.qc.ca/mod/page/view.php?id=17289" TargetMode="External"/><Relationship Id="rId9" Type="http://schemas.openxmlformats.org/officeDocument/2006/relationships/hyperlink" Target="https://docs.google.com/spreadsheets/d/1oeMXm-4SSfR0RNT64LkSGRnwmeEDkzCoENv8spYkPrY/edit#gid=1674390571" TargetMode="External"/><Relationship Id="rId5" Type="http://schemas.openxmlformats.org/officeDocument/2006/relationships/hyperlink" Target="https://campus.recit.qc.ca/mod/page/view.php?id=17290" TargetMode="External"/><Relationship Id="rId6" Type="http://schemas.openxmlformats.org/officeDocument/2006/relationships/hyperlink" Target="https://campus.recit.qc.ca/course/view.php?id=524#section-3" TargetMode="External"/><Relationship Id="rId7" Type="http://schemas.openxmlformats.org/officeDocument/2006/relationships/image" Target="../media/image9.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ampus.recit.qc.ca/course/view.php?id=524#section-0"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enrol/index.php?id=524" TargetMode="External"/><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hyperlink" Target="https://campus.recit.qc.ca/enrol/index.php?id=263" TargetMode="External"/><Relationship Id="rId8" Type="http://schemas.openxmlformats.org/officeDocument/2006/relationships/hyperlink" Target="https://campus.recit.qc.ca/enrol/index.php?id=52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spreadsheets/d/1hkKZWfT-1v0Lh1cnhc240faSlDeIlv48uPjyoJr8uck/edit?usp=sharing" TargetMode="External"/><Relationship Id="rId4" Type="http://schemas.openxmlformats.org/officeDocument/2006/relationships/hyperlink" Target="https://docs.google.com/presentation/d/1aTogsPZCk1stKldsWIMch-IyCWIMtZ_35vundht1eq4/edit#slide=id.g26bf37dffcc_0_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campus.recit.qc.ca/mod/page/view.php?id=24272&amp;forceview=1"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7"/>
          <p:cNvSpPr txBox="1"/>
          <p:nvPr>
            <p:ph type="ctrTitle"/>
          </p:nvPr>
        </p:nvSpPr>
        <p:spPr>
          <a:xfrm>
            <a:off x="696525" y="436291"/>
            <a:ext cx="7729200" cy="2678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5500">
                <a:solidFill>
                  <a:srgbClr val="FFFF00"/>
                </a:solidFill>
              </a:rPr>
              <a:t>LES TABLEURS ET LEURS USAGES PÉDAGOGIQUES </a:t>
            </a:r>
            <a:endParaRPr sz="5500">
              <a:solidFill>
                <a:srgbClr val="FFFF00"/>
              </a:solidFill>
            </a:endParaRPr>
          </a:p>
          <a:p>
            <a:pPr indent="0" lvl="0" marL="0" rtl="0" algn="l">
              <a:spcBef>
                <a:spcPts val="0"/>
              </a:spcBef>
              <a:spcAft>
                <a:spcPts val="0"/>
              </a:spcAft>
              <a:buNone/>
            </a:pPr>
            <a:r>
              <a:rPr lang="en" sz="5200">
                <a:solidFill>
                  <a:srgbClr val="FFFF00"/>
                </a:solidFill>
              </a:rPr>
              <a:t>en classe de mathématique</a:t>
            </a:r>
            <a:endParaRPr sz="5200">
              <a:solidFill>
                <a:srgbClr val="FFFF00"/>
              </a:solidFill>
            </a:endParaRPr>
          </a:p>
        </p:txBody>
      </p:sp>
      <p:sp>
        <p:nvSpPr>
          <p:cNvPr id="790" name="Google Shape;790;p17"/>
          <p:cNvSpPr txBox="1"/>
          <p:nvPr>
            <p:ph type="ctrTitle"/>
          </p:nvPr>
        </p:nvSpPr>
        <p:spPr>
          <a:xfrm>
            <a:off x="2408200" y="4437366"/>
            <a:ext cx="7729200" cy="569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rgbClr val="FFFF00"/>
                </a:solidFill>
                <a:latin typeface="Titillium Web"/>
                <a:ea typeface="Titillium Web"/>
                <a:cs typeface="Titillium Web"/>
                <a:sym typeface="Titillium Web"/>
                <a:hlinkClick r:id="rId3">
                  <a:extLst>
                    <a:ext uri="{A12FA001-AC4F-418D-AE19-62706E023703}">
                      <ahyp:hlinkClr val="tx"/>
                    </a:ext>
                  </a:extLst>
                </a:hlinkClick>
              </a:rPr>
              <a:t>recitmst.qc.ca/tableurs09052024</a:t>
            </a:r>
            <a:endParaRPr b="1" sz="1800">
              <a:solidFill>
                <a:srgbClr val="FFFF00"/>
              </a:solidFill>
              <a:latin typeface="Titillium Web"/>
              <a:ea typeface="Titillium Web"/>
              <a:cs typeface="Titillium Web"/>
              <a:sym typeface="Titillium Web"/>
            </a:endParaRPr>
          </a:p>
        </p:txBody>
      </p:sp>
      <p:pic>
        <p:nvPicPr>
          <p:cNvPr id="791" name="Google Shape;791;p17"/>
          <p:cNvPicPr preferRelativeResize="0"/>
          <p:nvPr/>
        </p:nvPicPr>
        <p:blipFill>
          <a:blip r:embed="rId4">
            <a:alphaModFix/>
          </a:blip>
          <a:stretch>
            <a:fillRect/>
          </a:stretch>
        </p:blipFill>
        <p:spPr>
          <a:xfrm>
            <a:off x="7306250" y="3213316"/>
            <a:ext cx="1724310" cy="1724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26"/>
          <p:cNvSpPr txBox="1"/>
          <p:nvPr>
            <p:ph idx="4294967295" type="ctrTitle"/>
          </p:nvPr>
        </p:nvSpPr>
        <p:spPr>
          <a:xfrm>
            <a:off x="412450" y="1706750"/>
            <a:ext cx="80217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MERCI!</a:t>
            </a:r>
            <a:endParaRPr sz="6300"/>
          </a:p>
        </p:txBody>
      </p:sp>
      <p:sp>
        <p:nvSpPr>
          <p:cNvPr id="898" name="Google Shape;898;p2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99" name="Google Shape;899;p26"/>
          <p:cNvSpPr txBox="1"/>
          <p:nvPr>
            <p:ph idx="1" type="body"/>
          </p:nvPr>
        </p:nvSpPr>
        <p:spPr>
          <a:xfrm>
            <a:off x="901952" y="2839100"/>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3"/>
              </a:rPr>
              <a:t>stephanie.rioux@recit.qc.ca</a:t>
            </a:r>
            <a:endParaRPr sz="1900"/>
          </a:p>
        </p:txBody>
      </p:sp>
      <p:sp>
        <p:nvSpPr>
          <p:cNvPr id="900" name="Google Shape;900;p26"/>
          <p:cNvSpPr txBox="1"/>
          <p:nvPr>
            <p:ph idx="1" type="body"/>
          </p:nvPr>
        </p:nvSpPr>
        <p:spPr>
          <a:xfrm>
            <a:off x="901952" y="353197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4"/>
              </a:rPr>
              <a:t>daniel.ricard@recit.qc.ca</a:t>
            </a:r>
            <a:endParaRPr sz="1900"/>
          </a:p>
        </p:txBody>
      </p:sp>
      <p:grpSp>
        <p:nvGrpSpPr>
          <p:cNvPr id="901" name="Google Shape;901;p26"/>
          <p:cNvGrpSpPr/>
          <p:nvPr/>
        </p:nvGrpSpPr>
        <p:grpSpPr>
          <a:xfrm>
            <a:off x="509801" y="3000945"/>
            <a:ext cx="391001" cy="264085"/>
            <a:chOff x="564675" y="1700625"/>
            <a:chExt cx="465200" cy="314200"/>
          </a:xfrm>
        </p:grpSpPr>
        <p:sp>
          <p:nvSpPr>
            <p:cNvPr id="902" name="Google Shape;902;p26"/>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903" name="Google Shape;903;p26"/>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904" name="Google Shape;904;p26"/>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grpSp>
      <p:grpSp>
        <p:nvGrpSpPr>
          <p:cNvPr id="905" name="Google Shape;905;p26"/>
          <p:cNvGrpSpPr/>
          <p:nvPr/>
        </p:nvGrpSpPr>
        <p:grpSpPr>
          <a:xfrm>
            <a:off x="509801" y="3638432"/>
            <a:ext cx="391001" cy="264085"/>
            <a:chOff x="564675" y="1700625"/>
            <a:chExt cx="465200" cy="314200"/>
          </a:xfrm>
        </p:grpSpPr>
        <p:sp>
          <p:nvSpPr>
            <p:cNvPr id="906" name="Google Shape;906;p26"/>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907" name="Google Shape;907;p26"/>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908" name="Google Shape;908;p26"/>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grpSp>
      <p:pic>
        <p:nvPicPr>
          <p:cNvPr id="909" name="Google Shape;909;p26"/>
          <p:cNvPicPr preferRelativeResize="0"/>
          <p:nvPr/>
        </p:nvPicPr>
        <p:blipFill>
          <a:blip r:embed="rId5">
            <a:alphaModFix/>
          </a:blip>
          <a:stretch>
            <a:fillRect/>
          </a:stretch>
        </p:blipFill>
        <p:spPr>
          <a:xfrm>
            <a:off x="5733634" y="1531536"/>
            <a:ext cx="1677800" cy="270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8"/>
          <p:cNvSpPr txBox="1"/>
          <p:nvPr>
            <p:ph idx="1" type="body"/>
          </p:nvPr>
        </p:nvSpPr>
        <p:spPr>
          <a:xfrm>
            <a:off x="352700" y="1670000"/>
            <a:ext cx="8625300" cy="3063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lt1"/>
                </a:solidFill>
                <a:latin typeface="Titillium Web"/>
                <a:ea typeface="Titillium Web"/>
                <a:cs typeface="Titillium Web"/>
                <a:sym typeface="Titillium Web"/>
              </a:rPr>
              <a:t>Les tableurs sont largement utilisés sur le marché du travail, et ce, dans des domaines d'emploi très variés. À l'école, ils pourraient être davantage utilisés en plaçant les élèves face des tâches signifiantes tout en permettant de développer leur compétence numérique. Dans cet atelier, nous vous proposons différentes pistes d'exploitation des tableurs en classe de mathématiques au secondaire. Nous vous proposerons des exemples qui touchent différents domaines de la mathématique comme l'arithmétique, la statistique, la géométrie, l'algèbre, les probabilités et les mathématiques financières. Pas besoin d’être expert en tableurs… l’usage des ceux-ci en classe de mathématique nécessite seulement une connaissance des fonctionnalités de base. Microsoft Excel, Google Sheets ou Numbers? Là n’est pas le débat! Ils s’équivalent pour les fonctionnalités de base. À travers cet atelier, nous tenterons de redonner les lettres de noblesse aux tableurs, parfois mal-aimés!</a:t>
            </a:r>
            <a:endParaRPr sz="4600">
              <a:solidFill>
                <a:schemeClr val="lt1"/>
              </a:solidFill>
              <a:latin typeface="Titillium Web"/>
              <a:ea typeface="Titillium Web"/>
              <a:cs typeface="Titillium Web"/>
              <a:sym typeface="Titillium Web"/>
            </a:endParaRPr>
          </a:p>
        </p:txBody>
      </p:sp>
      <p:sp>
        <p:nvSpPr>
          <p:cNvPr id="797" name="Google Shape;797;p1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98" name="Google Shape;798;p18"/>
          <p:cNvSpPr txBox="1"/>
          <p:nvPr>
            <p:ph idx="1" type="body"/>
          </p:nvPr>
        </p:nvSpPr>
        <p:spPr>
          <a:xfrm>
            <a:off x="754675" y="374600"/>
            <a:ext cx="7659000" cy="861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lang="en" sz="4400">
                <a:solidFill>
                  <a:srgbClr val="FFFF00"/>
                </a:solidFill>
              </a:rPr>
              <a:t>DESCRIPTION DE L’ATELIER</a:t>
            </a:r>
            <a:endParaRPr sz="440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9"/>
          <p:cNvSpPr txBox="1"/>
          <p:nvPr>
            <p:ph type="title"/>
          </p:nvPr>
        </p:nvSpPr>
        <p:spPr>
          <a:xfrm>
            <a:off x="368649" y="836250"/>
            <a:ext cx="4361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STÉPHANIE RIOUX</a:t>
            </a:r>
            <a:endParaRPr sz="3900"/>
          </a:p>
        </p:txBody>
      </p:sp>
      <p:sp>
        <p:nvSpPr>
          <p:cNvPr id="804" name="Google Shape;804;p19"/>
          <p:cNvSpPr txBox="1"/>
          <p:nvPr>
            <p:ph idx="1" type="body"/>
          </p:nvPr>
        </p:nvSpPr>
        <p:spPr>
          <a:xfrm>
            <a:off x="901952" y="1619900"/>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3"/>
              </a:rPr>
              <a:t>stephanie.rioux@recit.qc.ca</a:t>
            </a:r>
            <a:endParaRPr sz="1900"/>
          </a:p>
        </p:txBody>
      </p:sp>
      <p:sp>
        <p:nvSpPr>
          <p:cNvPr id="805" name="Google Shape;805;p1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06" name="Google Shape;806;p19"/>
          <p:cNvSpPr txBox="1"/>
          <p:nvPr>
            <p:ph type="title"/>
          </p:nvPr>
        </p:nvSpPr>
        <p:spPr>
          <a:xfrm>
            <a:off x="368649" y="2628263"/>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DANIEL RICARD</a:t>
            </a:r>
            <a:endParaRPr sz="3900"/>
          </a:p>
        </p:txBody>
      </p:sp>
      <p:sp>
        <p:nvSpPr>
          <p:cNvPr id="807" name="Google Shape;807;p19"/>
          <p:cNvSpPr txBox="1"/>
          <p:nvPr>
            <p:ph idx="1" type="body"/>
          </p:nvPr>
        </p:nvSpPr>
        <p:spPr>
          <a:xfrm>
            <a:off x="901952" y="345577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4"/>
              </a:rPr>
              <a:t>daniel.ricard@recit.qc.ca</a:t>
            </a:r>
            <a:endParaRPr sz="1900"/>
          </a:p>
        </p:txBody>
      </p:sp>
      <p:grpSp>
        <p:nvGrpSpPr>
          <p:cNvPr id="808" name="Google Shape;808;p19"/>
          <p:cNvGrpSpPr/>
          <p:nvPr/>
        </p:nvGrpSpPr>
        <p:grpSpPr>
          <a:xfrm>
            <a:off x="509801" y="1781745"/>
            <a:ext cx="391001" cy="264085"/>
            <a:chOff x="564675" y="1700625"/>
            <a:chExt cx="465200" cy="314200"/>
          </a:xfrm>
        </p:grpSpPr>
        <p:sp>
          <p:nvSpPr>
            <p:cNvPr id="809" name="Google Shape;809;p19"/>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9"/>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9"/>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19"/>
          <p:cNvGrpSpPr/>
          <p:nvPr/>
        </p:nvGrpSpPr>
        <p:grpSpPr>
          <a:xfrm>
            <a:off x="509801" y="3562232"/>
            <a:ext cx="391001" cy="264085"/>
            <a:chOff x="564675" y="1700625"/>
            <a:chExt cx="465200" cy="314200"/>
          </a:xfrm>
        </p:grpSpPr>
        <p:sp>
          <p:nvSpPr>
            <p:cNvPr id="813" name="Google Shape;813;p19"/>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9"/>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9"/>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9"/>
          <p:cNvGrpSpPr/>
          <p:nvPr/>
        </p:nvGrpSpPr>
        <p:grpSpPr>
          <a:xfrm>
            <a:off x="5081786" y="1352114"/>
            <a:ext cx="3985387" cy="2302078"/>
            <a:chOff x="1177450" y="241631"/>
            <a:chExt cx="6173152" cy="3616776"/>
          </a:xfrm>
        </p:grpSpPr>
        <p:sp>
          <p:nvSpPr>
            <p:cNvPr id="817" name="Google Shape;817;p19"/>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9"/>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9"/>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19"/>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1" name="Google Shape;821;p19"/>
          <p:cNvSpPr/>
          <p:nvPr/>
        </p:nvSpPr>
        <p:spPr>
          <a:xfrm>
            <a:off x="5536825" y="1470200"/>
            <a:ext cx="3080400" cy="1944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822" name="Google Shape;822;p19"/>
          <p:cNvPicPr preferRelativeResize="0"/>
          <p:nvPr/>
        </p:nvPicPr>
        <p:blipFill>
          <a:blip r:embed="rId5">
            <a:alphaModFix/>
          </a:blip>
          <a:stretch>
            <a:fillRect/>
          </a:stretch>
        </p:blipFill>
        <p:spPr>
          <a:xfrm>
            <a:off x="5587250" y="1828825"/>
            <a:ext cx="2999325" cy="112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20"/>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PLAN DE L’ATELIER</a:t>
            </a:r>
            <a:endParaRPr sz="3500"/>
          </a:p>
        </p:txBody>
      </p:sp>
      <p:sp>
        <p:nvSpPr>
          <p:cNvPr id="828" name="Google Shape;828;p20"/>
          <p:cNvSpPr txBox="1"/>
          <p:nvPr>
            <p:ph idx="1" type="body"/>
          </p:nvPr>
        </p:nvSpPr>
        <p:spPr>
          <a:xfrm>
            <a:off x="913174" y="1546975"/>
            <a:ext cx="7152600" cy="22164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600"/>
              </a:spcBef>
              <a:spcAft>
                <a:spcPts val="0"/>
              </a:spcAft>
              <a:buClr>
                <a:srgbClr val="FFFF00"/>
              </a:buClr>
              <a:buSzPts val="2400"/>
              <a:buChar char="■"/>
            </a:pPr>
            <a:r>
              <a:rPr lang="en"/>
              <a:t>Pourquoi les tableurs?</a:t>
            </a:r>
            <a:endParaRPr/>
          </a:p>
          <a:p>
            <a:pPr indent="-381000" lvl="0" marL="457200" rtl="0" algn="l">
              <a:lnSpc>
                <a:spcPct val="150000"/>
              </a:lnSpc>
              <a:spcBef>
                <a:spcPts val="0"/>
              </a:spcBef>
              <a:spcAft>
                <a:spcPts val="0"/>
              </a:spcAft>
              <a:buClr>
                <a:srgbClr val="FFFF00"/>
              </a:buClr>
              <a:buSzPts val="2400"/>
              <a:buChar char="■"/>
            </a:pPr>
            <a:r>
              <a:rPr lang="en"/>
              <a:t>Les bases essentielles</a:t>
            </a:r>
            <a:endParaRPr/>
          </a:p>
          <a:p>
            <a:pPr indent="-381000" lvl="0" marL="457200" rtl="0" algn="l">
              <a:lnSpc>
                <a:spcPct val="150000"/>
              </a:lnSpc>
              <a:spcBef>
                <a:spcPts val="0"/>
              </a:spcBef>
              <a:spcAft>
                <a:spcPts val="0"/>
              </a:spcAft>
              <a:buClr>
                <a:srgbClr val="FFFF00"/>
              </a:buClr>
              <a:buSzPts val="2400"/>
              <a:buChar char="■"/>
            </a:pPr>
            <a:r>
              <a:rPr lang="en"/>
              <a:t>L’autoformation du Campus RÉCIT</a:t>
            </a:r>
            <a:endParaRPr/>
          </a:p>
          <a:p>
            <a:pPr indent="-381000" lvl="0" marL="457200" rtl="0" algn="l">
              <a:lnSpc>
                <a:spcPct val="150000"/>
              </a:lnSpc>
              <a:spcBef>
                <a:spcPts val="0"/>
              </a:spcBef>
              <a:spcAft>
                <a:spcPts val="0"/>
              </a:spcAft>
              <a:buClr>
                <a:srgbClr val="FFFF00"/>
              </a:buClr>
              <a:buSzPts val="2400"/>
              <a:buChar char="■"/>
            </a:pPr>
            <a:r>
              <a:rPr lang="en"/>
              <a:t>Quelques idées</a:t>
            </a:r>
            <a:endParaRPr/>
          </a:p>
        </p:txBody>
      </p:sp>
      <p:sp>
        <p:nvSpPr>
          <p:cNvPr id="829" name="Google Shape;829;p2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2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5" name="Google Shape;835;p21"/>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Les bases essentielles du tableur</a:t>
            </a:r>
            <a:endParaRPr/>
          </a:p>
        </p:txBody>
      </p:sp>
      <p:sp>
        <p:nvSpPr>
          <p:cNvPr id="836" name="Google Shape;836;p21"/>
          <p:cNvSpPr txBox="1"/>
          <p:nvPr>
            <p:ph idx="1" type="body"/>
          </p:nvPr>
        </p:nvSpPr>
        <p:spPr>
          <a:xfrm>
            <a:off x="739675" y="1152525"/>
            <a:ext cx="8004900" cy="3098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u="sng">
                <a:solidFill>
                  <a:schemeClr val="hlink"/>
                </a:solidFill>
                <a:hlinkClick r:id="rId4"/>
              </a:rPr>
              <a:t>Les bases esthétiques</a:t>
            </a:r>
            <a:endParaRPr/>
          </a:p>
          <a:p>
            <a:pPr indent="-381000" lvl="0" marL="457200" rtl="0" algn="l">
              <a:spcBef>
                <a:spcPts val="0"/>
              </a:spcBef>
              <a:spcAft>
                <a:spcPts val="0"/>
              </a:spcAft>
              <a:buSzPts val="2400"/>
              <a:buChar char="-"/>
            </a:pPr>
            <a:r>
              <a:rPr lang="en" u="sng">
                <a:solidFill>
                  <a:schemeClr val="hlink"/>
                </a:solidFill>
                <a:hlinkClick r:id="rId5"/>
              </a:rPr>
              <a:t>Les formules</a:t>
            </a:r>
            <a:endParaRPr/>
          </a:p>
          <a:p>
            <a:pPr indent="-381000" lvl="0" marL="457200" rtl="0" algn="l">
              <a:spcBef>
                <a:spcPts val="0"/>
              </a:spcBef>
              <a:spcAft>
                <a:spcPts val="0"/>
              </a:spcAft>
              <a:buSzPts val="2400"/>
              <a:buChar char="-"/>
            </a:pPr>
            <a:r>
              <a:rPr lang="en" u="sng">
                <a:solidFill>
                  <a:schemeClr val="hlink"/>
                </a:solidFill>
                <a:hlinkClick r:id="rId6"/>
              </a:rPr>
              <a:t>Les graphiques</a:t>
            </a:r>
            <a:endParaRPr/>
          </a:p>
          <a:p>
            <a:pPr indent="-381000" lvl="0" marL="457200" rtl="0" algn="l">
              <a:spcBef>
                <a:spcPts val="0"/>
              </a:spcBef>
              <a:spcAft>
                <a:spcPts val="0"/>
              </a:spcAft>
              <a:buSzPts val="2400"/>
              <a:buChar char="-"/>
            </a:pPr>
            <a:r>
              <a:rPr lang="en"/>
              <a:t>La gestion des feuilles de calcul</a:t>
            </a:r>
            <a:endParaRPr/>
          </a:p>
          <a:p>
            <a:pPr indent="-381000" lvl="1" marL="914400" rtl="0" algn="l">
              <a:spcBef>
                <a:spcPts val="0"/>
              </a:spcBef>
              <a:spcAft>
                <a:spcPts val="0"/>
              </a:spcAft>
              <a:buSzPts val="2400"/>
              <a:buChar char="-"/>
            </a:pPr>
            <a:r>
              <a:rPr lang="en"/>
              <a:t>Masquer, déplacer, renommer, supprimer, protéger</a:t>
            </a:r>
            <a:endParaRPr/>
          </a:p>
        </p:txBody>
      </p:sp>
      <p:pic>
        <p:nvPicPr>
          <p:cNvPr id="837" name="Google Shape;837;p21"/>
          <p:cNvPicPr preferRelativeResize="0"/>
          <p:nvPr/>
        </p:nvPicPr>
        <p:blipFill>
          <a:blip r:embed="rId7">
            <a:alphaModFix/>
          </a:blip>
          <a:stretch>
            <a:fillRect/>
          </a:stretch>
        </p:blipFill>
        <p:spPr>
          <a:xfrm>
            <a:off x="6162475" y="740225"/>
            <a:ext cx="557401" cy="518415"/>
          </a:xfrm>
          <a:prstGeom prst="rect">
            <a:avLst/>
          </a:prstGeom>
          <a:noFill/>
          <a:ln>
            <a:noFill/>
          </a:ln>
        </p:spPr>
      </p:pic>
      <p:pic>
        <p:nvPicPr>
          <p:cNvPr id="838" name="Google Shape;838;p21"/>
          <p:cNvPicPr preferRelativeResize="0"/>
          <p:nvPr/>
        </p:nvPicPr>
        <p:blipFill>
          <a:blip r:embed="rId8">
            <a:alphaModFix/>
          </a:blip>
          <a:stretch>
            <a:fillRect/>
          </a:stretch>
        </p:blipFill>
        <p:spPr>
          <a:xfrm>
            <a:off x="6954450" y="725550"/>
            <a:ext cx="400693" cy="547799"/>
          </a:xfrm>
          <a:prstGeom prst="rect">
            <a:avLst/>
          </a:prstGeom>
          <a:noFill/>
          <a:ln>
            <a:noFill/>
          </a:ln>
        </p:spPr>
      </p:pic>
      <p:sp>
        <p:nvSpPr>
          <p:cNvPr id="839" name="Google Shape;839;p21"/>
          <p:cNvSpPr txBox="1"/>
          <p:nvPr/>
        </p:nvSpPr>
        <p:spPr>
          <a:xfrm>
            <a:off x="1841400" y="3539750"/>
            <a:ext cx="17538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FFFF00"/>
                </a:solidFill>
                <a:latin typeface="Titillium Web"/>
                <a:ea typeface="Titillium Web"/>
                <a:cs typeface="Titillium Web"/>
                <a:sym typeface="Titillium Web"/>
                <a:hlinkClick r:id="rId9">
                  <a:extLst>
                    <a:ext uri="{A12FA001-AC4F-418D-AE19-62706E023703}">
                      <ahyp:hlinkClr val="tx"/>
                    </a:ext>
                  </a:extLst>
                </a:hlinkClick>
              </a:rPr>
              <a:t>Document en lecture</a:t>
            </a:r>
            <a:endParaRPr sz="2400">
              <a:solidFill>
                <a:srgbClr val="FFFF00"/>
              </a:solidFill>
              <a:latin typeface="Titillium Web"/>
              <a:ea typeface="Titillium Web"/>
              <a:cs typeface="Titillium Web"/>
              <a:sym typeface="Titillium Web"/>
            </a:endParaRPr>
          </a:p>
        </p:txBody>
      </p:sp>
      <p:sp>
        <p:nvSpPr>
          <p:cNvPr id="840" name="Google Shape;840;p21"/>
          <p:cNvSpPr txBox="1"/>
          <p:nvPr/>
        </p:nvSpPr>
        <p:spPr>
          <a:xfrm>
            <a:off x="4408675" y="3539750"/>
            <a:ext cx="30030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rgbClr val="FFFF00"/>
                </a:solidFill>
                <a:latin typeface="Titillium Web"/>
                <a:ea typeface="Titillium Web"/>
                <a:cs typeface="Titillium Web"/>
                <a:sym typeface="Titillium Web"/>
                <a:hlinkClick r:id="rId10">
                  <a:extLst>
                    <a:ext uri="{A12FA001-AC4F-418D-AE19-62706E023703}">
                      <ahyp:hlinkClr val="tx"/>
                    </a:ext>
                  </a:extLst>
                </a:hlinkClick>
              </a:rPr>
              <a:t>Copie Sheet</a:t>
            </a:r>
            <a:endParaRPr sz="2400">
              <a:solidFill>
                <a:srgbClr val="FFFF00"/>
              </a:solidFill>
              <a:latin typeface="Titillium Web"/>
              <a:ea typeface="Titillium Web"/>
              <a:cs typeface="Titillium Web"/>
              <a:sym typeface="Titillium Web"/>
            </a:endParaRPr>
          </a:p>
          <a:p>
            <a:pPr indent="0" lvl="0" marL="0" rtl="0" algn="l">
              <a:spcBef>
                <a:spcPts val="0"/>
              </a:spcBef>
              <a:spcAft>
                <a:spcPts val="0"/>
              </a:spcAft>
              <a:buNone/>
            </a:pPr>
            <a:r>
              <a:rPr lang="en" sz="2400" u="sng">
                <a:solidFill>
                  <a:srgbClr val="FFFF00"/>
                </a:solidFill>
                <a:latin typeface="Titillium Web"/>
                <a:ea typeface="Titillium Web"/>
                <a:cs typeface="Titillium Web"/>
                <a:sym typeface="Titillium Web"/>
                <a:hlinkClick r:id="rId11">
                  <a:extLst>
                    <a:ext uri="{A12FA001-AC4F-418D-AE19-62706E023703}">
                      <ahyp:hlinkClr val="tx"/>
                    </a:ext>
                  </a:extLst>
                </a:hlinkClick>
              </a:rPr>
              <a:t>Copie Excel</a:t>
            </a:r>
            <a:endParaRPr sz="2400">
              <a:solidFill>
                <a:srgbClr val="FFFF00"/>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2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46" name="Google Shape;846;p22"/>
          <p:cNvSpPr txBox="1"/>
          <p:nvPr>
            <p:ph idx="4294967295" type="body"/>
          </p:nvPr>
        </p:nvSpPr>
        <p:spPr>
          <a:xfrm>
            <a:off x="457275" y="238275"/>
            <a:ext cx="7932900" cy="1169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4300">
                <a:solidFill>
                  <a:schemeClr val="lt1"/>
                </a:solidFill>
                <a:latin typeface="Titillium Web ExtraLight"/>
                <a:ea typeface="Titillium Web ExtraLight"/>
                <a:cs typeface="Titillium Web ExtraLight"/>
                <a:sym typeface="Titillium Web ExtraLight"/>
              </a:rPr>
              <a:t>CAMPUS RÉCIT</a:t>
            </a:r>
            <a:r>
              <a:rPr lang="en" sz="3100"/>
              <a:t> </a:t>
            </a:r>
            <a:r>
              <a:rPr lang="en" sz="2600"/>
              <a:t> </a:t>
            </a:r>
            <a:endParaRPr sz="2600"/>
          </a:p>
          <a:p>
            <a:pPr indent="0" lvl="0" marL="0" rtl="0" algn="ctr">
              <a:spcBef>
                <a:spcPts val="0"/>
              </a:spcBef>
              <a:spcAft>
                <a:spcPts val="0"/>
              </a:spcAft>
              <a:buNone/>
            </a:pPr>
            <a:r>
              <a:rPr lang="en" sz="2100" u="sng">
                <a:solidFill>
                  <a:srgbClr val="FFFF00"/>
                </a:solidFill>
                <a:hlinkClick r:id="rId3">
                  <a:extLst>
                    <a:ext uri="{A12FA001-AC4F-418D-AE19-62706E023703}">
                      <ahyp:hlinkClr val="tx"/>
                    </a:ext>
                  </a:extLst>
                </a:hlinkClick>
              </a:rPr>
              <a:t>Les tableurs en classe de mathématique</a:t>
            </a:r>
            <a:endParaRPr sz="2100">
              <a:solidFill>
                <a:srgbClr val="FFFF00"/>
              </a:solidFill>
            </a:endParaRPr>
          </a:p>
        </p:txBody>
      </p:sp>
      <p:grpSp>
        <p:nvGrpSpPr>
          <p:cNvPr id="847" name="Google Shape;847;p22"/>
          <p:cNvGrpSpPr/>
          <p:nvPr/>
        </p:nvGrpSpPr>
        <p:grpSpPr>
          <a:xfrm>
            <a:off x="1622969" y="1557643"/>
            <a:ext cx="5601518" cy="3281862"/>
            <a:chOff x="1177450" y="241631"/>
            <a:chExt cx="6173152" cy="3616776"/>
          </a:xfrm>
        </p:grpSpPr>
        <p:sp>
          <p:nvSpPr>
            <p:cNvPr id="848" name="Google Shape;848;p22"/>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22"/>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22"/>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22"/>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852" name="Google Shape;852;p22"/>
          <p:cNvPicPr preferRelativeResize="0"/>
          <p:nvPr/>
        </p:nvPicPr>
        <p:blipFill>
          <a:blip r:embed="rId4">
            <a:alphaModFix/>
          </a:blip>
          <a:stretch>
            <a:fillRect/>
          </a:stretch>
        </p:blipFill>
        <p:spPr>
          <a:xfrm>
            <a:off x="2255000" y="1741100"/>
            <a:ext cx="4351524" cy="2436975"/>
          </a:xfrm>
          <a:prstGeom prst="rect">
            <a:avLst/>
          </a:prstGeom>
          <a:noFill/>
          <a:ln>
            <a:noFill/>
          </a:ln>
        </p:spPr>
      </p:pic>
      <p:sp>
        <p:nvSpPr>
          <p:cNvPr id="853" name="Google Shape;853;p22"/>
          <p:cNvSpPr/>
          <p:nvPr/>
        </p:nvSpPr>
        <p:spPr>
          <a:xfrm>
            <a:off x="2253050" y="4173600"/>
            <a:ext cx="4351500" cy="336300"/>
          </a:xfrm>
          <a:prstGeom prst="rect">
            <a:avLst/>
          </a:prstGeom>
          <a:solidFill>
            <a:srgbClr val="0B6CBB"/>
          </a:solidFill>
          <a:ln cap="flat" cmpd="sng" w="9525">
            <a:solidFill>
              <a:srgbClr val="0B6CB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23"/>
          <p:cNvSpPr txBox="1"/>
          <p:nvPr>
            <p:ph type="title"/>
          </p:nvPr>
        </p:nvSpPr>
        <p:spPr>
          <a:xfrm>
            <a:off x="729000" y="294050"/>
            <a:ext cx="7686000" cy="754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700"/>
              <a:t>AUTOFORMATION </a:t>
            </a:r>
            <a:r>
              <a:rPr lang="en" sz="3700"/>
              <a:t>-</a:t>
            </a:r>
            <a:r>
              <a:rPr lang="en" sz="3700"/>
              <a:t> 2 ÉTAPES</a:t>
            </a:r>
            <a:endParaRPr sz="3700"/>
          </a:p>
        </p:txBody>
      </p:sp>
      <p:sp>
        <p:nvSpPr>
          <p:cNvPr id="859" name="Google Shape;859;p23"/>
          <p:cNvSpPr txBox="1"/>
          <p:nvPr>
            <p:ph idx="1" type="body"/>
          </p:nvPr>
        </p:nvSpPr>
        <p:spPr>
          <a:xfrm>
            <a:off x="1180425" y="1616875"/>
            <a:ext cx="2973000" cy="10314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Création d’un compte gratuit ou ses connecter</a:t>
            </a:r>
            <a:endParaRPr b="1"/>
          </a:p>
          <a:p>
            <a:pPr indent="0" lvl="0" marL="0" rtl="0" algn="l">
              <a:spcBef>
                <a:spcPts val="600"/>
              </a:spcBef>
              <a:spcAft>
                <a:spcPts val="0"/>
              </a:spcAft>
              <a:buNone/>
            </a:pPr>
            <a:r>
              <a:rPr lang="en" sz="1400">
                <a:solidFill>
                  <a:srgbClr val="FFFF00"/>
                </a:solidFill>
              </a:rPr>
              <a:t>Si nouveau compte → Valider courriel</a:t>
            </a:r>
            <a:endParaRPr sz="1400">
              <a:solidFill>
                <a:srgbClr val="FFFF00"/>
              </a:solidFill>
            </a:endParaRPr>
          </a:p>
        </p:txBody>
      </p:sp>
      <p:sp>
        <p:nvSpPr>
          <p:cNvPr id="860" name="Google Shape;860;p23"/>
          <p:cNvSpPr txBox="1"/>
          <p:nvPr>
            <p:ph idx="2" type="body"/>
          </p:nvPr>
        </p:nvSpPr>
        <p:spPr>
          <a:xfrm>
            <a:off x="5187527" y="1616875"/>
            <a:ext cx="2775600" cy="738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Inscription à l’autoformation</a:t>
            </a:r>
            <a:endParaRPr/>
          </a:p>
        </p:txBody>
      </p:sp>
      <p:sp>
        <p:nvSpPr>
          <p:cNvPr id="861" name="Google Shape;861;p2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62" name="Google Shape;862;p23">
            <a:hlinkClick r:id="rId3"/>
          </p:cNvPr>
          <p:cNvSpPr/>
          <p:nvPr/>
        </p:nvSpPr>
        <p:spPr>
          <a:xfrm>
            <a:off x="1606240"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863" name="Google Shape;863;p23">
            <a:hlinkClick r:id="rId4"/>
          </p:cNvPr>
          <p:cNvPicPr preferRelativeResize="0"/>
          <p:nvPr/>
        </p:nvPicPr>
        <p:blipFill>
          <a:blip r:embed="rId5">
            <a:alphaModFix/>
          </a:blip>
          <a:stretch>
            <a:fillRect/>
          </a:stretch>
        </p:blipFill>
        <p:spPr>
          <a:xfrm>
            <a:off x="1826764" y="2940615"/>
            <a:ext cx="1439048" cy="618750"/>
          </a:xfrm>
          <a:prstGeom prst="rect">
            <a:avLst/>
          </a:prstGeom>
          <a:noFill/>
          <a:ln>
            <a:noFill/>
          </a:ln>
        </p:spPr>
      </p:pic>
      <p:pic>
        <p:nvPicPr>
          <p:cNvPr id="864" name="Google Shape;864;p23"/>
          <p:cNvPicPr preferRelativeResize="0"/>
          <p:nvPr/>
        </p:nvPicPr>
        <p:blipFill>
          <a:blip r:embed="rId6">
            <a:alphaModFix/>
          </a:blip>
          <a:stretch>
            <a:fillRect/>
          </a:stretch>
        </p:blipFill>
        <p:spPr>
          <a:xfrm rot="-1286681">
            <a:off x="3355222" y="3347237"/>
            <a:ext cx="567505" cy="567505"/>
          </a:xfrm>
          <a:prstGeom prst="rect">
            <a:avLst/>
          </a:prstGeom>
          <a:noFill/>
          <a:ln>
            <a:noFill/>
          </a:ln>
        </p:spPr>
      </p:pic>
      <p:sp>
        <p:nvSpPr>
          <p:cNvPr id="865" name="Google Shape;865;p23"/>
          <p:cNvSpPr/>
          <p:nvPr/>
        </p:nvSpPr>
        <p:spPr>
          <a:xfrm>
            <a:off x="3756563"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1</a:t>
            </a:r>
            <a:endParaRPr b="1" sz="1700">
              <a:latin typeface="Dosis"/>
              <a:ea typeface="Dosis"/>
              <a:cs typeface="Dosis"/>
              <a:sym typeface="Dosis"/>
            </a:endParaRPr>
          </a:p>
        </p:txBody>
      </p:sp>
      <p:sp>
        <p:nvSpPr>
          <p:cNvPr id="866" name="Google Shape;866;p23">
            <a:hlinkClick r:id="rId7"/>
          </p:cNvPr>
          <p:cNvSpPr/>
          <p:nvPr/>
        </p:nvSpPr>
        <p:spPr>
          <a:xfrm>
            <a:off x="5624355"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u="sng">
                <a:solidFill>
                  <a:srgbClr val="0069BF"/>
                </a:solidFill>
                <a:latin typeface="Century Gothic"/>
                <a:ea typeface="Century Gothic"/>
                <a:cs typeface="Century Gothic"/>
                <a:sym typeface="Century Gothic"/>
                <a:hlinkClick r:id="rId8">
                  <a:extLst>
                    <a:ext uri="{A12FA001-AC4F-418D-AE19-62706E023703}">
                      <ahyp:hlinkClr val="tx"/>
                    </a:ext>
                  </a:extLst>
                </a:hlinkClick>
              </a:rPr>
              <a:t>Inscription</a:t>
            </a:r>
            <a:endParaRPr b="1" sz="1400">
              <a:solidFill>
                <a:srgbClr val="0069BF"/>
              </a:solidFill>
              <a:latin typeface="Century Gothic"/>
              <a:ea typeface="Century Gothic"/>
              <a:cs typeface="Century Gothic"/>
              <a:sym typeface="Century Gothic"/>
            </a:endParaRPr>
          </a:p>
          <a:p>
            <a:pPr indent="0" lvl="0" marL="0" rtl="0" algn="ctr">
              <a:spcBef>
                <a:spcPts val="0"/>
              </a:spcBef>
              <a:spcAft>
                <a:spcPts val="0"/>
              </a:spcAft>
              <a:buNone/>
            </a:pPr>
            <a:r>
              <a:rPr b="1" lang="en" u="sng">
                <a:solidFill>
                  <a:srgbClr val="0069BF"/>
                </a:solidFill>
                <a:latin typeface="Century Gothic"/>
                <a:ea typeface="Century Gothic"/>
                <a:cs typeface="Century Gothic"/>
                <a:sym typeface="Century Gothic"/>
                <a:hlinkClick r:id="rId9">
                  <a:extLst>
                    <a:ext uri="{A12FA001-AC4F-418D-AE19-62706E023703}">
                      <ahyp:hlinkClr val="tx"/>
                    </a:ext>
                  </a:extLst>
                </a:hlinkClick>
              </a:rPr>
              <a:t>Tableurs en mathématique</a:t>
            </a:r>
            <a:endParaRPr b="1" sz="1400">
              <a:solidFill>
                <a:srgbClr val="0069BF"/>
              </a:solidFill>
              <a:latin typeface="Century Gothic"/>
              <a:ea typeface="Century Gothic"/>
              <a:cs typeface="Century Gothic"/>
              <a:sym typeface="Century Gothic"/>
            </a:endParaRPr>
          </a:p>
        </p:txBody>
      </p:sp>
      <p:pic>
        <p:nvPicPr>
          <p:cNvPr id="867" name="Google Shape;867;p23"/>
          <p:cNvPicPr preferRelativeResize="0"/>
          <p:nvPr/>
        </p:nvPicPr>
        <p:blipFill>
          <a:blip r:embed="rId6">
            <a:alphaModFix/>
          </a:blip>
          <a:stretch>
            <a:fillRect/>
          </a:stretch>
        </p:blipFill>
        <p:spPr>
          <a:xfrm rot="-1286681">
            <a:off x="7373413" y="3347237"/>
            <a:ext cx="567505" cy="567505"/>
          </a:xfrm>
          <a:prstGeom prst="rect">
            <a:avLst/>
          </a:prstGeom>
          <a:noFill/>
          <a:ln>
            <a:noFill/>
          </a:ln>
        </p:spPr>
      </p:pic>
      <p:sp>
        <p:nvSpPr>
          <p:cNvPr id="868" name="Google Shape;868;p23"/>
          <p:cNvSpPr/>
          <p:nvPr/>
        </p:nvSpPr>
        <p:spPr>
          <a:xfrm>
            <a:off x="7752131"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2</a:t>
            </a:r>
            <a:endParaRPr b="1" sz="1700">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24"/>
          <p:cNvSpPr txBox="1"/>
          <p:nvPr>
            <p:ph idx="4294967295" type="ctrTitle"/>
          </p:nvPr>
        </p:nvSpPr>
        <p:spPr>
          <a:xfrm>
            <a:off x="564850" y="1859150"/>
            <a:ext cx="61521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D’AUTRES IDÉES</a:t>
            </a:r>
            <a:endParaRPr sz="6300"/>
          </a:p>
        </p:txBody>
      </p:sp>
      <p:sp>
        <p:nvSpPr>
          <p:cNvPr id="874" name="Google Shape;874;p24"/>
          <p:cNvSpPr txBox="1"/>
          <p:nvPr>
            <p:ph idx="1" type="body"/>
          </p:nvPr>
        </p:nvSpPr>
        <p:spPr>
          <a:xfrm>
            <a:off x="564850" y="3052750"/>
            <a:ext cx="5804400" cy="1505400"/>
          </a:xfrm>
          <a:prstGeom prst="rect">
            <a:avLst/>
          </a:prstGeom>
        </p:spPr>
        <p:txBody>
          <a:bodyPr anchorCtr="0" anchor="t" bIns="91425" lIns="91425" spcFirstLastPara="1" rIns="91425" wrap="square" tIns="91425">
            <a:spAutoFit/>
          </a:bodyPr>
          <a:lstStyle/>
          <a:p>
            <a:pPr indent="-381000" lvl="0" marL="457200" rtl="0" algn="l">
              <a:lnSpc>
                <a:spcPct val="115000"/>
              </a:lnSpc>
              <a:spcBef>
                <a:spcPts val="600"/>
              </a:spcBef>
              <a:spcAft>
                <a:spcPts val="0"/>
              </a:spcAft>
              <a:buClr>
                <a:srgbClr val="FFFF00"/>
              </a:buClr>
              <a:buSzPts val="2400"/>
              <a:buChar char="■"/>
            </a:pPr>
            <a:r>
              <a:rPr lang="en" sz="2600" u="sng">
                <a:solidFill>
                  <a:schemeClr val="hlink"/>
                </a:solidFill>
                <a:hlinkClick r:id="rId3"/>
              </a:rPr>
              <a:t>Géométrie, algèbre, probabilités, mathématiques financières</a:t>
            </a:r>
            <a:endParaRPr sz="2600"/>
          </a:p>
          <a:p>
            <a:pPr indent="-381000" lvl="0" marL="457200" rtl="0" algn="l">
              <a:lnSpc>
                <a:spcPct val="115000"/>
              </a:lnSpc>
              <a:spcBef>
                <a:spcPts val="0"/>
              </a:spcBef>
              <a:spcAft>
                <a:spcPts val="0"/>
              </a:spcAft>
              <a:buClr>
                <a:srgbClr val="FFFF00"/>
              </a:buClr>
              <a:buSzPts val="2400"/>
              <a:buChar char="■"/>
            </a:pPr>
            <a:r>
              <a:rPr lang="en" sz="2600" u="sng">
                <a:solidFill>
                  <a:schemeClr val="hlink"/>
                </a:solidFill>
                <a:hlinkClick r:id="rId4"/>
              </a:rPr>
              <a:t>Ressources en FGA</a:t>
            </a:r>
            <a:endParaRPr sz="2600"/>
          </a:p>
        </p:txBody>
      </p:sp>
      <p:sp>
        <p:nvSpPr>
          <p:cNvPr id="875" name="Google Shape;875;p2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876" name="Google Shape;876;p24"/>
          <p:cNvGrpSpPr/>
          <p:nvPr/>
        </p:nvGrpSpPr>
        <p:grpSpPr>
          <a:xfrm>
            <a:off x="7071014" y="2234795"/>
            <a:ext cx="1160951" cy="1771470"/>
            <a:chOff x="6718575" y="2318625"/>
            <a:chExt cx="256950" cy="407375"/>
          </a:xfrm>
        </p:grpSpPr>
        <p:sp>
          <p:nvSpPr>
            <p:cNvPr id="877" name="Google Shape;877;p2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25"/>
          <p:cNvSpPr txBox="1"/>
          <p:nvPr>
            <p:ph idx="4294967295" type="ctrTitle"/>
          </p:nvPr>
        </p:nvSpPr>
        <p:spPr>
          <a:xfrm>
            <a:off x="561150" y="1276000"/>
            <a:ext cx="80217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BADGE DÉCOUVERTE</a:t>
            </a:r>
            <a:endParaRPr sz="6300"/>
          </a:p>
        </p:txBody>
      </p:sp>
      <p:sp>
        <p:nvSpPr>
          <p:cNvPr id="890" name="Google Shape;890;p25"/>
          <p:cNvSpPr txBox="1"/>
          <p:nvPr>
            <p:ph idx="1" type="body"/>
          </p:nvPr>
        </p:nvSpPr>
        <p:spPr>
          <a:xfrm>
            <a:off x="564850" y="3281350"/>
            <a:ext cx="5804400" cy="585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2600"/>
              <a:t>Visitez </a:t>
            </a:r>
            <a:r>
              <a:rPr lang="en" sz="2600" u="sng">
                <a:solidFill>
                  <a:srgbClr val="FFE599"/>
                </a:solidFill>
                <a:hlinkClick r:id="rId3">
                  <a:extLst>
                    <a:ext uri="{A12FA001-AC4F-418D-AE19-62706E023703}">
                      <ahyp:hlinkClr val="tx"/>
                    </a:ext>
                  </a:extLst>
                </a:hlinkClick>
              </a:rPr>
              <a:t>cette page</a:t>
            </a:r>
            <a:endParaRPr sz="2600">
              <a:solidFill>
                <a:srgbClr val="FFE599"/>
              </a:solidFill>
            </a:endParaRPr>
          </a:p>
        </p:txBody>
      </p:sp>
      <p:sp>
        <p:nvSpPr>
          <p:cNvPr id="891" name="Google Shape;891;p2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92" name="Google Shape;892;p25"/>
          <p:cNvPicPr preferRelativeResize="0"/>
          <p:nvPr/>
        </p:nvPicPr>
        <p:blipFill>
          <a:blip r:embed="rId4">
            <a:alphaModFix/>
          </a:blip>
          <a:stretch>
            <a:fillRect/>
          </a:stretch>
        </p:blipFill>
        <p:spPr>
          <a:xfrm>
            <a:off x="5412025" y="2565175"/>
            <a:ext cx="2671075" cy="2313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aliard template">
  <a:themeElements>
    <a:clrScheme name="Custom 347">
      <a:dk1>
        <a:srgbClr val="34373D"/>
      </a:dk1>
      <a:lt1>
        <a:srgbClr val="FFFFFF"/>
      </a:lt1>
      <a:dk2>
        <a:srgbClr val="CDD2DB"/>
      </a:dk2>
      <a:lt2>
        <a:srgbClr val="6A7486"/>
      </a:lt2>
      <a:accent1>
        <a:srgbClr val="465573"/>
      </a:accent1>
      <a:accent2>
        <a:srgbClr val="6E86B6"/>
      </a:accent2>
      <a:accent3>
        <a:srgbClr val="ACBFE6"/>
      </a:accent3>
      <a:accent4>
        <a:srgbClr val="91C05E"/>
      </a:accent4>
      <a:accent5>
        <a:srgbClr val="ACCC88"/>
      </a:accent5>
      <a:accent6>
        <a:srgbClr val="E2F8C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