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Ubuntu"/>
      <p:regular r:id="rId37"/>
      <p:bold r:id="rId38"/>
      <p:italic r:id="rId39"/>
      <p:boldItalic r:id="rId40"/>
    </p:embeddedFont>
    <p:embeddedFont>
      <p:font typeface="Nunito"/>
      <p:regular r:id="rId41"/>
      <p:bold r:id="rId42"/>
      <p:italic r:id="rId43"/>
      <p:boldItalic r:id="rId44"/>
    </p:embeddedFont>
    <p:embeddedFont>
      <p:font typeface="Barlow Condensed"/>
      <p:regular r:id="rId45"/>
      <p:bold r:id="rId46"/>
      <p:italic r:id="rId47"/>
      <p:boldItalic r:id="rId48"/>
    </p:embeddedFont>
    <p:embeddedFont>
      <p:font typeface="Press Start 2P"/>
      <p:regular r:id="rId49"/>
    </p:embeddedFont>
    <p:embeddedFont>
      <p:font typeface="Viga"/>
      <p:regular r:id="rId50"/>
    </p:embeddedFont>
    <p:embeddedFont>
      <p:font typeface="Rubik"/>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Italic.fntdata"/><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BarlowCondensed-bold.fntdata"/><Relationship Id="rId45" Type="http://schemas.openxmlformats.org/officeDocument/2006/relationships/font" Target="fonts/BarlowCondense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Condensed-boldItalic.fntdata"/><Relationship Id="rId47" Type="http://schemas.openxmlformats.org/officeDocument/2006/relationships/font" Target="fonts/BarlowCondensed-italic.fntdata"/><Relationship Id="rId49" Type="http://schemas.openxmlformats.org/officeDocument/2006/relationships/font" Target="fonts/PressStart2P-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Ubuntu-regular.fntdata"/><Relationship Id="rId36" Type="http://schemas.openxmlformats.org/officeDocument/2006/relationships/slide" Target="slides/slide31.xml"/><Relationship Id="rId39" Type="http://schemas.openxmlformats.org/officeDocument/2006/relationships/font" Target="fonts/Ubuntu-italic.fntdata"/><Relationship Id="rId38" Type="http://schemas.openxmlformats.org/officeDocument/2006/relationships/font" Target="fonts/Ubuntu-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ubik-regular.fntdata"/><Relationship Id="rId50" Type="http://schemas.openxmlformats.org/officeDocument/2006/relationships/font" Target="fonts/Viga-regular.fntdata"/><Relationship Id="rId53" Type="http://schemas.openxmlformats.org/officeDocument/2006/relationships/font" Target="fonts/Rubik-italic.fntdata"/><Relationship Id="rId52" Type="http://schemas.openxmlformats.org/officeDocument/2006/relationships/font" Target="fonts/Rubik-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Rubik-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59ed693ed2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59ed693ed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226" name="Google Shape;226;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57" name="Google Shape;257;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87" name="Google Shape;287;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17" name="Google Shape;317;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353" name="Google Shape;353;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9ed693e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9ed693e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384" name="Google Shape;384;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14" name="Google Shape;414;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47" name="Google Shape;447;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59de333c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8min</a:t>
            </a:r>
            <a:endParaRPr>
              <a:solidFill>
                <a:schemeClr val="dk1"/>
              </a:solidFill>
            </a:endParaRPr>
          </a:p>
        </p:txBody>
      </p:sp>
      <p:sp>
        <p:nvSpPr>
          <p:cNvPr id="478" name="Google Shape;478;g359de333cd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59de333c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8min</a:t>
            </a:r>
            <a:endParaRPr>
              <a:solidFill>
                <a:schemeClr val="dk1"/>
              </a:solidFill>
            </a:endParaRPr>
          </a:p>
        </p:txBody>
      </p:sp>
      <p:sp>
        <p:nvSpPr>
          <p:cNvPr id="493" name="Google Shape;493;g359de333cda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59de333cd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8min</a:t>
            </a:r>
            <a:endParaRPr>
              <a:solidFill>
                <a:schemeClr val="dk1"/>
              </a:solidFill>
            </a:endParaRPr>
          </a:p>
        </p:txBody>
      </p:sp>
      <p:sp>
        <p:nvSpPr>
          <p:cNvPr id="508" name="Google Shape;508;g359de333cda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59de333cd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8min</a:t>
            </a:r>
            <a:endParaRPr>
              <a:solidFill>
                <a:schemeClr val="dk1"/>
              </a:solidFill>
            </a:endParaRPr>
          </a:p>
        </p:txBody>
      </p:sp>
      <p:sp>
        <p:nvSpPr>
          <p:cNvPr id="523" name="Google Shape;523;g359de333cda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et Mathieu</a:t>
            </a:r>
            <a:endParaRPr/>
          </a:p>
        </p:txBody>
      </p:sp>
      <p:sp>
        <p:nvSpPr>
          <p:cNvPr id="538" name="Google Shape;538;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51" name="Google Shape;551;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568" name="Google Shape;568;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9h00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et liens avec le RIM (15 min.)</a:t>
            </a:r>
            <a:endParaRPr>
              <a:solidFill>
                <a:schemeClr val="dk1"/>
              </a:solidFill>
            </a:endParaRPr>
          </a:p>
          <a:p>
            <a:pPr indent="0" lvl="0" marL="0" rtl="0" algn="l">
              <a:spcBef>
                <a:spcPts val="0"/>
              </a:spcBef>
              <a:spcAft>
                <a:spcPts val="0"/>
              </a:spcAft>
              <a:buNone/>
            </a:pPr>
            <a:r>
              <a:rPr lang="en-US">
                <a:solidFill>
                  <a:schemeClr val="dk1"/>
                </a:solidFill>
              </a:rPr>
              <a:t>10h30</a:t>
            </a:r>
            <a:endParaRPr>
              <a:solidFill>
                <a:schemeClr val="dk1"/>
              </a:solidFill>
            </a:endParaRPr>
          </a:p>
          <a:p>
            <a:pPr indent="0" lvl="0" marL="0" rtl="0" algn="l">
              <a:spcBef>
                <a:spcPts val="0"/>
              </a:spcBef>
              <a:spcAft>
                <a:spcPts val="0"/>
              </a:spcAft>
              <a:buNone/>
            </a:pPr>
            <a:r>
              <a:rPr lang="en-US">
                <a:solidFill>
                  <a:schemeClr val="dk1"/>
                </a:solidFill>
              </a:rPr>
              <a:t>Pause (15 min.)</a:t>
            </a:r>
            <a:endParaRPr>
              <a:solidFill>
                <a:schemeClr val="dk1"/>
              </a:solidFill>
            </a:endParaRPr>
          </a:p>
          <a:p>
            <a:pPr indent="0" lvl="0" marL="0" rtl="0" algn="l">
              <a:spcBef>
                <a:spcPts val="0"/>
              </a:spcBef>
              <a:spcAft>
                <a:spcPts val="0"/>
              </a:spcAft>
              <a:buNone/>
            </a:pPr>
            <a:r>
              <a:rPr lang="en-US">
                <a:solidFill>
                  <a:schemeClr val="dk1"/>
                </a:solidFill>
              </a:rPr>
              <a:t>10h45</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3 tâches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3 tâches et les 3 intentions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(voir autoformation) (15 min.)</a:t>
            </a:r>
            <a:endParaRPr>
              <a:solidFill>
                <a:schemeClr val="dk1"/>
              </a:solidFill>
            </a:endParaRPr>
          </a:p>
          <a:p>
            <a:pPr indent="0" lvl="0" marL="0" rtl="0" algn="l">
              <a:spcBef>
                <a:spcPts val="0"/>
              </a:spcBef>
              <a:spcAft>
                <a:spcPts val="0"/>
              </a:spcAft>
              <a:buNone/>
            </a:pPr>
            <a:r>
              <a:rPr lang="en-US">
                <a:solidFill>
                  <a:schemeClr val="dk1"/>
                </a:solidFill>
              </a:rPr>
              <a:t>Diner (60 min.)</a:t>
            </a:r>
            <a:endParaRPr>
              <a:solidFill>
                <a:schemeClr val="dk1"/>
              </a:solidFill>
            </a:endParaRPr>
          </a:p>
          <a:p>
            <a:pPr indent="0" lvl="0" marL="0" rtl="0" algn="l">
              <a:spcBef>
                <a:spcPts val="0"/>
              </a:spcBef>
              <a:spcAft>
                <a:spcPts val="0"/>
              </a:spcAft>
              <a:buNone/>
            </a:pPr>
            <a:r>
              <a:rPr lang="en-US">
                <a:solidFill>
                  <a:schemeClr val="dk1"/>
                </a:solidFill>
              </a:rPr>
              <a:t>13h00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(40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Votre milieu? Suite et développement (10 min.)</a:t>
            </a:r>
            <a:endParaRPr>
              <a:solidFill>
                <a:schemeClr val="dk1"/>
              </a:solidFill>
            </a:endParaRPr>
          </a:p>
          <a:p>
            <a:pPr indent="0" lvl="0" marL="0" rtl="0" algn="l">
              <a:spcBef>
                <a:spcPts val="0"/>
              </a:spcBef>
              <a:spcAft>
                <a:spcPts val="0"/>
              </a:spcAft>
              <a:buNone/>
            </a:pPr>
            <a:r>
              <a:rPr lang="en-US">
                <a:solidFill>
                  <a:schemeClr val="dk1"/>
                </a:solidFill>
              </a:rPr>
              <a:t>14h30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Autoformation CSSDM (30 min.)</a:t>
            </a:r>
            <a:endParaRPr>
              <a:solidFill>
                <a:schemeClr val="dk1"/>
              </a:solidFill>
            </a:endParaRPr>
          </a:p>
        </p:txBody>
      </p:sp>
      <p:sp>
        <p:nvSpPr>
          <p:cNvPr id="153" name="Google Shape;15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65" name="Google Shape;165;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3.png"/><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5.xml"/><Relationship Id="rId4" Type="http://schemas.openxmlformats.org/officeDocument/2006/relationships/slide" Target="/ppt/slides/slide17.xml"/><Relationship Id="rId9" Type="http://schemas.openxmlformats.org/officeDocument/2006/relationships/image" Target="../media/image20.png"/><Relationship Id="rId5" Type="http://schemas.openxmlformats.org/officeDocument/2006/relationships/slide" Target="/ppt/slides/slide16.xml"/><Relationship Id="rId6" Type="http://schemas.openxmlformats.org/officeDocument/2006/relationships/image" Target="../media/image40.png"/><Relationship Id="rId7" Type="http://schemas.openxmlformats.org/officeDocument/2006/relationships/image" Target="../media/image16.png"/><Relationship Id="rId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17.xml"/><Relationship Id="rId9" Type="http://schemas.openxmlformats.org/officeDocument/2006/relationships/image" Target="../media/image32.png"/><Relationship Id="rId5" Type="http://schemas.openxmlformats.org/officeDocument/2006/relationships/slide" Target="/ppt/slides/slide16.xml"/><Relationship Id="rId6" Type="http://schemas.openxmlformats.org/officeDocument/2006/relationships/image" Target="../media/image54.png"/><Relationship Id="rId7" Type="http://schemas.openxmlformats.org/officeDocument/2006/relationships/image" Target="../media/image16.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4.xml"/><Relationship Id="rId9" Type="http://schemas.openxmlformats.org/officeDocument/2006/relationships/image" Target="../media/image46.png"/><Relationship Id="rId5" Type="http://schemas.openxmlformats.org/officeDocument/2006/relationships/slide" Target="/ppt/slides/slide17.xml"/><Relationship Id="rId6" Type="http://schemas.openxmlformats.org/officeDocument/2006/relationships/image" Target="../media/image37.png"/><Relationship Id="rId7" Type="http://schemas.openxmlformats.org/officeDocument/2006/relationships/image" Target="../media/image16.png"/><Relationship Id="rId8" Type="http://schemas.openxmlformats.org/officeDocument/2006/relationships/image" Target="../media/image32.png"/></Relationships>
</file>

<file path=ppt/slides/_rels/slide17.xml.rels><?xml version="1.0" encoding="UTF-8" standalone="yes"?><Relationships xmlns="http://schemas.openxmlformats.org/package/2006/relationships"><Relationship Id="rId10"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6.xml"/><Relationship Id="rId4" Type="http://schemas.openxmlformats.org/officeDocument/2006/relationships/slide" Target="/ppt/slides/slide15.xml"/><Relationship Id="rId9" Type="http://schemas.openxmlformats.org/officeDocument/2006/relationships/image" Target="../media/image23.png"/><Relationship Id="rId5" Type="http://schemas.openxmlformats.org/officeDocument/2006/relationships/slide" Target="/ppt/slides/slide14.xml"/><Relationship Id="rId6" Type="http://schemas.openxmlformats.org/officeDocument/2006/relationships/image" Target="../media/image32.png"/><Relationship Id="rId7" Type="http://schemas.openxmlformats.org/officeDocument/2006/relationships/image" Target="../media/image44.png"/><Relationship Id="rId8"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71.png"/></Relationships>
</file>

<file path=ppt/slides/_rels/slide19.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2.png"/><Relationship Id="rId13" Type="http://schemas.openxmlformats.org/officeDocument/2006/relationships/image" Target="../media/image56.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39.png"/><Relationship Id="rId14" Type="http://schemas.openxmlformats.org/officeDocument/2006/relationships/image" Target="../media/image48.png"/><Relationship Id="rId5" Type="http://schemas.openxmlformats.org/officeDocument/2006/relationships/slide" Target="/ppt/slides/slide21.xml"/><Relationship Id="rId6" Type="http://schemas.openxmlformats.org/officeDocument/2006/relationships/image" Target="../media/image16.png"/><Relationship Id="rId7" Type="http://schemas.openxmlformats.org/officeDocument/2006/relationships/slide" Target="/ppt/slides/slide19.xml"/><Relationship Id="rId8" Type="http://schemas.openxmlformats.org/officeDocument/2006/relationships/slide" Target="/ppt/slid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2.xml"/><Relationship Id="rId4" Type="http://schemas.openxmlformats.org/officeDocument/2006/relationships/slide" Target="/ppt/slides/slide21.xml"/><Relationship Id="rId9"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58.png"/></Relationships>
</file>

<file path=ppt/slides/_rels/slide21.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49.png"/><Relationship Id="rId13" Type="http://schemas.openxmlformats.org/officeDocument/2006/relationships/image" Target="../media/image73.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57.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52.png"/><Relationship Id="rId6" Type="http://schemas.openxmlformats.org/officeDocument/2006/relationships/image" Target="../media/image16.png"/><Relationship Id="rId7" Type="http://schemas.openxmlformats.org/officeDocument/2006/relationships/image" Target="../media/image70.png"/><Relationship Id="rId8"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0.xml"/><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76.png"/><Relationship Id="rId8"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hyperlink" Target="https://docs.google.com/presentation/d/e/2PACX-1vRr16Mt0NRJ4AL_vg-gTVXyBwj3Ricyp0ztkOClWILa-UM4YA74GXGkixeVZfcSEER8uKCh3RxIbTDl/pub?start=false&amp;loop=false&amp;delayms=300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hyperlink" Target="https://docs.google.com/presentation/d/1JkaOptGZANIOwu2qy0E8TJwMTSOxVpRqHUPKB471O8g/edit?usp=sharing" TargetMode="External"/><Relationship Id="rId5" Type="http://schemas.openxmlformats.org/officeDocument/2006/relationships/hyperlink" Target="https://docs.google.com/presentation/d/e/2PACX-1vRmYR8hK_OMdxGzWZdnUBClgxrsocUtiVwgjiVIBEsj_--LY9ooi-d0kJY8hOGzoFvIZGzrj7Fnvrld/pub?start=false&amp;loop=false&amp;delayms=300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hyperlink" Target="https://docs.google.com/presentation/d/e/2PACX-1vQGmD1kdIWEaDsG_hZRftzArUsTx0qy_DRR2j4DSUoUjye4zDz9nBcTlt-U5ElffFnaN1JLWGkDKftj/pub?start=false&amp;loop=false&amp;delayms=300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s>
</file>

<file path=ppt/slides/_rels/slide29.xml.rels><?xml version="1.0" encoding="UTF-8" standalone="yes"?><Relationships xmlns="http://schemas.openxmlformats.org/package/2006/relationships"><Relationship Id="rId11" Type="http://schemas.openxmlformats.org/officeDocument/2006/relationships/hyperlink" Target="http://recitmst.qc.ca/minecraft16052025" TargetMode="External"/><Relationship Id="rId10" Type="http://schemas.openxmlformats.org/officeDocument/2006/relationships/hyperlink" Target="http://recitmst.qc.ca/minecraft16052025" TargetMode="External"/><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hyperlink" Target="mailto:stephanie.rioux@recit.gouv.qc.ca" TargetMode="External"/><Relationship Id="rId5" Type="http://schemas.openxmlformats.org/officeDocument/2006/relationships/image" Target="../media/image73.png"/><Relationship Id="rId6" Type="http://schemas.openxmlformats.org/officeDocument/2006/relationships/image" Target="../media/image2.png"/><Relationship Id="rId7" Type="http://schemas.openxmlformats.org/officeDocument/2006/relationships/image" Target="../media/image77.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1" Type="http://schemas.openxmlformats.org/officeDocument/2006/relationships/hyperlink" Target="https://docs.google.com/document/d/1o33vM-5jTmmUVTTnp-9FnZQzwHwWtsi0LYpvPxROCU0/edit?usp=sharing" TargetMode="External"/><Relationship Id="rId10" Type="http://schemas.openxmlformats.org/officeDocument/2006/relationships/hyperlink" Target="http://recitmst.qc.ca/minecraft16052025" TargetMode="External"/><Relationship Id="rId13" Type="http://schemas.openxmlformats.org/officeDocument/2006/relationships/image" Target="../media/image18.png"/><Relationship Id="rId12"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hyperlink" Target="http://recitmst.qc.ca/minecraft16052025" TargetMode="External"/><Relationship Id="rId5" Type="http://schemas.openxmlformats.org/officeDocument/2006/relationships/hyperlink" Target="mailto:stephanie.rioux@recit.gouv.qc.ca" TargetMode="External"/><Relationship Id="rId6" Type="http://schemas.openxmlformats.org/officeDocument/2006/relationships/image" Target="../media/image2.png"/><Relationship Id="rId7" Type="http://schemas.openxmlformats.org/officeDocument/2006/relationships/image" Target="../media/image77.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7.png"/><Relationship Id="rId4" Type="http://schemas.openxmlformats.org/officeDocument/2006/relationships/hyperlink" Target="http://recitmst.qc.ca/minecraft16052025" TargetMode="External"/><Relationship Id="rId9" Type="http://schemas.openxmlformats.org/officeDocument/2006/relationships/image" Target="../media/image8.png"/><Relationship Id="rId5" Type="http://schemas.openxmlformats.org/officeDocument/2006/relationships/hyperlink" Target="http://recitmst.qc.ca/minecraft16052025" TargetMode="External"/><Relationship Id="rId6" Type="http://schemas.openxmlformats.org/officeDocument/2006/relationships/hyperlink" Target="mailto:equipe@recitmst.qc.ca" TargetMode="External"/><Relationship Id="rId7" Type="http://schemas.openxmlformats.org/officeDocument/2006/relationships/hyperlink" Target="https://creativecommons.org/licenses/by-nc-sa/4.0/deed.fr" TargetMode="External"/><Relationship Id="rId8" Type="http://schemas.openxmlformats.org/officeDocument/2006/relationships/hyperlink" Target="https://creativecommons.org/licenses/by-nc-sa/4.0/deed.f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www.youtube.com/watch?v=OTEUQcRRQhw" TargetMode="External"/><Relationship Id="rId5"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a:blip r:embed="rId3">
            <a:alphaModFix/>
          </a:blip>
          <a:stretch>
            <a:fillRect/>
          </a:stretch>
        </p:blipFill>
        <p:spPr>
          <a:xfrm>
            <a:off x="-11997" y="-188064"/>
            <a:ext cx="12192000" cy="73291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5" name="Shape 195"/>
        <p:cNvGrpSpPr/>
        <p:nvPr/>
      </p:nvGrpSpPr>
      <p:grpSpPr>
        <a:xfrm>
          <a:off x="0" y="0"/>
          <a:ext cx="0" cy="0"/>
          <a:chOff x="0" y="0"/>
          <a:chExt cx="0" cy="0"/>
        </a:xfrm>
      </p:grpSpPr>
      <p:pic>
        <p:nvPicPr>
          <p:cNvPr id="196" name="Google Shape;196;p27"/>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197" name="Google Shape;197;p27"/>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198" name="Google Shape;198;p27"/>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p27"/>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27"/>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1" name="Google Shape;201;p27"/>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02" name="Google Shape;202;p27"/>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6" name="Shape 206"/>
        <p:cNvGrpSpPr/>
        <p:nvPr/>
      </p:nvGrpSpPr>
      <p:grpSpPr>
        <a:xfrm>
          <a:off x="0" y="0"/>
          <a:ext cx="0" cy="0"/>
          <a:chOff x="0" y="0"/>
          <a:chExt cx="0" cy="0"/>
        </a:xfrm>
      </p:grpSpPr>
      <p:pic>
        <p:nvPicPr>
          <p:cNvPr id="207" name="Google Shape;207;p28"/>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08" name="Google Shape;208;p28"/>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9" name="Google Shape;209;p28"/>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3" name="Shape 213"/>
        <p:cNvGrpSpPr/>
        <p:nvPr/>
      </p:nvGrpSpPr>
      <p:grpSpPr>
        <a:xfrm>
          <a:off x="0" y="0"/>
          <a:ext cx="0" cy="0"/>
          <a:chOff x="0" y="0"/>
          <a:chExt cx="0" cy="0"/>
        </a:xfrm>
      </p:grpSpPr>
      <p:pic>
        <p:nvPicPr>
          <p:cNvPr id="214" name="Google Shape;214;p29"/>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15" name="Google Shape;215;p29"/>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9" name="Shape 219"/>
        <p:cNvGrpSpPr/>
        <p:nvPr/>
      </p:nvGrpSpPr>
      <p:grpSpPr>
        <a:xfrm>
          <a:off x="0" y="0"/>
          <a:ext cx="0" cy="0"/>
          <a:chOff x="0" y="0"/>
          <a:chExt cx="0" cy="0"/>
        </a:xfrm>
      </p:grpSpPr>
      <p:pic>
        <p:nvPicPr>
          <p:cNvPr id="220" name="Google Shape;220;p30"/>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21" name="Google Shape;221;p30"/>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 name="Google Shape;222;p30"/>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3" name="Google Shape;223;p30"/>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7" name="Shape 227"/>
        <p:cNvGrpSpPr/>
        <p:nvPr/>
      </p:nvGrpSpPr>
      <p:grpSpPr>
        <a:xfrm>
          <a:off x="0" y="0"/>
          <a:ext cx="0" cy="0"/>
          <a:chOff x="0" y="0"/>
          <a:chExt cx="0" cy="0"/>
        </a:xfrm>
      </p:grpSpPr>
      <p:grpSp>
        <p:nvGrpSpPr>
          <p:cNvPr id="228" name="Google Shape;228;p31"/>
          <p:cNvGrpSpPr/>
          <p:nvPr/>
        </p:nvGrpSpPr>
        <p:grpSpPr>
          <a:xfrm>
            <a:off x="3951968" y="2079356"/>
            <a:ext cx="2084100" cy="733500"/>
            <a:chOff x="3951968" y="2079356"/>
            <a:chExt cx="2084100" cy="733500"/>
          </a:xfrm>
        </p:grpSpPr>
        <p:sp>
          <p:nvSpPr>
            <p:cNvPr id="229" name="Google Shape;229;p3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231" name="Google Shape;231;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31"/>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236" name="Google Shape;236;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237" name="Google Shape;237;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238" name="Google Shape;238;p31"/>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239" name="Google Shape;239;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246" name="Google Shape;246;p31"/>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47" name="Google Shape;247;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48" name="Google Shape;248;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49" name="Google Shape;249;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50" name="Google Shape;250;p31"/>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251" name="Google Shape;251;p31"/>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252" name="Google Shape;252;p31"/>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253" name="Google Shape;253;p31"/>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254" name="Google Shape;254;p31"/>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50"/>
                                        <p:tgtEl>
                                          <p:spTgt spid="238"/>
                                        </p:tgtEl>
                                      </p:cBhvr>
                                    </p:animEffect>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000"/>
                                        <p:tgtEl>
                                          <p:spTgt spid="2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8" name="Shape 258"/>
        <p:cNvGrpSpPr/>
        <p:nvPr/>
      </p:nvGrpSpPr>
      <p:grpSpPr>
        <a:xfrm>
          <a:off x="0" y="0"/>
          <a:ext cx="0" cy="0"/>
          <a:chOff x="0" y="0"/>
          <a:chExt cx="0" cy="0"/>
        </a:xfrm>
      </p:grpSpPr>
      <p:sp>
        <p:nvSpPr>
          <p:cNvPr id="259" name="Google Shape;259;p32">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3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3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2"/>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264" name="Google Shape;264;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32"/>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272" name="Google Shape;272;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273" name="Google Shape;273;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274" name="Google Shape;274;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275" name="Google Shape;275;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276" name="Google Shape;276;p32"/>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77" name="Google Shape;277;p32"/>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78" name="Google Shape;278;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79" name="Google Shape;279;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80" name="Google Shape;280;p32"/>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281" name="Google Shape;281;p32"/>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282" name="Google Shape;282;p32"/>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283" name="Google Shape;283;p32"/>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284" name="Google Shape;284;p32"/>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250"/>
                                        <p:tgtEl>
                                          <p:spTgt spid="263"/>
                                        </p:tgtEl>
                                      </p:cBhvr>
                                    </p:animEffect>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8" name="Shape 288"/>
        <p:cNvGrpSpPr/>
        <p:nvPr/>
      </p:nvGrpSpPr>
      <p:grpSpPr>
        <a:xfrm>
          <a:off x="0" y="0"/>
          <a:ext cx="0" cy="0"/>
          <a:chOff x="0" y="0"/>
          <a:chExt cx="0" cy="0"/>
        </a:xfrm>
      </p:grpSpPr>
      <p:sp>
        <p:nvSpPr>
          <p:cNvPr id="289" name="Google Shape;289;p33">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33">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33">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33"/>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294" name="Google Shape;294;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3"/>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02" name="Google Shape;302;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03" name="Google Shape;303;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04" name="Google Shape;304;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05" name="Google Shape;305;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06" name="Google Shape;306;p33"/>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07" name="Google Shape;307;p33"/>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08" name="Google Shape;308;p33"/>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09" name="Google Shape;309;p33"/>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10" name="Google Shape;310;p33"/>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11" name="Google Shape;311;p33"/>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12" name="Google Shape;312;p33"/>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13" name="Google Shape;313;p33"/>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14" name="Google Shape;314;p33"/>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250"/>
                                        <p:tgtEl>
                                          <p:spTgt spid="293"/>
                                        </p:tgtEl>
                                      </p:cBhvr>
                                    </p:animEffect>
                                  </p:childTnLst>
                                </p:cTn>
                              </p:par>
                              <p:par>
                                <p:cTn fill="hold" nodeType="withEffect" presetClass="entr" presetID="2" presetSubtype="4">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1000"/>
                                        <p:tgtEl>
                                          <p:spTgt spid="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8" name="Shape 318"/>
        <p:cNvGrpSpPr/>
        <p:nvPr/>
      </p:nvGrpSpPr>
      <p:grpSpPr>
        <a:xfrm>
          <a:off x="0" y="0"/>
          <a:ext cx="0" cy="0"/>
          <a:chOff x="0" y="0"/>
          <a:chExt cx="0" cy="0"/>
        </a:xfrm>
      </p:grpSpPr>
      <p:sp>
        <p:nvSpPr>
          <p:cNvPr id="319" name="Google Shape;319;p34">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34">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34">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3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4"/>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324" name="Google Shape;324;p3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3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4"/>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0" name="Google Shape;330;p3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31" name="Google Shape;331;p3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32" name="Google Shape;332;p3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33" name="Google Shape;333;p3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4"/>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335" name="Google Shape;335;p34"/>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36" name="Google Shape;336;p3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37" name="Google Shape;337;p3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338" name="Google Shape;338;p3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39" name="Google Shape;339;p34"/>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340" name="Google Shape;340;p34"/>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1" name="Google Shape;341;p34"/>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42" name="Google Shape;342;p34"/>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343" name="Google Shape;343;p34"/>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344" name="Google Shape;344;p34"/>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250"/>
                                        <p:tgtEl>
                                          <p:spTgt spid="323"/>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2" presetSubtype="4">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0"/>
                                        <p:tgtEl>
                                          <p:spTgt spid="3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1000"/>
                                        <p:tgtEl>
                                          <p:spTgt spid="3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48" name="Shape 348"/>
        <p:cNvGrpSpPr/>
        <p:nvPr/>
      </p:nvGrpSpPr>
      <p:grpSpPr>
        <a:xfrm>
          <a:off x="0" y="0"/>
          <a:ext cx="0" cy="0"/>
          <a:chOff x="0" y="0"/>
          <a:chExt cx="0" cy="0"/>
        </a:xfrm>
      </p:grpSpPr>
      <p:sp>
        <p:nvSpPr>
          <p:cNvPr id="349" name="Google Shape;349;p35"/>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50" name="Google Shape;350;p35"/>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4" name="Shape 354"/>
        <p:cNvGrpSpPr/>
        <p:nvPr/>
      </p:nvGrpSpPr>
      <p:grpSpPr>
        <a:xfrm>
          <a:off x="0" y="0"/>
          <a:ext cx="0" cy="0"/>
          <a:chOff x="0" y="0"/>
          <a:chExt cx="0" cy="0"/>
        </a:xfrm>
      </p:grpSpPr>
      <p:grpSp>
        <p:nvGrpSpPr>
          <p:cNvPr id="355" name="Google Shape;355;p36"/>
          <p:cNvGrpSpPr/>
          <p:nvPr/>
        </p:nvGrpSpPr>
        <p:grpSpPr>
          <a:xfrm>
            <a:off x="3951968" y="2079356"/>
            <a:ext cx="2084100" cy="733500"/>
            <a:chOff x="3951968" y="2079356"/>
            <a:chExt cx="2084100" cy="733500"/>
          </a:xfrm>
        </p:grpSpPr>
        <p:sp>
          <p:nvSpPr>
            <p:cNvPr id="356" name="Google Shape;356;p3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3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58" name="Google Shape;358;p3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61" name="Google Shape;361;p36"/>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62" name="Google Shape;362;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6"/>
          <p:cNvSpPr txBox="1"/>
          <p:nvPr/>
        </p:nvSpPr>
        <p:spPr>
          <a:xfrm>
            <a:off x="3207175" y="928975"/>
            <a:ext cx="5879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 en mathématiques</a:t>
            </a:r>
            <a:endParaRPr/>
          </a:p>
        </p:txBody>
      </p:sp>
      <p:sp>
        <p:nvSpPr>
          <p:cNvPr id="364" name="Google Shape;364;p36">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6">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66" name="Google Shape;366;p3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67" name="Google Shape;367;p3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68" name="Google Shape;368;p36"/>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69" name="Google Shape;369;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4" name="Google Shape;374;p36"/>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75" name="Google Shape;375;p36"/>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76" name="Google Shape;376;p36"/>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77" name="Google Shape;377;p36"/>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78" name="Google Shape;378;p36"/>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79" name="Google Shape;379;p36"/>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80" name="Google Shape;380;p36"/>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81" name="Google Shape;381;p36"/>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250"/>
                                        <p:tgtEl>
                                          <p:spTgt spid="368"/>
                                        </p:tgtEl>
                                      </p:cBhvr>
                                    </p:animEffect>
                                  </p:childTnLst>
                                </p:cTn>
                              </p:par>
                              <p:par>
                                <p:cTn fill="hold" nodeType="withEffect" presetClass="entr" presetID="2" presetSubtype="4">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1000"/>
                                        <p:tgtEl>
                                          <p:spTgt spid="3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idx="12" type="sldNum"/>
          </p:nvPr>
        </p:nvSpPr>
        <p:spPr>
          <a:xfrm>
            <a:off x="11480800" y="8475133"/>
            <a:ext cx="36576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0" name="Google Shape;120;p19"/>
          <p:cNvPicPr preferRelativeResize="0"/>
          <p:nvPr/>
        </p:nvPicPr>
        <p:blipFill>
          <a:blip r:embed="rId3">
            <a:alphaModFix/>
          </a:blip>
          <a:stretch>
            <a:fillRect/>
          </a:stretch>
        </p:blipFill>
        <p:spPr>
          <a:xfrm>
            <a:off x="0" y="-165031"/>
            <a:ext cx="12192001" cy="73128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5" name="Shape 385"/>
        <p:cNvGrpSpPr/>
        <p:nvPr/>
      </p:nvGrpSpPr>
      <p:grpSpPr>
        <a:xfrm>
          <a:off x="0" y="0"/>
          <a:ext cx="0" cy="0"/>
          <a:chOff x="0" y="0"/>
          <a:chExt cx="0" cy="0"/>
        </a:xfrm>
      </p:grpSpPr>
      <p:sp>
        <p:nvSpPr>
          <p:cNvPr id="386" name="Google Shape;386;p37">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3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88" name="Google Shape;388;p37">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37">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7"/>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392" name="Google Shape;392;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37"/>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99" name="Google Shape;399;p37"/>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0" name="Google Shape;400;p37"/>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1" name="Google Shape;401;p37"/>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02" name="Google Shape;402;p37"/>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03" name="Google Shape;403;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3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05" name="Google Shape;405;p3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06" name="Google Shape;406;p3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07" name="Google Shape;407;p3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08" name="Google Shape;408;p37"/>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09" name="Google Shape;409;p37"/>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10" name="Google Shape;410;p37"/>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11" name="Google Shape;411;p37"/>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250"/>
                                        <p:tgtEl>
                                          <p:spTgt spid="391"/>
                                        </p:tgtEl>
                                      </p:cBhvr>
                                    </p:animEffect>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0"/>
                                        <p:tgtEl>
                                          <p:spTgt spid="4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1000"/>
                                        <p:tgtEl>
                                          <p:spTgt spid="40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5" name="Shape 415"/>
        <p:cNvGrpSpPr/>
        <p:nvPr/>
      </p:nvGrpSpPr>
      <p:grpSpPr>
        <a:xfrm>
          <a:off x="0" y="0"/>
          <a:ext cx="0" cy="0"/>
          <a:chOff x="0" y="0"/>
          <a:chExt cx="0" cy="0"/>
        </a:xfrm>
      </p:grpSpPr>
      <p:sp>
        <p:nvSpPr>
          <p:cNvPr id="416" name="Google Shape;416;p3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38">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3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8"/>
          <p:cNvSpPr txBox="1"/>
          <p:nvPr/>
        </p:nvSpPr>
        <p:spPr>
          <a:xfrm>
            <a:off x="1595675" y="2903600"/>
            <a:ext cx="85119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 à prendre des décisions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421" name="Google Shape;421;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27" name="Google Shape;427;p38"/>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428" name="Google Shape;428;p38"/>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429" name="Google Shape;429;p38"/>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430" name="Google Shape;430;p38"/>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431" name="Google Shape;431;p38"/>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432" name="Google Shape;432;p38"/>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433" name="Google Shape;433;p38"/>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34" name="Google Shape;434;p38"/>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35" name="Google Shape;435;p38"/>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36" name="Google Shape;436;p38"/>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37" name="Google Shape;437;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3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39" name="Google Shape;439;p3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40" name="Google Shape;440;p3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41" name="Google Shape;441;p3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42" name="Google Shape;442;p38"/>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43" name="Google Shape;443;p38"/>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44" name="Google Shape;444;p38"/>
          <p:cNvSpPr txBox="1"/>
          <p:nvPr/>
        </p:nvSpPr>
        <p:spPr>
          <a:xfrm>
            <a:off x="1656050" y="5560525"/>
            <a:ext cx="56796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900">
                <a:solidFill>
                  <a:schemeClr val="dk1"/>
                </a:solidFill>
                <a:latin typeface="Press Start 2P"/>
                <a:ea typeface="Press Start 2P"/>
                <a:cs typeface="Press Start 2P"/>
                <a:sym typeface="Press Start 2P"/>
              </a:rPr>
              <a:t>Pour plus de détails, voir cette </a:t>
            </a:r>
            <a:r>
              <a:rPr lang="en-US" sz="900" u="sng">
                <a:solidFill>
                  <a:schemeClr val="hlink"/>
                </a:solidFill>
                <a:latin typeface="Press Start 2P"/>
                <a:ea typeface="Press Start 2P"/>
                <a:cs typeface="Press Start 2P"/>
                <a:sym typeface="Press Start 2P"/>
                <a:hlinkClick r:id="rId14"/>
              </a:rPr>
              <a:t>section du site «Apprendre et évaluer autrement en mathématique»</a:t>
            </a:r>
            <a:endParaRPr sz="9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250"/>
                                        <p:tgtEl>
                                          <p:spTgt spid="420"/>
                                        </p:tgtEl>
                                      </p:cBhvr>
                                    </p:animEffect>
                                  </p:childTnLst>
                                </p:cTn>
                              </p:par>
                              <p:par>
                                <p:cTn fill="hold" nodeType="withEffect" presetClass="entr" presetID="2" presetSubtype="4">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1000"/>
                                        <p:tgtEl>
                                          <p:spTgt spid="4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1000"/>
                                        <p:tgtEl>
                                          <p:spTgt spid="4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1000"/>
                                        <p:tgtEl>
                                          <p:spTgt spid="4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1000"/>
                                        <p:tgtEl>
                                          <p:spTgt spid="4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8" name="Shape 448"/>
        <p:cNvGrpSpPr/>
        <p:nvPr/>
      </p:nvGrpSpPr>
      <p:grpSpPr>
        <a:xfrm>
          <a:off x="0" y="0"/>
          <a:ext cx="0" cy="0"/>
          <a:chOff x="0" y="0"/>
          <a:chExt cx="0" cy="0"/>
        </a:xfrm>
      </p:grpSpPr>
      <p:sp>
        <p:nvSpPr>
          <p:cNvPr id="449" name="Google Shape;449;p39">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39">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9">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9"/>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54" name="Google Shape;454;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59" name="Google Shape;459;p39"/>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60" name="Google Shape;460;p39"/>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61" name="Google Shape;461;p39"/>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62" name="Google Shape;462;p39"/>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63" name="Google Shape;463;p39"/>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64" name="Google Shape;464;p39"/>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65" name="Google Shape;465;p39"/>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66" name="Google Shape;466;p39"/>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67" name="Google Shape;467;p39"/>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68" name="Google Shape;468;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3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70" name="Google Shape;470;p39"/>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71" name="Google Shape;471;p39"/>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72" name="Google Shape;472;p39"/>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73" name="Google Shape;473;p39"/>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74" name="Google Shape;474;p39"/>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75" name="Google Shape;475;p39"/>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250"/>
                                        <p:tgtEl>
                                          <p:spTgt spid="453"/>
                                        </p:tgtEl>
                                      </p:cBhvr>
                                    </p:animEffect>
                                  </p:childTnLst>
                                </p:cTn>
                              </p:par>
                              <p:par>
                                <p:cTn fill="hold" nodeType="withEffect" presetClass="entr" presetID="2" presetSubtype="4">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1000"/>
                                        <p:tgtEl>
                                          <p:spTgt spid="4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1000"/>
                                        <p:tgtEl>
                                          <p:spTgt spid="4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1000"/>
                                        <p:tgtEl>
                                          <p:spTgt spid="47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9" name="Shape 479"/>
        <p:cNvGrpSpPr/>
        <p:nvPr/>
      </p:nvGrpSpPr>
      <p:grpSpPr>
        <a:xfrm>
          <a:off x="0" y="0"/>
          <a:ext cx="0" cy="0"/>
          <a:chOff x="0" y="0"/>
          <a:chExt cx="0" cy="0"/>
        </a:xfrm>
      </p:grpSpPr>
      <p:sp>
        <p:nvSpPr>
          <p:cNvPr id="480" name="Google Shape;480;p40"/>
          <p:cNvSpPr/>
          <p:nvPr/>
        </p:nvSpPr>
        <p:spPr>
          <a:xfrm>
            <a:off x="3801100" y="47083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481" name="Google Shape;481;p4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82" name="Google Shape;482;p4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83" name="Google Shape;483;p40"/>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84" name="Google Shape;484;p40"/>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485" name="Google Shape;485;p4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86" name="Google Shape;486;p4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87" name="Google Shape;487;p40"/>
          <p:cNvSpPr/>
          <p:nvPr/>
        </p:nvSpPr>
        <p:spPr>
          <a:xfrm>
            <a:off x="4220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40"/>
          <p:cNvSpPr txBox="1"/>
          <p:nvPr/>
        </p:nvSpPr>
        <p:spPr>
          <a:xfrm>
            <a:off x="4134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489" name="Google Shape;489;p40"/>
          <p:cNvSpPr txBox="1"/>
          <p:nvPr/>
        </p:nvSpPr>
        <p:spPr>
          <a:xfrm>
            <a:off x="3582400" y="2162800"/>
            <a:ext cx="4822800" cy="2039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inspirée de Mondrian</a:t>
            </a:r>
            <a:endParaRPr sz="2300">
              <a:solidFill>
                <a:srgbClr val="69BC49"/>
              </a:solidFill>
              <a:highlight>
                <a:schemeClr val="dk1"/>
              </a:highlight>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(4e année)</a:t>
            </a:r>
            <a:endParaRPr sz="2300">
              <a:solidFill>
                <a:srgbClr val="69BC49"/>
              </a:solidFill>
              <a:highlight>
                <a:schemeClr val="dk1"/>
              </a:highlight>
              <a:latin typeface="Press Start 2P"/>
              <a:ea typeface="Press Start 2P"/>
              <a:cs typeface="Press Start 2P"/>
              <a:sym typeface="Press Start 2P"/>
            </a:endParaRPr>
          </a:p>
        </p:txBody>
      </p:sp>
      <p:sp>
        <p:nvSpPr>
          <p:cNvPr id="490" name="Google Shape;490;p40"/>
          <p:cNvSpPr txBox="1"/>
          <p:nvPr/>
        </p:nvSpPr>
        <p:spPr>
          <a:xfrm>
            <a:off x="4301950" y="48415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81"/>
                                        </p:tgtEl>
                                        <p:attrNameLst>
                                          <p:attrName>style.visibility</p:attrName>
                                        </p:attrNameLst>
                                      </p:cBhvr>
                                      <p:to>
                                        <p:strVal val="visible"/>
                                      </p:to>
                                    </p:set>
                                    <p:anim calcmode="lin" valueType="num">
                                      <p:cBhvr additive="base">
                                        <p:cTn dur="1000"/>
                                        <p:tgtEl>
                                          <p:spTgt spid="4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2"/>
                                        </p:tgtEl>
                                        <p:attrNameLst>
                                          <p:attrName>style.visibility</p:attrName>
                                        </p:attrNameLst>
                                      </p:cBhvr>
                                      <p:to>
                                        <p:strVal val="visible"/>
                                      </p:to>
                                    </p:set>
                                    <p:anim calcmode="lin" valueType="num">
                                      <p:cBhvr additive="base">
                                        <p:cTn dur="1000"/>
                                        <p:tgtEl>
                                          <p:spTgt spid="4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1000"/>
                                        <p:tgtEl>
                                          <p:spTgt spid="4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1000"/>
                                        <p:tgtEl>
                                          <p:spTgt spid="4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5"/>
                                        </p:tgtEl>
                                        <p:attrNameLst>
                                          <p:attrName>style.visibility</p:attrName>
                                        </p:attrNameLst>
                                      </p:cBhvr>
                                      <p:to>
                                        <p:strVal val="visible"/>
                                      </p:to>
                                    </p:set>
                                    <p:anim calcmode="lin" valueType="num">
                                      <p:cBhvr additive="base">
                                        <p:cTn dur="1000"/>
                                        <p:tgtEl>
                                          <p:spTgt spid="4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6"/>
                                        </p:tgtEl>
                                        <p:attrNameLst>
                                          <p:attrName>style.visibility</p:attrName>
                                        </p:attrNameLst>
                                      </p:cBhvr>
                                      <p:to>
                                        <p:strVal val="visible"/>
                                      </p:to>
                                    </p:set>
                                    <p:anim calcmode="lin" valueType="num">
                                      <p:cBhvr additive="base">
                                        <p:cTn dur="1000"/>
                                        <p:tgtEl>
                                          <p:spTgt spid="4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94" name="Shape 494"/>
        <p:cNvGrpSpPr/>
        <p:nvPr/>
      </p:nvGrpSpPr>
      <p:grpSpPr>
        <a:xfrm>
          <a:off x="0" y="0"/>
          <a:ext cx="0" cy="0"/>
          <a:chOff x="0" y="0"/>
          <a:chExt cx="0" cy="0"/>
        </a:xfrm>
      </p:grpSpPr>
      <p:sp>
        <p:nvSpPr>
          <p:cNvPr id="495" name="Google Shape;495;p41"/>
          <p:cNvSpPr/>
          <p:nvPr/>
        </p:nvSpPr>
        <p:spPr>
          <a:xfrm>
            <a:off x="3801100" y="47083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496" name="Google Shape;496;p4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97" name="Google Shape;497;p4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98" name="Google Shape;498;p41"/>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99" name="Google Shape;499;p41"/>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00" name="Google Shape;500;p4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01" name="Google Shape;501;p4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02" name="Google Shape;502;p41"/>
          <p:cNvSpPr/>
          <p:nvPr/>
        </p:nvSpPr>
        <p:spPr>
          <a:xfrm>
            <a:off x="4220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41"/>
          <p:cNvSpPr txBox="1"/>
          <p:nvPr/>
        </p:nvSpPr>
        <p:spPr>
          <a:xfrm>
            <a:off x="4134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04" name="Google Shape;504;p41"/>
          <p:cNvSpPr txBox="1"/>
          <p:nvPr/>
        </p:nvSpPr>
        <p:spPr>
          <a:xfrm>
            <a:off x="3582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Connais-tu des prismes?</a:t>
            </a:r>
            <a:endParaRPr sz="2300">
              <a:solidFill>
                <a:srgbClr val="69BC49"/>
              </a:solidFill>
              <a:highlight>
                <a:schemeClr val="dk1"/>
              </a:highlight>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(4e année)</a:t>
            </a:r>
            <a:endParaRPr sz="2300">
              <a:solidFill>
                <a:srgbClr val="69BC49"/>
              </a:solidFill>
              <a:highlight>
                <a:schemeClr val="dk1"/>
              </a:highlight>
              <a:latin typeface="Press Start 2P"/>
              <a:ea typeface="Press Start 2P"/>
              <a:cs typeface="Press Start 2P"/>
              <a:sym typeface="Press Start 2P"/>
            </a:endParaRPr>
          </a:p>
        </p:txBody>
      </p:sp>
      <p:sp>
        <p:nvSpPr>
          <p:cNvPr id="505" name="Google Shape;505;p41"/>
          <p:cNvSpPr txBox="1"/>
          <p:nvPr/>
        </p:nvSpPr>
        <p:spPr>
          <a:xfrm>
            <a:off x="4301950" y="48415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1000"/>
                                        <p:tgtEl>
                                          <p:spTgt spid="4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1000"/>
                                        <p:tgtEl>
                                          <p:spTgt spid="4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000"/>
                                        <p:tgtEl>
                                          <p:spTgt spid="4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1000"/>
                                        <p:tgtEl>
                                          <p:spTgt spid="4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1000"/>
                                        <p:tgtEl>
                                          <p:spTgt spid="5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1000"/>
                                        <p:tgtEl>
                                          <p:spTgt spid="5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9" name="Shape 509"/>
        <p:cNvGrpSpPr/>
        <p:nvPr/>
      </p:nvGrpSpPr>
      <p:grpSpPr>
        <a:xfrm>
          <a:off x="0" y="0"/>
          <a:ext cx="0" cy="0"/>
          <a:chOff x="0" y="0"/>
          <a:chExt cx="0" cy="0"/>
        </a:xfrm>
      </p:grpSpPr>
      <p:sp>
        <p:nvSpPr>
          <p:cNvPr id="510" name="Google Shape;510;p42"/>
          <p:cNvSpPr/>
          <p:nvPr/>
        </p:nvSpPr>
        <p:spPr>
          <a:xfrm>
            <a:off x="4501188" y="4608050"/>
            <a:ext cx="38910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11" name="Google Shape;511;p4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12" name="Google Shape;512;p4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13" name="Google Shape;513;p4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14" name="Google Shape;514;p4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15" name="Google Shape;515;p4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16" name="Google Shape;516;p4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17" name="Google Shape;517;p42"/>
          <p:cNvSpPr/>
          <p:nvPr/>
        </p:nvSpPr>
        <p:spPr>
          <a:xfrm>
            <a:off x="4673388"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42"/>
          <p:cNvSpPr txBox="1"/>
          <p:nvPr/>
        </p:nvSpPr>
        <p:spPr>
          <a:xfrm>
            <a:off x="4587288"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519" name="Google Shape;519;p42"/>
          <p:cNvSpPr txBox="1"/>
          <p:nvPr/>
        </p:nvSpPr>
        <p:spPr>
          <a:xfrm>
            <a:off x="3888625" y="2467600"/>
            <a:ext cx="49695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300">
              <a:solidFill>
                <a:srgbClr val="69BC49"/>
              </a:solidFill>
              <a:highlight>
                <a:schemeClr val="dk1"/>
              </a:highlight>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(6e année/sec 1)</a:t>
            </a:r>
            <a:endParaRPr sz="2300">
              <a:solidFill>
                <a:srgbClr val="69BC49"/>
              </a:solidFill>
              <a:highlight>
                <a:schemeClr val="dk1"/>
              </a:highlight>
              <a:latin typeface="Press Start 2P"/>
              <a:ea typeface="Press Start 2P"/>
              <a:cs typeface="Press Start 2P"/>
              <a:sym typeface="Press Start 2P"/>
            </a:endParaRPr>
          </a:p>
        </p:txBody>
      </p:sp>
      <p:sp>
        <p:nvSpPr>
          <p:cNvPr id="520" name="Google Shape;520;p42">
            <a:hlinkClick r:id="rId4"/>
          </p:cNvPr>
          <p:cNvSpPr txBox="1"/>
          <p:nvPr/>
        </p:nvSpPr>
        <p:spPr>
          <a:xfrm>
            <a:off x="4754838" y="4741250"/>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1000"/>
                                        <p:tgtEl>
                                          <p:spTgt spid="5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1000"/>
                                        <p:tgtEl>
                                          <p:spTgt spid="5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3"/>
                                        </p:tgtEl>
                                        <p:attrNameLst>
                                          <p:attrName>style.visibility</p:attrName>
                                        </p:attrNameLst>
                                      </p:cBhvr>
                                      <p:to>
                                        <p:strVal val="visible"/>
                                      </p:to>
                                    </p:set>
                                    <p:anim calcmode="lin" valueType="num">
                                      <p:cBhvr additive="base">
                                        <p:cTn dur="1000"/>
                                        <p:tgtEl>
                                          <p:spTgt spid="5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1000"/>
                                        <p:tgtEl>
                                          <p:spTgt spid="5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1000"/>
                                        <p:tgtEl>
                                          <p:spTgt spid="5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1000"/>
                                        <p:tgtEl>
                                          <p:spTgt spid="5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4" name="Shape 524"/>
        <p:cNvGrpSpPr/>
        <p:nvPr/>
      </p:nvGrpSpPr>
      <p:grpSpPr>
        <a:xfrm>
          <a:off x="0" y="0"/>
          <a:ext cx="0" cy="0"/>
          <a:chOff x="0" y="0"/>
          <a:chExt cx="0" cy="0"/>
        </a:xfrm>
      </p:grpSpPr>
      <p:pic>
        <p:nvPicPr>
          <p:cNvPr descr="A picture containing container, square&#10;&#10;Description automatically generated" id="525" name="Google Shape;525;p4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26" name="Google Shape;526;p4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27" name="Google Shape;527;p43"/>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28" name="Google Shape;528;p43"/>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29" name="Google Shape;529;p4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30" name="Google Shape;530;p4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31" name="Google Shape;531;p43"/>
          <p:cNvSpPr/>
          <p:nvPr/>
        </p:nvSpPr>
        <p:spPr>
          <a:xfrm>
            <a:off x="421425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43"/>
          <p:cNvSpPr txBox="1"/>
          <p:nvPr/>
        </p:nvSpPr>
        <p:spPr>
          <a:xfrm>
            <a:off x="412815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a:t>
            </a:r>
            <a:r>
              <a:rPr lang="en-US" sz="1800">
                <a:solidFill>
                  <a:srgbClr val="D8D8D8"/>
                </a:solidFill>
                <a:latin typeface="Press Start 2P"/>
                <a:ea typeface="Press Start 2P"/>
                <a:cs typeface="Press Start 2P"/>
                <a:sym typeface="Press Start 2P"/>
              </a:rPr>
              <a:t>4</a:t>
            </a:r>
            <a:endParaRPr/>
          </a:p>
        </p:txBody>
      </p:sp>
      <p:sp>
        <p:nvSpPr>
          <p:cNvPr id="533" name="Google Shape;533;p43"/>
          <p:cNvSpPr txBox="1"/>
          <p:nvPr/>
        </p:nvSpPr>
        <p:spPr>
          <a:xfrm>
            <a:off x="357615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300">
              <a:solidFill>
                <a:srgbClr val="69BC49"/>
              </a:solidFill>
              <a:highlight>
                <a:schemeClr val="dk1"/>
              </a:highlight>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(sec 2)</a:t>
            </a:r>
            <a:endParaRPr sz="2300">
              <a:solidFill>
                <a:srgbClr val="69BC49"/>
              </a:solidFill>
              <a:highlight>
                <a:schemeClr val="dk1"/>
              </a:highlight>
              <a:latin typeface="Press Start 2P"/>
              <a:ea typeface="Press Start 2P"/>
              <a:cs typeface="Press Start 2P"/>
              <a:sym typeface="Press Start 2P"/>
            </a:endParaRPr>
          </a:p>
        </p:txBody>
      </p:sp>
      <p:sp>
        <p:nvSpPr>
          <p:cNvPr id="534" name="Google Shape;534;p43"/>
          <p:cNvSpPr/>
          <p:nvPr/>
        </p:nvSpPr>
        <p:spPr>
          <a:xfrm>
            <a:off x="3794850" y="4708375"/>
            <a:ext cx="4385400" cy="1051500"/>
          </a:xfrm>
          <a:prstGeom prst="wedgeRoundRectCallout">
            <a:avLst>
              <a:gd fmla="val -43163" name="adj1"/>
              <a:gd fmla="val 97901" name="adj2"/>
              <a:gd fmla="val 0" name="adj3"/>
            </a:avLst>
          </a:prstGeom>
          <a:solidFill>
            <a:srgbClr val="B6D7A8"/>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35" name="Google Shape;535;p43"/>
          <p:cNvSpPr txBox="1"/>
          <p:nvPr/>
        </p:nvSpPr>
        <p:spPr>
          <a:xfrm>
            <a:off x="4295700" y="48415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1000"/>
                                        <p:tgtEl>
                                          <p:spTgt spid="5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1000"/>
                                        <p:tgtEl>
                                          <p:spTgt spid="5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1000"/>
                                        <p:tgtEl>
                                          <p:spTgt spid="5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1000"/>
                                        <p:tgtEl>
                                          <p:spTgt spid="5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9"/>
                                        </p:tgtEl>
                                        <p:attrNameLst>
                                          <p:attrName>style.visibility</p:attrName>
                                        </p:attrNameLst>
                                      </p:cBhvr>
                                      <p:to>
                                        <p:strVal val="visible"/>
                                      </p:to>
                                    </p:set>
                                    <p:anim calcmode="lin" valueType="num">
                                      <p:cBhvr additive="base">
                                        <p:cTn dur="1000"/>
                                        <p:tgtEl>
                                          <p:spTgt spid="5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39" name="Shape 539"/>
        <p:cNvGrpSpPr/>
        <p:nvPr/>
      </p:nvGrpSpPr>
      <p:grpSpPr>
        <a:xfrm>
          <a:off x="0" y="0"/>
          <a:ext cx="0" cy="0"/>
          <a:chOff x="0" y="0"/>
          <a:chExt cx="0" cy="0"/>
        </a:xfrm>
      </p:grpSpPr>
      <p:pic>
        <p:nvPicPr>
          <p:cNvPr descr="A picture containing container, square&#10;&#10;Description automatically generated" id="540" name="Google Shape;540;p44"/>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541" name="Google Shape;541;p44"/>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542" name="Google Shape;542;p44"/>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543" name="Google Shape;543;p44"/>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544" name="Google Shape;544;p44"/>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545" name="Google Shape;545;p44"/>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546" name="Google Shape;546;p44"/>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44"/>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548" name="Google Shape;548;p44"/>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000"/>
                                        <p:tgtEl>
                                          <p:spTgt spid="5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1000"/>
                                        <p:tgtEl>
                                          <p:spTgt spid="5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1000"/>
                                        <p:tgtEl>
                                          <p:spTgt spid="5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2" name="Shape 552"/>
        <p:cNvGrpSpPr/>
        <p:nvPr/>
      </p:nvGrpSpPr>
      <p:grpSpPr>
        <a:xfrm>
          <a:off x="0" y="0"/>
          <a:ext cx="0" cy="0"/>
          <a:chOff x="0" y="0"/>
          <a:chExt cx="0" cy="0"/>
        </a:xfrm>
      </p:grpSpPr>
      <p:sp>
        <p:nvSpPr>
          <p:cNvPr id="553" name="Google Shape;553;p45"/>
          <p:cNvSpPr/>
          <p:nvPr/>
        </p:nvSpPr>
        <p:spPr>
          <a:xfrm>
            <a:off x="3937800" y="3031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54" name="Google Shape;554;p45"/>
          <p:cNvSpPr/>
          <p:nvPr/>
        </p:nvSpPr>
        <p:spPr>
          <a:xfrm>
            <a:off x="5933900" y="4604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55" name="Google Shape;555;p45"/>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56" name="Google Shape;556;p45"/>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57" name="Google Shape;557;p45"/>
          <p:cNvSpPr/>
          <p:nvPr/>
        </p:nvSpPr>
        <p:spPr>
          <a:xfrm>
            <a:off x="4496000" y="697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5"/>
          <p:cNvSpPr txBox="1"/>
          <p:nvPr/>
        </p:nvSpPr>
        <p:spPr>
          <a:xfrm>
            <a:off x="4409900" y="4360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Autres tâches</a:t>
            </a:r>
            <a:endParaRPr/>
          </a:p>
        </p:txBody>
      </p:sp>
      <p:sp>
        <p:nvSpPr>
          <p:cNvPr id="559" name="Google Shape;559;p45"/>
          <p:cNvSpPr txBox="1"/>
          <p:nvPr/>
        </p:nvSpPr>
        <p:spPr>
          <a:xfrm>
            <a:off x="3760400" y="1400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560" name="Google Shape;560;p45"/>
          <p:cNvSpPr txBox="1"/>
          <p:nvPr/>
        </p:nvSpPr>
        <p:spPr>
          <a:xfrm>
            <a:off x="4522400" y="3165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561" name="Google Shape;561;p45"/>
          <p:cNvSpPr txBox="1"/>
          <p:nvPr/>
        </p:nvSpPr>
        <p:spPr>
          <a:xfrm>
            <a:off x="6299450" y="4814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
        <p:nvSpPr>
          <p:cNvPr id="562" name="Google Shape;562;p45"/>
          <p:cNvSpPr/>
          <p:nvPr/>
        </p:nvSpPr>
        <p:spPr>
          <a:xfrm>
            <a:off x="966000" y="4936975"/>
            <a:ext cx="4385400" cy="10515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63" name="Google Shape;563;p45"/>
          <p:cNvSpPr txBox="1"/>
          <p:nvPr/>
        </p:nvSpPr>
        <p:spPr>
          <a:xfrm>
            <a:off x="1063100" y="5070175"/>
            <a:ext cx="413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564" name="Google Shape;564;p45"/>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65" name="Google Shape;565;p45"/>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1000"/>
                                        <p:tgtEl>
                                          <p:spTgt spid="5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1000"/>
                                        <p:tgtEl>
                                          <p:spTgt spid="5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46"/>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571" name="Google Shape;571;p46"/>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572" name="Google Shape;572;p46">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3" name="Google Shape;573;p46"/>
          <p:cNvSpPr txBox="1"/>
          <p:nvPr/>
        </p:nvSpPr>
        <p:spPr>
          <a:xfrm>
            <a:off x="4158500" y="2891050"/>
            <a:ext cx="385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Merci!</a:t>
            </a:r>
            <a:endParaRPr b="0" i="0" sz="2000" u="none" cap="none" strike="noStrike">
              <a:solidFill>
                <a:schemeClr val="lt1"/>
              </a:solidFill>
              <a:latin typeface="Press Start 2P"/>
              <a:ea typeface="Press Start 2P"/>
              <a:cs typeface="Press Start 2P"/>
              <a:sym typeface="Press Start 2P"/>
            </a:endParaRPr>
          </a:p>
        </p:txBody>
      </p:sp>
      <p:pic>
        <p:nvPicPr>
          <p:cNvPr id="574" name="Google Shape;574;p46"/>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575" name="Google Shape;575;p46"/>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576" name="Google Shape;576;p46"/>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577" name="Google Shape;577;p46"/>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578" name="Google Shape;578;p46"/>
          <p:cNvSpPr txBox="1"/>
          <p:nvPr/>
        </p:nvSpPr>
        <p:spPr>
          <a:xfrm>
            <a:off x="3301650" y="5216375"/>
            <a:ext cx="55887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stephanie.rioux@recit.gouv.qc.ca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latin typeface="Press Start 2P"/>
              <a:ea typeface="Press Start 2P"/>
              <a:cs typeface="Press Start 2P"/>
              <a:sym typeface="Press Start 2P"/>
            </a:endParaRPr>
          </a:p>
        </p:txBody>
      </p:sp>
      <p:sp>
        <p:nvSpPr>
          <p:cNvPr id="579" name="Google Shape;579;p46"/>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580" name="Google Shape;580;p46"/>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1" name="Google Shape;581;p46"/>
          <p:cNvSpPr txBox="1"/>
          <p:nvPr/>
        </p:nvSpPr>
        <p:spPr>
          <a:xfrm>
            <a:off x="3987575" y="3879025"/>
            <a:ext cx="4151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chemeClr val="lt1"/>
                </a:solidFill>
                <a:latin typeface="Press Start 2P"/>
                <a:ea typeface="Press Start 2P"/>
                <a:cs typeface="Press Start 2P"/>
                <a:sym typeface="Press Start 2P"/>
              </a:rPr>
              <a:t>Stéphanie Rioux</a:t>
            </a:r>
            <a:br>
              <a:rPr lang="en-US" sz="1800">
                <a:solidFill>
                  <a:srgbClr val="D8D8D8"/>
                </a:solidFill>
                <a:latin typeface="Press Start 2P"/>
                <a:ea typeface="Press Start 2P"/>
                <a:cs typeface="Press Start 2P"/>
                <a:sym typeface="Press Start 2P"/>
              </a:rPr>
            </a:br>
            <a:endParaRPr sz="1800">
              <a:solidFill>
                <a:srgbClr val="D8D8D8"/>
              </a:solidFill>
              <a:latin typeface="Press Start 2P"/>
              <a:ea typeface="Press Start 2P"/>
              <a:cs typeface="Press Start 2P"/>
              <a:sym typeface="Press Start 2P"/>
            </a:endParaRPr>
          </a:p>
        </p:txBody>
      </p:sp>
      <p:sp>
        <p:nvSpPr>
          <p:cNvPr id="582" name="Google Shape;582;p46"/>
          <p:cNvSpPr txBox="1"/>
          <p:nvPr/>
        </p:nvSpPr>
        <p:spPr>
          <a:xfrm>
            <a:off x="3066575" y="5676825"/>
            <a:ext cx="5993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recitmst.qc.ca/minecraft</a:t>
            </a:r>
            <a:r>
              <a:rPr lang="en-US" u="sng">
                <a:solidFill>
                  <a:srgbClr val="FFFF00"/>
                </a:solidFill>
                <a:latin typeface="Press Start 2P"/>
                <a:ea typeface="Press Start 2P"/>
                <a:cs typeface="Press Start 2P"/>
                <a:sym typeface="Press Start 2P"/>
                <a:hlinkClick r:id="rId11">
                  <a:extLst>
                    <a:ext uri="{A12FA001-AC4F-418D-AE19-62706E023703}">
                      <ahyp:hlinkClr val="tx"/>
                    </a:ext>
                  </a:extLst>
                </a:hlinkClick>
              </a:rPr>
              <a:t>16052025</a:t>
            </a:r>
            <a:endParaRPr>
              <a:solidFill>
                <a:srgbClr val="FFFF00"/>
              </a:solidFill>
              <a:latin typeface="Press Start 2P"/>
              <a:ea typeface="Press Start 2P"/>
              <a:cs typeface="Press Start 2P"/>
              <a:sym typeface="Press Start 2P"/>
            </a:endParaRPr>
          </a:p>
          <a:p>
            <a:pPr indent="0" lvl="0" marL="0" rtl="0" algn="ctr">
              <a:spcBef>
                <a:spcPts val="0"/>
              </a:spcBef>
              <a:spcAft>
                <a:spcPts val="0"/>
              </a:spcAft>
              <a:buNone/>
            </a:pPr>
            <a:r>
              <a:t/>
            </a:r>
            <a:endParaRPr>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1000"/>
                                        <p:tgtEl>
                                          <p:spTgt spid="5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1000"/>
                                        <p:tgtEl>
                                          <p:spTgt spid="5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0"/>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26" name="Google Shape;126;p20"/>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27" name="Google Shape;127;p20">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28" name="Google Shape;128;p20"/>
          <p:cNvSpPr txBox="1"/>
          <p:nvPr/>
        </p:nvSpPr>
        <p:spPr>
          <a:xfrm>
            <a:off x="1266808" y="2445450"/>
            <a:ext cx="9502200" cy="7911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Minecraft</a:t>
            </a:r>
            <a:r>
              <a:rPr lang="en-US" sz="1700">
                <a:solidFill>
                  <a:schemeClr val="lt1"/>
                </a:solidFill>
                <a:latin typeface="Press Start 2P"/>
                <a:ea typeface="Press Start 2P"/>
                <a:cs typeface="Press Start 2P"/>
                <a:sym typeface="Press Start 2P"/>
              </a:rPr>
              <a:t> Education en mathématiques </a:t>
            </a:r>
            <a:endParaRPr sz="1700">
              <a:solidFill>
                <a:schemeClr val="lt1"/>
              </a:solidFill>
              <a:latin typeface="Press Start 2P"/>
              <a:ea typeface="Press Start 2P"/>
              <a:cs typeface="Press Start 2P"/>
              <a:sym typeface="Press Start 2P"/>
            </a:endParaRPr>
          </a:p>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selon différentes intentions </a:t>
            </a:r>
            <a:endParaRPr sz="1700">
              <a:solidFill>
                <a:srgbClr val="D8D8D8"/>
              </a:solidFill>
              <a:latin typeface="Press Start 2P"/>
              <a:ea typeface="Press Start 2P"/>
              <a:cs typeface="Press Start 2P"/>
              <a:sym typeface="Press Start 2P"/>
            </a:endParaRPr>
          </a:p>
        </p:txBody>
      </p:sp>
      <p:sp>
        <p:nvSpPr>
          <p:cNvPr id="129" name="Google Shape;129;p20"/>
          <p:cNvSpPr/>
          <p:nvPr/>
        </p:nvSpPr>
        <p:spPr>
          <a:xfrm>
            <a:off x="3150958" y="3669375"/>
            <a:ext cx="5733900" cy="17532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Google Shape;130;p20"/>
          <p:cNvSpPr txBox="1"/>
          <p:nvPr/>
        </p:nvSpPr>
        <p:spPr>
          <a:xfrm>
            <a:off x="3150958" y="3791775"/>
            <a:ext cx="57339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Stéphanie Rioux</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2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stephanie.rioux@recit.gouv.qc.ca</a:t>
            </a:r>
            <a:endParaRPr sz="12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SÉPAT - 16 mai 2025</a:t>
            </a:r>
            <a:endParaRPr sz="2000">
              <a:solidFill>
                <a:schemeClr val="lt1"/>
              </a:solidFill>
              <a:latin typeface="Press Start 2P"/>
              <a:ea typeface="Press Start 2P"/>
              <a:cs typeface="Press Start 2P"/>
              <a:sym typeface="Press Start 2P"/>
            </a:endParaRPr>
          </a:p>
        </p:txBody>
      </p:sp>
      <p:sp>
        <p:nvSpPr>
          <p:cNvPr id="131" name="Google Shape;131;p20"/>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32" name="Google Shape;132;p20"/>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133" name="Google Shape;133;p20"/>
          <p:cNvPicPr preferRelativeResize="0"/>
          <p:nvPr/>
        </p:nvPicPr>
        <p:blipFill>
          <a:blip r:embed="rId7">
            <a:alphaModFix/>
          </a:blip>
          <a:stretch>
            <a:fillRect/>
          </a:stretch>
        </p:blipFill>
        <p:spPr>
          <a:xfrm>
            <a:off x="3223633" y="787846"/>
            <a:ext cx="5588550" cy="1353299"/>
          </a:xfrm>
          <a:prstGeom prst="rect">
            <a:avLst/>
          </a:prstGeom>
          <a:noFill/>
          <a:ln>
            <a:noFill/>
          </a:ln>
        </p:spPr>
      </p:pic>
      <p:pic>
        <p:nvPicPr>
          <p:cNvPr descr="A picture containing LEGO, toy&#10;&#10;Description automatically generated" id="134" name="Google Shape;134;p20"/>
          <p:cNvPicPr preferRelativeResize="0"/>
          <p:nvPr/>
        </p:nvPicPr>
        <p:blipFill rotWithShape="1">
          <a:blip r:embed="rId8">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35" name="Google Shape;135;p20"/>
          <p:cNvSpPr txBox="1"/>
          <p:nvPr/>
        </p:nvSpPr>
        <p:spPr>
          <a:xfrm>
            <a:off x="2533125" y="5557500"/>
            <a:ext cx="6724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rgbClr val="FFFF00"/>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sz="1500"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16052025</a:t>
            </a:r>
            <a:endParaRPr sz="1500">
              <a:solidFill>
                <a:srgbClr val="FFFF00"/>
              </a:solidFill>
              <a:latin typeface="Press Start 2P"/>
              <a:ea typeface="Press Start 2P"/>
              <a:cs typeface="Press Start 2P"/>
              <a:sym typeface="Press Start 2P"/>
            </a:endParaRPr>
          </a:p>
          <a:p>
            <a:pPr indent="0" lvl="0" marL="0" rtl="0" algn="ctr">
              <a:spcBef>
                <a:spcPts val="0"/>
              </a:spcBef>
              <a:spcAft>
                <a:spcPts val="0"/>
              </a:spcAft>
              <a:buNone/>
            </a:pPr>
            <a:r>
              <a:t/>
            </a:r>
            <a:endParaRPr sz="1500">
              <a:latin typeface="Press Start 2P"/>
              <a:ea typeface="Press Start 2P"/>
              <a:cs typeface="Press Start 2P"/>
              <a:sym typeface="Press Start 2P"/>
            </a:endParaRPr>
          </a:p>
        </p:txBody>
      </p:sp>
      <p:sp>
        <p:nvSpPr>
          <p:cNvPr id="136" name="Google Shape;136;p20"/>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chemeClr val="hlink"/>
                </a:solidFill>
                <a:latin typeface="Press Start 2P"/>
                <a:ea typeface="Press Start 2P"/>
                <a:cs typeface="Press Start 2P"/>
                <a:sym typeface="Press Start 2P"/>
                <a:hlinkClick r:id="rId11"/>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137" name="Google Shape;137;p20"/>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2">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38" name="Google Shape;138;p20"/>
          <p:cNvPicPr preferRelativeResize="0"/>
          <p:nvPr/>
        </p:nvPicPr>
        <p:blipFill>
          <a:blip r:embed="rId13">
            <a:alphaModFix/>
          </a:blip>
          <a:stretch>
            <a:fillRect/>
          </a:stretch>
        </p:blipFill>
        <p:spPr>
          <a:xfrm>
            <a:off x="9967675" y="33425"/>
            <a:ext cx="1753200" cy="175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2" presetSubtype="4">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7"/>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588" name="Google Shape;588;p47"/>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589" name="Google Shape;589;p47"/>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590" name="Google Shape;590;p47"/>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591" name="Google Shape;591;p47"/>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592" name="Google Shape;592;p47"/>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Icon&#10;&#10;Description automatically generated" id="597" name="Google Shape;597;p48"/>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598" name="Google Shape;598;p48"/>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42" name="Shape 142"/>
        <p:cNvGrpSpPr/>
        <p:nvPr/>
      </p:nvGrpSpPr>
      <p:grpSpPr>
        <a:xfrm>
          <a:off x="0" y="0"/>
          <a:ext cx="0" cy="0"/>
          <a:chOff x="0" y="0"/>
          <a:chExt cx="0" cy="0"/>
        </a:xfrm>
      </p:grpSpPr>
      <p:sp>
        <p:nvSpPr>
          <p:cNvPr id="143" name="Google Shape;143;p21"/>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21"/>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21"/>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21"/>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21"/>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48" name="Google Shape;148;p21">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49" name="Google Shape;149;p21"/>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chemeClr val="accent4"/>
                </a:solidFill>
                <a:latin typeface="Ubuntu"/>
                <a:ea typeface="Ubuntu"/>
                <a:cs typeface="Ubuntu"/>
                <a:sym typeface="Ubuntu"/>
                <a:hlinkClick r:id="rId5">
                  <a:extLst>
                    <a:ext uri="{A12FA001-AC4F-418D-AE19-62706E023703}">
                      <ahyp:hlinkClr val="tx"/>
                    </a:ext>
                  </a:extLst>
                </a:hlinkClick>
              </a:rPr>
              <a:t>16052025</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7">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50" name="Google Shape;150;p21">
            <a:hlinkClick r:id="rId8"/>
          </p:cNvPr>
          <p:cNvPicPr preferRelativeResize="0"/>
          <p:nvPr/>
        </p:nvPicPr>
        <p:blipFill rotWithShape="1">
          <a:blip r:embed="rId9">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2"/>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22"/>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22"/>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l’atelier</a:t>
            </a:r>
            <a:endParaRPr sz="3000">
              <a:latin typeface="Press Start 2P"/>
              <a:ea typeface="Press Start 2P"/>
              <a:cs typeface="Press Start 2P"/>
              <a:sym typeface="Press Start 2P"/>
            </a:endParaRPr>
          </a:p>
        </p:txBody>
      </p:sp>
      <p:pic>
        <p:nvPicPr>
          <p:cNvPr descr="A picture containing container, square&#10;&#10;Description automatically generated" id="158" name="Google Shape;158;p22"/>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59" name="Google Shape;159;p22"/>
          <p:cNvSpPr txBox="1"/>
          <p:nvPr/>
        </p:nvSpPr>
        <p:spPr>
          <a:xfrm>
            <a:off x="2207750" y="2577550"/>
            <a:ext cx="8194800" cy="17007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Débuter avec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Suite et développement</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60" name="Google Shape;160;p22"/>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61" name="Google Shape;161;p22"/>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62" name="Google Shape;162;p22"/>
          <p:cNvSpPr/>
          <p:nvPr/>
        </p:nvSpPr>
        <p:spPr>
          <a:xfrm>
            <a:off x="9149975" y="1240100"/>
            <a:ext cx="2495700" cy="15351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en êtes-vous avec Minecraft?</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250"/>
                                        <p:tgtEl>
                                          <p:spTgt spid="159"/>
                                        </p:tgtEl>
                                      </p:cBhvr>
                                    </p:animEffect>
                                  </p:childTnLst>
                                </p:cTn>
                              </p:par>
                              <p:par>
                                <p:cTn fill="hold" nodeType="withEffect" presetClass="entr" presetID="2" presetSubtype="4">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1500"/>
                                        <p:tgtEl>
                                          <p:spTgt spid="1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1500"/>
                                        <p:tgtEl>
                                          <p:spTgt spid="1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3"/>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23"/>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69" name="Google Shape;169;p23"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3" name="Shape 173"/>
        <p:cNvGrpSpPr/>
        <p:nvPr/>
      </p:nvGrpSpPr>
      <p:grpSpPr>
        <a:xfrm>
          <a:off x="0" y="0"/>
          <a:ext cx="0" cy="0"/>
          <a:chOff x="0" y="0"/>
          <a:chExt cx="0" cy="0"/>
        </a:xfrm>
      </p:grpSpPr>
      <p:sp>
        <p:nvSpPr>
          <p:cNvPr id="174" name="Google Shape;174;p24"/>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175" name="Google Shape;175;p24"/>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9" name="Shape 179"/>
        <p:cNvGrpSpPr/>
        <p:nvPr/>
      </p:nvGrpSpPr>
      <p:grpSpPr>
        <a:xfrm>
          <a:off x="0" y="0"/>
          <a:ext cx="0" cy="0"/>
          <a:chOff x="0" y="0"/>
          <a:chExt cx="0" cy="0"/>
        </a:xfrm>
      </p:grpSpPr>
      <p:pic>
        <p:nvPicPr>
          <p:cNvPr id="180" name="Google Shape;180;p25"/>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181" name="Google Shape;181;p25"/>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182" name="Google Shape;182;p25"/>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6"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188" name="Google Shape;188;p26"/>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 name="Google Shape;189;p26"/>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 name="Google Shape;190;p26"/>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1" name="Google Shape;191;p26"/>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