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6858000" cy="9144000"/>
  <p:embeddedFontLst>
    <p:embeddedFont>
      <p:font typeface="Ubuntu"/>
      <p:regular r:id="rId43"/>
      <p:bold r:id="rId44"/>
      <p:italic r:id="rId45"/>
      <p:boldItalic r:id="rId46"/>
    </p:embeddedFont>
    <p:embeddedFont>
      <p:font typeface="Roboto"/>
      <p:regular r:id="rId47"/>
      <p:bold r:id="rId48"/>
      <p:italic r:id="rId49"/>
      <p:boldItalic r:id="rId50"/>
    </p:embeddedFont>
    <p:embeddedFont>
      <p:font typeface="Nunito"/>
      <p:regular r:id="rId51"/>
      <p:bold r:id="rId52"/>
      <p:italic r:id="rId53"/>
      <p:boldItalic r:id="rId54"/>
    </p:embeddedFont>
    <p:embeddedFont>
      <p:font typeface="Barlow Condensed"/>
      <p:regular r:id="rId55"/>
      <p:bold r:id="rId56"/>
      <p:italic r:id="rId57"/>
      <p:boldItalic r:id="rId58"/>
    </p:embeddedFont>
    <p:embeddedFont>
      <p:font typeface="Press Start 2P"/>
      <p:regular r:id="rId59"/>
    </p:embeddedFont>
    <p:embeddedFont>
      <p:font typeface="Viga"/>
      <p:regular r:id="rId60"/>
    </p:embeddedFont>
    <p:embeddedFont>
      <p:font typeface="Rubik"/>
      <p:regular r:id="rId61"/>
      <p:bold r:id="rId62"/>
      <p:italic r:id="rId63"/>
      <p:boldItalic r:id="rId64"/>
    </p:embeddedFont>
    <p:embeddedFont>
      <p:font typeface="Century Gothic"/>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Ubuntu-bold.fntdata"/><Relationship Id="rId43" Type="http://schemas.openxmlformats.org/officeDocument/2006/relationships/font" Target="fonts/Ubuntu-regular.fntdata"/><Relationship Id="rId46" Type="http://schemas.openxmlformats.org/officeDocument/2006/relationships/font" Target="fonts/Ubuntu-boldItalic.fntdata"/><Relationship Id="rId45" Type="http://schemas.openxmlformats.org/officeDocument/2006/relationships/font" Target="fonts/Ubuntu-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ubik-bold.fntdata"/><Relationship Id="rId61" Type="http://schemas.openxmlformats.org/officeDocument/2006/relationships/font" Target="fonts/Rubik-regular.fntdata"/><Relationship Id="rId20" Type="http://schemas.openxmlformats.org/officeDocument/2006/relationships/slide" Target="slides/slide15.xml"/><Relationship Id="rId64" Type="http://schemas.openxmlformats.org/officeDocument/2006/relationships/font" Target="fonts/Rubik-boldItalic.fntdata"/><Relationship Id="rId63" Type="http://schemas.openxmlformats.org/officeDocument/2006/relationships/font" Target="fonts/Rubik-italic.fntdata"/><Relationship Id="rId22" Type="http://schemas.openxmlformats.org/officeDocument/2006/relationships/slide" Target="slides/slide17.xml"/><Relationship Id="rId66" Type="http://schemas.openxmlformats.org/officeDocument/2006/relationships/font" Target="fonts/CenturyGothic-bold.fntdata"/><Relationship Id="rId21" Type="http://schemas.openxmlformats.org/officeDocument/2006/relationships/slide" Target="slides/slide16.xml"/><Relationship Id="rId65" Type="http://schemas.openxmlformats.org/officeDocument/2006/relationships/font" Target="fonts/CenturyGothic-regular.fntdata"/><Relationship Id="rId24" Type="http://schemas.openxmlformats.org/officeDocument/2006/relationships/slide" Target="slides/slide19.xml"/><Relationship Id="rId68" Type="http://schemas.openxmlformats.org/officeDocument/2006/relationships/font" Target="fonts/CenturyGothic-boldItalic.fntdata"/><Relationship Id="rId23" Type="http://schemas.openxmlformats.org/officeDocument/2006/relationships/slide" Target="slides/slide18.xml"/><Relationship Id="rId67" Type="http://schemas.openxmlformats.org/officeDocument/2006/relationships/font" Target="fonts/CenturyGothic-italic.fntdata"/><Relationship Id="rId60" Type="http://schemas.openxmlformats.org/officeDocument/2006/relationships/font" Target="fonts/Viga-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unito-regular.fntdata"/><Relationship Id="rId50" Type="http://schemas.openxmlformats.org/officeDocument/2006/relationships/font" Target="fonts/Roboto-boldItalic.fntdata"/><Relationship Id="rId53" Type="http://schemas.openxmlformats.org/officeDocument/2006/relationships/font" Target="fonts/Nunito-italic.fntdata"/><Relationship Id="rId52" Type="http://schemas.openxmlformats.org/officeDocument/2006/relationships/font" Target="fonts/Nunito-bold.fntdata"/><Relationship Id="rId11" Type="http://schemas.openxmlformats.org/officeDocument/2006/relationships/slide" Target="slides/slide6.xml"/><Relationship Id="rId55" Type="http://schemas.openxmlformats.org/officeDocument/2006/relationships/font" Target="fonts/BarlowCondensed-regular.fntdata"/><Relationship Id="rId10" Type="http://schemas.openxmlformats.org/officeDocument/2006/relationships/slide" Target="slides/slide5.xml"/><Relationship Id="rId54" Type="http://schemas.openxmlformats.org/officeDocument/2006/relationships/font" Target="fonts/Nunito-boldItalic.fntdata"/><Relationship Id="rId13" Type="http://schemas.openxmlformats.org/officeDocument/2006/relationships/slide" Target="slides/slide8.xml"/><Relationship Id="rId57" Type="http://schemas.openxmlformats.org/officeDocument/2006/relationships/font" Target="fonts/BarlowCondensed-italic.fntdata"/><Relationship Id="rId12" Type="http://schemas.openxmlformats.org/officeDocument/2006/relationships/slide" Target="slides/slide7.xml"/><Relationship Id="rId56" Type="http://schemas.openxmlformats.org/officeDocument/2006/relationships/font" Target="fonts/BarlowCondensed-bold.fntdata"/><Relationship Id="rId15" Type="http://schemas.openxmlformats.org/officeDocument/2006/relationships/slide" Target="slides/slide10.xml"/><Relationship Id="rId59" Type="http://schemas.openxmlformats.org/officeDocument/2006/relationships/font" Target="fonts/PressStart2P-regular.fntdata"/><Relationship Id="rId14" Type="http://schemas.openxmlformats.org/officeDocument/2006/relationships/slide" Target="slides/slide9.xml"/><Relationship Id="rId58" Type="http://schemas.openxmlformats.org/officeDocument/2006/relationships/font" Target="fonts/BarlowCondensed-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 et Stéphanie</a:t>
            </a:r>
            <a:endParaRPr/>
          </a:p>
        </p:txBody>
      </p:sp>
      <p:sp>
        <p:nvSpPr>
          <p:cNvPr id="112" name="Google Shape;11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d42c7d0400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d42c7d0400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d42c7d040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d42c7d040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d42c7d0400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d42c7d0400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d42c7d0400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sz="1350">
              <a:solidFill>
                <a:srgbClr val="0069C0"/>
              </a:solidFill>
              <a:highlight>
                <a:srgbClr val="FFFFFF"/>
              </a:highlight>
              <a:latin typeface="Viga"/>
              <a:ea typeface="Viga"/>
              <a:cs typeface="Viga"/>
              <a:sym typeface="Viga"/>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Autorisations du joueur</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a:t>
            </a:r>
            <a:r>
              <a:rPr lang="en-US" sz="1150">
                <a:solidFill>
                  <a:srgbClr val="495057"/>
                </a:solidFill>
                <a:highlight>
                  <a:srgbClr val="FFFFFF"/>
                </a:highlight>
                <a:latin typeface="Ubuntu"/>
                <a:ea typeface="Ubuntu"/>
                <a:cs typeface="Ubuntu"/>
                <a:sym typeface="Ubuntu"/>
              </a:rPr>
              <a:t>Visiteur permet aux joueurs de rejoindre le monde pour l'explorer sans interagir avec lui. Comme dans un musée, les joueurs peuvent se déplacer et regarder, mais ne peut ni construire ni détruire.</a:t>
            </a:r>
            <a:endParaRPr sz="1150">
              <a:solidFill>
                <a:srgbClr val="495057"/>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Membre permet aux joueurs de rejoindre le monde et d'y interagir, leur permettant de construire, de détruire et d'interagir avec les autres joueurs. Le plus souvent, vous choisirez Membre lorsque vous travaillez dans un environnement de jeu collaboratif.</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Opérateur permet aux joueurs de rejoindre un accès et un contrôle complets sur le monde, y compris les autorisations et les commandes des joueurs.</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228" name="Google Shape;228;g2d42c7d0400_0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d42c7d0400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Les personnages non-joueurs (PNJ) sont des personnages immobiles dans un monde et ils ont un grand choix de « skins ». </a:t>
            </a:r>
            <a:r>
              <a:rPr b="1" lang="en-US" sz="1150" u="sng">
                <a:solidFill>
                  <a:srgbClr val="1D2125"/>
                </a:solidFill>
                <a:highlight>
                  <a:srgbClr val="FFFFFF"/>
                </a:highlight>
                <a:latin typeface="Ubuntu"/>
                <a:ea typeface="Ubuntu"/>
                <a:cs typeface="Ubuntu"/>
                <a:sym typeface="Ubuntu"/>
              </a:rPr>
              <a:t>Ils peuvent donner des instructions, des informations, des astuces et des directives sur la leço</a:t>
            </a:r>
            <a:r>
              <a:rPr lang="en-US" sz="1150">
                <a:solidFill>
                  <a:srgbClr val="1D2125"/>
                </a:solidFill>
                <a:highlight>
                  <a:srgbClr val="FFFFFF"/>
                </a:highlight>
                <a:latin typeface="Ubuntu"/>
                <a:ea typeface="Ubuntu"/>
                <a:cs typeface="Ubuntu"/>
                <a:sym typeface="Ubuntu"/>
              </a:rPr>
              <a:t>n. Ils peuvent aussi fournir </a:t>
            </a:r>
            <a:r>
              <a:rPr b="1" lang="en-US" sz="1150" u="sng">
                <a:solidFill>
                  <a:srgbClr val="1D2125"/>
                </a:solidFill>
                <a:highlight>
                  <a:srgbClr val="FFFFFF"/>
                </a:highlight>
                <a:latin typeface="Ubuntu"/>
                <a:ea typeface="Ubuntu"/>
                <a:cs typeface="Ubuntu"/>
                <a:sym typeface="Ubuntu"/>
              </a:rPr>
              <a:t>des liens URL pour renvoyer les joueurs à des sites Web, des tutoriels, des vidéos, des questionnaires, des documents collaboratifs, etc</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Ils peuvent aussi exécuter des commandes comme fournir des ressources aux joueurs ou les téléporter à un autre endroit dans le monde. Pour faire parler un PNJ, il faut cliquer sur le bouton droit de la souris en le visant. Pour placer, supprimer, nommer ou modifier les PNJ, il faut avoir l'habileté spéciale de constructeur de monde.</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Constructeur de monde</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C'est une habileté spéciale qui permet de placer ou utiliser certains blocs ou certains objets de Minecraft Education, comme les PNJ. Lorsque les triches sont activées dans les paramètres du monde, l'hôte peut activer ou désactiver l'habileté de constructeur de monde pour tout joueur du monde.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activer rapidement votre propre habileté de constructeur de monde, afin de placer ou modifier un PNJ par exemple, exécutez l'une des commandes suivantes dans le clavardage (T)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/worldbuilder</a:t>
            </a:r>
            <a:endParaRPr i="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/wb</a:t>
            </a:r>
            <a:endParaRPr i="1"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259" name="Google Shape;259;g2d42c7d0400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d42c7d040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289" name="Google Shape;289;g2d42c7d0400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d42c7d0400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Stéphanie</a:t>
            </a:r>
            <a:br>
              <a:rPr lang="en-US">
                <a:solidFill>
                  <a:schemeClr val="dk1"/>
                </a:solidFill>
              </a:rPr>
            </a:b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319" name="Google Shape;319;g2d42c7d0400_0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d42c7d0400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d42c7d0400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06cb65fc85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a:solidFill>
                  <a:schemeClr val="dk1"/>
                </a:solidFill>
              </a:rPr>
              <a:t>Mathieu</a:t>
            </a:r>
            <a:endParaRPr>
              <a:solidFill>
                <a:schemeClr val="dk1"/>
              </a:solidFill>
            </a:endParaRPr>
          </a:p>
        </p:txBody>
      </p:sp>
      <p:sp>
        <p:nvSpPr>
          <p:cNvPr id="355" name="Google Shape;355;g306cb65fc85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06cb65fc85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386" name="Google Shape;386;g306cb65fc85_0_3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06cb65fc85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16" name="Google Shape;416;g306cb65fc85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06cb65fc85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49" name="Google Shape;449;g306cb65fc85_0_3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1aec9fa7a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US">
                <a:solidFill>
                  <a:schemeClr val="dk1"/>
                </a:solidFill>
              </a:rPr>
              <a:t>Mathieu</a:t>
            </a:r>
            <a:endParaRPr>
              <a:solidFill>
                <a:schemeClr val="dk1"/>
              </a:solidFill>
            </a:endParaRPr>
          </a:p>
        </p:txBody>
      </p:sp>
      <p:sp>
        <p:nvSpPr>
          <p:cNvPr id="480" name="Google Shape;480;g31aec9fa7a4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1aec9fa7a4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US">
                <a:solidFill>
                  <a:schemeClr val="dk1"/>
                </a:solidFill>
              </a:rPr>
              <a:t>Mathieu</a:t>
            </a:r>
            <a:endParaRPr/>
          </a:p>
        </p:txBody>
      </p:sp>
      <p:sp>
        <p:nvSpPr>
          <p:cNvPr id="509" name="Google Shape;509;g31aec9fa7a4_1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1aec9fa7a4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US">
                <a:solidFill>
                  <a:schemeClr val="dk1"/>
                </a:solidFill>
              </a:rPr>
              <a:t>Mathieu</a:t>
            </a:r>
            <a:endParaRPr/>
          </a:p>
        </p:txBody>
      </p:sp>
      <p:sp>
        <p:nvSpPr>
          <p:cNvPr id="537" name="Google Shape;537;g31aec9fa7a4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d42c7d040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565" name="Google Shape;565;g2d42c7d0400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d42c7d040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582" name="Google Shape;582;g2d42c7d0400_0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d42c7d040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599" name="Google Shape;599;g2d42c7d0400_0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4195c464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Guillaume et Louis-Phiilippe</a:t>
            </a:r>
            <a:endParaRPr/>
          </a:p>
        </p:txBody>
      </p:sp>
      <p:sp>
        <p:nvSpPr>
          <p:cNvPr id="616" name="Google Shape;616;g34195c4646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4195c4646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Jenny</a:t>
            </a:r>
            <a:endParaRPr/>
          </a:p>
        </p:txBody>
      </p:sp>
      <p:sp>
        <p:nvSpPr>
          <p:cNvPr id="631" name="Google Shape;631;g34195c4646c_0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rPr lang="en-US">
                <a:solidFill>
                  <a:schemeClr val="dk1"/>
                </a:solidFill>
              </a:rPr>
              <a:t>Répartition du temps :</a:t>
            </a:r>
            <a:endParaRPr>
              <a:solidFill>
                <a:schemeClr val="dk1"/>
              </a:solidFill>
            </a:endParaRPr>
          </a:p>
          <a:p>
            <a:pPr indent="0" lvl="0" marL="0" rtl="0" algn="l">
              <a:spcBef>
                <a:spcPts val="0"/>
              </a:spcBef>
              <a:spcAft>
                <a:spcPts val="0"/>
              </a:spcAft>
              <a:buNone/>
            </a:pPr>
            <a:r>
              <a:rPr lang="en-US">
                <a:solidFill>
                  <a:schemeClr val="dk1"/>
                </a:solidFill>
              </a:rPr>
              <a:t>9h00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plan (15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Débuter avec Minecraft (60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3 intentions didactiques et liens avec le RIM (15 min.)</a:t>
            </a:r>
            <a:endParaRPr>
              <a:solidFill>
                <a:schemeClr val="dk1"/>
              </a:solidFill>
            </a:endParaRPr>
          </a:p>
          <a:p>
            <a:pPr indent="0" lvl="0" marL="0" rtl="0" algn="l">
              <a:spcBef>
                <a:spcPts val="0"/>
              </a:spcBef>
              <a:spcAft>
                <a:spcPts val="0"/>
              </a:spcAft>
              <a:buNone/>
            </a:pPr>
            <a:r>
              <a:rPr lang="en-US">
                <a:solidFill>
                  <a:schemeClr val="dk1"/>
                </a:solidFill>
              </a:rPr>
              <a:t>10h30</a:t>
            </a:r>
            <a:endParaRPr>
              <a:solidFill>
                <a:schemeClr val="dk1"/>
              </a:solidFill>
            </a:endParaRPr>
          </a:p>
          <a:p>
            <a:pPr indent="0" lvl="0" marL="0" rtl="0" algn="l">
              <a:spcBef>
                <a:spcPts val="0"/>
              </a:spcBef>
              <a:spcAft>
                <a:spcPts val="0"/>
              </a:spcAft>
              <a:buNone/>
            </a:pPr>
            <a:r>
              <a:rPr lang="en-US">
                <a:solidFill>
                  <a:schemeClr val="dk1"/>
                </a:solidFill>
              </a:rPr>
              <a:t>Pause (15 min.)</a:t>
            </a:r>
            <a:endParaRPr>
              <a:solidFill>
                <a:schemeClr val="dk1"/>
              </a:solidFill>
            </a:endParaRPr>
          </a:p>
          <a:p>
            <a:pPr indent="0" lvl="0" marL="0" rtl="0" algn="l">
              <a:spcBef>
                <a:spcPts val="0"/>
              </a:spcBef>
              <a:spcAft>
                <a:spcPts val="0"/>
              </a:spcAft>
              <a:buNone/>
            </a:pPr>
            <a:r>
              <a:rPr lang="en-US">
                <a:solidFill>
                  <a:schemeClr val="dk1"/>
                </a:solidFill>
              </a:rPr>
              <a:t>10h45</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3 tâches (45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Retour sur les 3 tâches et les 3 intentions (15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autres tâches (voir autoformation) (15 min.)</a:t>
            </a:r>
            <a:endParaRPr>
              <a:solidFill>
                <a:schemeClr val="dk1"/>
              </a:solidFill>
            </a:endParaRPr>
          </a:p>
          <a:p>
            <a:pPr indent="0" lvl="0" marL="0" rtl="0" algn="l">
              <a:spcBef>
                <a:spcPts val="0"/>
              </a:spcBef>
              <a:spcAft>
                <a:spcPts val="0"/>
              </a:spcAft>
              <a:buNone/>
            </a:pPr>
            <a:r>
              <a:rPr lang="en-US">
                <a:solidFill>
                  <a:schemeClr val="dk1"/>
                </a:solidFill>
              </a:rPr>
              <a:t>Diner (60 min.)</a:t>
            </a:r>
            <a:endParaRPr>
              <a:solidFill>
                <a:schemeClr val="dk1"/>
              </a:solidFill>
            </a:endParaRPr>
          </a:p>
          <a:p>
            <a:pPr indent="0" lvl="0" marL="0" rtl="0" algn="l">
              <a:spcBef>
                <a:spcPts val="0"/>
              </a:spcBef>
              <a:spcAft>
                <a:spcPts val="0"/>
              </a:spcAft>
              <a:buNone/>
            </a:pPr>
            <a:r>
              <a:rPr lang="en-US">
                <a:solidFill>
                  <a:schemeClr val="dk1"/>
                </a:solidFill>
              </a:rPr>
              <a:t>13h00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autres tâches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Retour sur les autres tâches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Projet de recherche (40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Votre milieu? Suite et développement (10 min.)</a:t>
            </a:r>
            <a:endParaRPr>
              <a:solidFill>
                <a:schemeClr val="dk1"/>
              </a:solidFill>
            </a:endParaRPr>
          </a:p>
          <a:p>
            <a:pPr indent="0" lvl="0" marL="0" rtl="0" algn="l">
              <a:spcBef>
                <a:spcPts val="0"/>
              </a:spcBef>
              <a:spcAft>
                <a:spcPts val="0"/>
              </a:spcAft>
              <a:buNone/>
            </a:pPr>
            <a:r>
              <a:rPr lang="en-US">
                <a:solidFill>
                  <a:schemeClr val="dk1"/>
                </a:solidFill>
              </a:rPr>
              <a:t>14h30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Autoformation CSSDM (30 min.)</a:t>
            </a:r>
            <a:endParaRPr>
              <a:solidFill>
                <a:schemeClr val="dk1"/>
              </a:solidFill>
            </a:endParaRPr>
          </a:p>
        </p:txBody>
      </p:sp>
      <p:sp>
        <p:nvSpPr>
          <p:cNvPr id="142" name="Google Shape;142;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4195c4646c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Mélanie</a:t>
            </a:r>
            <a:endParaRPr/>
          </a:p>
        </p:txBody>
      </p:sp>
      <p:sp>
        <p:nvSpPr>
          <p:cNvPr id="646" name="Google Shape;646;g34195c4646c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fa887ed3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 et Mathieu</a:t>
            </a:r>
            <a:endParaRPr/>
          </a:p>
        </p:txBody>
      </p:sp>
      <p:sp>
        <p:nvSpPr>
          <p:cNvPr id="661" name="Google Shape;661;g2fa887ed3a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d42c7d0400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674" name="Google Shape;674;g2d42c7d0400_0_6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4195c4646c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p>
        </p:txBody>
      </p:sp>
      <p:sp>
        <p:nvSpPr>
          <p:cNvPr id="691" name="Google Shape;691;g34195c4646c_0_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d42c7d0400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d42c7d0400_0_5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711" name="Google Shape;711;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d42c7d040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54" name="Google Shape;154;g2d42c7d040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d42c7d0400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p:txBody>
      </p:sp>
      <p:sp>
        <p:nvSpPr>
          <p:cNvPr id="161" name="Google Shape;161;g2d42c7d0400_0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d42c7d040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d42c7d040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d42c7d0400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d42c7d0400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d42c7d040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d42c7d040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d42c7d0400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d42c7d0400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2.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https://docs.google.com/document/d/1-aXi38zo2kW1K8TdNBltRK2r42EMncC21hEuuqidxkQ/edit?usp=sharing" TargetMode="External"/><Relationship Id="rId10" Type="http://schemas.openxmlformats.org/officeDocument/2006/relationships/hyperlink" Target="http://recitmst.qc.ca/minecraft19032025" TargetMode="External"/><Relationship Id="rId13" Type="http://schemas.openxmlformats.org/officeDocument/2006/relationships/image" Target="../media/image9.png"/><Relationship Id="rId12" Type="http://schemas.openxmlformats.org/officeDocument/2006/relationships/hyperlink" Target="https://education.minecraft.net/get-started/download"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hyperlink" Target="http://recitmst.qc.ca/minecraft19032025" TargetMode="External"/><Relationship Id="rId5" Type="http://schemas.openxmlformats.org/officeDocument/2006/relationships/hyperlink" Target="mailto:stephanie.rioux@recit.gouv.qc.ca" TargetMode="External"/><Relationship Id="rId6" Type="http://schemas.openxmlformats.org/officeDocument/2006/relationships/image" Target="../media/image8.png"/><Relationship Id="rId7" Type="http://schemas.openxmlformats.org/officeDocument/2006/relationships/image" Target="../media/image75.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52.png"/><Relationship Id="rId12"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4.xml"/><Relationship Id="rId4" Type="http://schemas.openxmlformats.org/officeDocument/2006/relationships/slide" Target="/ppt/slides/slide16.xml"/><Relationship Id="rId9" Type="http://schemas.openxmlformats.org/officeDocument/2006/relationships/image" Target="../media/image37.png"/><Relationship Id="rId5" Type="http://schemas.openxmlformats.org/officeDocument/2006/relationships/slide" Target="/ppt/slides/slide15.xml"/><Relationship Id="rId6" Type="http://schemas.openxmlformats.org/officeDocument/2006/relationships/image" Target="../media/image30.png"/><Relationship Id="rId7" Type="http://schemas.openxmlformats.org/officeDocument/2006/relationships/image" Target="../media/image10.png"/><Relationship Id="rId8"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3.xml"/><Relationship Id="rId4" Type="http://schemas.openxmlformats.org/officeDocument/2006/relationships/slide" Target="/ppt/slides/slide16.xml"/><Relationship Id="rId9" Type="http://schemas.openxmlformats.org/officeDocument/2006/relationships/image" Target="../media/image29.png"/><Relationship Id="rId5" Type="http://schemas.openxmlformats.org/officeDocument/2006/relationships/slide" Target="/ppt/slides/slide15.xml"/><Relationship Id="rId6" Type="http://schemas.openxmlformats.org/officeDocument/2006/relationships/image" Target="../media/image45.png"/><Relationship Id="rId7" Type="http://schemas.openxmlformats.org/officeDocument/2006/relationships/image" Target="../media/image10.png"/><Relationship Id="rId8"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ppt/slides/slide14.xml"/><Relationship Id="rId4" Type="http://schemas.openxmlformats.org/officeDocument/2006/relationships/slide" Target="/ppt/slides/slide13.xml"/><Relationship Id="rId9" Type="http://schemas.openxmlformats.org/officeDocument/2006/relationships/image" Target="../media/image36.png"/><Relationship Id="rId5" Type="http://schemas.openxmlformats.org/officeDocument/2006/relationships/slide" Target="/ppt/slides/slide16.xml"/><Relationship Id="rId6" Type="http://schemas.openxmlformats.org/officeDocument/2006/relationships/image" Target="../media/image33.png"/><Relationship Id="rId7" Type="http://schemas.openxmlformats.org/officeDocument/2006/relationships/image" Target="../media/image10.png"/><Relationship Id="rId8" Type="http://schemas.openxmlformats.org/officeDocument/2006/relationships/image" Target="../media/image29.png"/></Relationships>
</file>

<file path=ppt/slides/_rels/slide16.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5.xml"/><Relationship Id="rId4" Type="http://schemas.openxmlformats.org/officeDocument/2006/relationships/slide" Target="/ppt/slides/slide14.xml"/><Relationship Id="rId9" Type="http://schemas.openxmlformats.org/officeDocument/2006/relationships/image" Target="../media/image31.png"/><Relationship Id="rId5" Type="http://schemas.openxmlformats.org/officeDocument/2006/relationships/slide" Target="/ppt/slides/slide13.xml"/><Relationship Id="rId6" Type="http://schemas.openxmlformats.org/officeDocument/2006/relationships/image" Target="../media/image29.png"/><Relationship Id="rId7" Type="http://schemas.openxmlformats.org/officeDocument/2006/relationships/image" Target="../media/image42.png"/><Relationship Id="rId8"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38.png"/></Relationships>
</file>

<file path=ppt/slides/_rels/slide18.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46.png"/><Relationship Id="rId13" Type="http://schemas.openxmlformats.org/officeDocument/2006/relationships/image" Target="../media/image48.png"/><Relationship Id="rId12"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19.xml"/><Relationship Id="rId4" Type="http://schemas.openxmlformats.org/officeDocument/2006/relationships/slide" Target="/ppt/slides/slide21.xml"/><Relationship Id="rId9" Type="http://schemas.openxmlformats.org/officeDocument/2006/relationships/image" Target="../media/image40.png"/><Relationship Id="rId14" Type="http://schemas.openxmlformats.org/officeDocument/2006/relationships/image" Target="../media/image56.png"/><Relationship Id="rId5" Type="http://schemas.openxmlformats.org/officeDocument/2006/relationships/slide" Target="/ppt/slides/slide20.xml"/><Relationship Id="rId6" Type="http://schemas.openxmlformats.org/officeDocument/2006/relationships/image" Target="../media/image10.png"/><Relationship Id="rId7" Type="http://schemas.openxmlformats.org/officeDocument/2006/relationships/slide" Target="/ppt/slides/slide18.xml"/><Relationship Id="rId8" Type="http://schemas.openxmlformats.org/officeDocument/2006/relationships/slide" Target="/ppt/slid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21.xml"/><Relationship Id="rId4" Type="http://schemas.openxmlformats.org/officeDocument/2006/relationships/slide" Target="/ppt/slides/slide20.xml"/><Relationship Id="rId9" Type="http://schemas.openxmlformats.org/officeDocument/2006/relationships/image" Target="../media/image59.png"/><Relationship Id="rId5" Type="http://schemas.openxmlformats.org/officeDocument/2006/relationships/image" Target="../media/image49.png"/><Relationship Id="rId6" Type="http://schemas.openxmlformats.org/officeDocument/2006/relationships/image" Target="../media/image55.png"/><Relationship Id="rId7" Type="http://schemas.openxmlformats.org/officeDocument/2006/relationships/image" Target="../media/image58.png"/><Relationship Id="rId8"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5.png"/><Relationship Id="rId4" Type="http://schemas.openxmlformats.org/officeDocument/2006/relationships/hyperlink" Target="http://recitmst.qc.ca/minecraft19032025" TargetMode="External"/><Relationship Id="rId9" Type="http://schemas.openxmlformats.org/officeDocument/2006/relationships/image" Target="../media/image7.png"/><Relationship Id="rId5" Type="http://schemas.openxmlformats.org/officeDocument/2006/relationships/hyperlink" Target="http://recitmst.qc.ca/minecraft19032025" TargetMode="External"/><Relationship Id="rId6" Type="http://schemas.openxmlformats.org/officeDocument/2006/relationships/hyperlink" Target="mailto:equipe@recitmst.qc.ca" TargetMode="External"/><Relationship Id="rId7" Type="http://schemas.openxmlformats.org/officeDocument/2006/relationships/hyperlink" Target="https://creativecommons.org/licenses/by-nc-sa/4.0/deed.fr" TargetMode="External"/><Relationship Id="rId8" Type="http://schemas.openxmlformats.org/officeDocument/2006/relationships/hyperlink" Target="https://creativecommons.org/licenses/by-nc-sa/4.0/deed.fr" TargetMode="External"/></Relationships>
</file>

<file path=ppt/slides/_rels/slide20.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53.png"/><Relationship Id="rId13" Type="http://schemas.openxmlformats.org/officeDocument/2006/relationships/image" Target="../media/image89.png"/><Relationship Id="rId12"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19.xml"/><Relationship Id="rId4" Type="http://schemas.openxmlformats.org/officeDocument/2006/relationships/slide" Target="/ppt/slides/slide21.xml"/><Relationship Id="rId9" Type="http://schemas.openxmlformats.org/officeDocument/2006/relationships/image" Target="../media/image54.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57.png"/><Relationship Id="rId6" Type="http://schemas.openxmlformats.org/officeDocument/2006/relationships/image" Target="../media/image10.png"/><Relationship Id="rId7" Type="http://schemas.openxmlformats.org/officeDocument/2006/relationships/image" Target="../media/image68.png"/><Relationship Id="rId8"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0.xml"/><Relationship Id="rId4" Type="http://schemas.openxmlformats.org/officeDocument/2006/relationships/slide" Target="/ppt/slides/slide19.xml"/><Relationship Id="rId5" Type="http://schemas.openxmlformats.org/officeDocument/2006/relationships/image" Target="../media/image10.png"/><Relationship Id="rId6" Type="http://schemas.openxmlformats.org/officeDocument/2006/relationships/image" Target="../media/image29.png"/><Relationship Id="rId7" Type="http://schemas.openxmlformats.org/officeDocument/2006/relationships/image" Target="../media/image88.png"/><Relationship Id="rId8" Type="http://schemas.openxmlformats.org/officeDocument/2006/relationships/image" Target="../media/image89.png"/></Relationships>
</file>

<file path=ppt/slides/_rels/slide22.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hyperlink" Target="http://www.education.gouv.qc.ca/fileadmin/site_web/documents/dpse/adaptation_serv_compl/Referentiel-mathematique.PDF" TargetMode="External"/><Relationship Id="rId12"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3.xml"/><Relationship Id="rId4" Type="http://schemas.openxmlformats.org/officeDocument/2006/relationships/slide" Target="/ppt/slides/slide24.xml"/><Relationship Id="rId9" Type="http://schemas.openxmlformats.org/officeDocument/2006/relationships/image" Target="../media/image48.png"/><Relationship Id="rId5" Type="http://schemas.openxmlformats.org/officeDocument/2006/relationships/image" Target="../media/image40.png"/><Relationship Id="rId6" Type="http://schemas.openxmlformats.org/officeDocument/2006/relationships/image" Target="../media/image46.png"/><Relationship Id="rId7" Type="http://schemas.openxmlformats.org/officeDocument/2006/relationships/image" Target="../media/image39.png"/><Relationship Id="rId8" Type="http://schemas.openxmlformats.org/officeDocument/2006/relationships/image" Target="../media/image47.png"/></Relationships>
</file>

<file path=ppt/slides/_rels/slide23.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10.png"/><Relationship Id="rId12"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2.xml"/><Relationship Id="rId4" Type="http://schemas.openxmlformats.org/officeDocument/2006/relationships/slide" Target="/ppt/slides/slide24.xml"/><Relationship Id="rId9" Type="http://schemas.openxmlformats.org/officeDocument/2006/relationships/image" Target="../media/image59.png"/><Relationship Id="rId5" Type="http://schemas.openxmlformats.org/officeDocument/2006/relationships/image" Target="../media/image49.png"/><Relationship Id="rId6" Type="http://schemas.openxmlformats.org/officeDocument/2006/relationships/image" Target="../media/image55.png"/><Relationship Id="rId7" Type="http://schemas.openxmlformats.org/officeDocument/2006/relationships/image" Target="../media/image58.png"/><Relationship Id="rId8" Type="http://schemas.openxmlformats.org/officeDocument/2006/relationships/image" Target="../media/image62.png"/></Relationships>
</file>

<file path=ppt/slides/_rels/slide24.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10.png"/><Relationship Id="rId12"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23.xml"/><Relationship Id="rId4" Type="http://schemas.openxmlformats.org/officeDocument/2006/relationships/slide" Target="/ppt/slides/slide22.xml"/><Relationship Id="rId9" Type="http://schemas.openxmlformats.org/officeDocument/2006/relationships/image" Target="../media/image31.png"/><Relationship Id="rId5" Type="http://schemas.openxmlformats.org/officeDocument/2006/relationships/image" Target="../media/image57.png"/><Relationship Id="rId6" Type="http://schemas.openxmlformats.org/officeDocument/2006/relationships/image" Target="../media/image54.png"/><Relationship Id="rId7" Type="http://schemas.openxmlformats.org/officeDocument/2006/relationships/image" Target="../media/image53.png"/><Relationship Id="rId8"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hyperlink" Target="https://drive.google.com/file/d/15Dgfb5XmCduoOZXRGaz3E1mIsbEWrO9M/view?usp=drive_link" TargetMode="External"/><Relationship Id="rId5" Type="http://schemas.openxmlformats.org/officeDocument/2006/relationships/hyperlink" Target="https://campus.recit.qc.ca/mod/page/view.php?id=969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hyperlink" Target="https://www.google.com/url?q=https://drive.google.com/file/d/1eOaj3dKpjB42cyLwUhVeBoT9ipH6NJPO/view?usp%3Ddrive_link&amp;sa=D&amp;source=editors&amp;ust=1741017070418502&amp;usg=AOvVaw2wyUFiIbxAeoIIWCc7DrL9" TargetMode="External"/><Relationship Id="rId5" Type="http://schemas.openxmlformats.org/officeDocument/2006/relationships/hyperlink" Target="https://docs.google.com/presentation/d/e/2PACX-1vRr16Mt0NRJ4AL_vg-gTVXyBwj3Ricyp0ztkOClWILa-UM4YA74GXGkixeVZfcSEER8uKCh3RxIbTDl/pub?start=false&amp;loop=false&amp;delayms=300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hyperlink" Target="https://docs.google.com/presentation/d/e/2PACX-1vSPgrVpmE7OkpSMqs-RTExtLXDsSTWFLvb6EOqgNAexYDtev34ZjLn0nkVWz3PCByxZtkiNozttUuVL/pub?start=false&amp;loop=false&amp;delayms=3000" TargetMode="External"/><Relationship Id="rId5" Type="http://schemas.openxmlformats.org/officeDocument/2006/relationships/hyperlink" Target="https://drive.google.com/file/d/1sKlLQnCyp5a3naeiaqfG1aDn18a4WR_C/view?usp=drive_link"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hyperlink" Target="https://docs.google.com/presentation/d/e/2PACX-1vTyeozWhzZhW1nGpras0MTpG8cV4D0u4Vh9o3KGIznuaaVdfRAFqobJSeOKvctlNEApX0s33WZ6EuTl/pub?start=false&amp;loop=false&amp;delayms=300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hyperlink" Target="https://docs.google.com/presentation/d/e/2PACX-1vSHVutgSRNiAPKNrwWEcvh8iuqpmXoid5qHGYd-aSxyZbYj6nQOB7Z-dAa8Mo4RaD-0F7ZguJenBtCE/pub?start=false&amp;loop=false&amp;delayms=300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hyperlink" Target="https://docs.google.com/presentation/d/e/2PACX-1vRP5qFR5sIuxmvWbULRRp8cZaE7wIqZ-IycGYDPeWzaQ7kDOIg-SQyvTrJ6WWkkenVroO3TUAeHBb2i/pub?start=false&amp;loop=false&amp;delayms=3000"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hyperlink" Target="https://campus.recit.qc.ca/course/view.php?id=329#section-3" TargetMode="External"/><Relationship Id="rId5" Type="http://schemas.openxmlformats.org/officeDocument/2006/relationships/hyperlink" Target="https://campus.recit.qc.ca/mod/page/view.php?id=15095" TargetMode="External"/><Relationship Id="rId6" Type="http://schemas.openxmlformats.org/officeDocument/2006/relationships/hyperlink" Target="https://campus.recit.qc.ca/mod/page/view.php?id=24605"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hyperlink" Target="https://campus.recit.qc.ca/course/view.php?id=329"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campus.recit.qc.ca/login/index.php" TargetMode="External"/><Relationship Id="rId4" Type="http://schemas.openxmlformats.org/officeDocument/2006/relationships/hyperlink" Target="https://campus.recit.qc.ca/enrol/index.php?id=329" TargetMode="External"/><Relationship Id="rId5" Type="http://schemas.openxmlformats.org/officeDocument/2006/relationships/hyperlink" Target="https://campus.recit.qc.ca/mod/page/view.php?id=26877&amp;forceview=1" TargetMode="External"/><Relationship Id="rId6" Type="http://schemas.openxmlformats.org/officeDocument/2006/relationships/image" Target="../media/image91.png"/></Relationships>
</file>

<file path=ppt/slides/_rels/slide35.xml.rels><?xml version="1.0" encoding="UTF-8" standalone="yes"?><Relationships xmlns="http://schemas.openxmlformats.org/package/2006/relationships"><Relationship Id="rId11" Type="http://schemas.openxmlformats.org/officeDocument/2006/relationships/hyperlink" Target="http://recitmst.qc.ca/minecraft19032025" TargetMode="External"/><Relationship Id="rId10" Type="http://schemas.openxmlformats.org/officeDocument/2006/relationships/hyperlink" Target="http://recitmst.qc.ca/minecraft19032025" TargetMode="External"/><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hyperlink" Target="mailto:stephanie.rioux@recit.gouv.qc.ca" TargetMode="External"/><Relationship Id="rId5" Type="http://schemas.openxmlformats.org/officeDocument/2006/relationships/image" Target="../media/image89.png"/><Relationship Id="rId6" Type="http://schemas.openxmlformats.org/officeDocument/2006/relationships/image" Target="../media/image8.png"/><Relationship Id="rId7" Type="http://schemas.openxmlformats.org/officeDocument/2006/relationships/image" Target="../media/image75.png"/><Relationship Id="rId8"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hyperlink" Target="http://www.youtube.com/watch?v=OTEUQcRRQhw" TargetMode="External"/><Relationship Id="rId5"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8.png"/><Relationship Id="rId5"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15" name="Google Shape;115;p18"/>
          <p:cNvPicPr preferRelativeResize="0"/>
          <p:nvPr/>
        </p:nvPicPr>
        <p:blipFill rotWithShape="1">
          <a:blip r:embed="rId4">
            <a:alphaModFix/>
          </a:blip>
          <a:srcRect b="0" l="0" r="0" t="0"/>
          <a:stretch/>
        </p:blipFill>
        <p:spPr>
          <a:xfrm>
            <a:off x="7609114" y="3530721"/>
            <a:ext cx="4963887" cy="3901106"/>
          </a:xfrm>
          <a:prstGeom prst="rect">
            <a:avLst/>
          </a:prstGeom>
          <a:noFill/>
          <a:ln>
            <a:noFill/>
          </a:ln>
          <a:effectLst>
            <a:outerShdw blurRad="419100" rotWithShape="0" algn="tl" dir="2700000" dist="38100">
              <a:srgbClr val="000000">
                <a:alpha val="80000"/>
              </a:srgbClr>
            </a:outerShdw>
          </a:effectLst>
        </p:spPr>
      </p:pic>
      <p:sp>
        <p:nvSpPr>
          <p:cNvPr id="116" name="Google Shape;116;p18">
            <a:hlinkClick action="ppaction://hlinkshowjump?jump=nextslide"/>
          </p:cNvPr>
          <p:cNvSpPr/>
          <p:nvPr/>
        </p:nvSpPr>
        <p:spPr>
          <a:xfrm>
            <a:off x="1190250" y="2184150"/>
            <a:ext cx="96567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u="none" cap="none" strike="noStrike">
              <a:solidFill>
                <a:schemeClr val="lt1"/>
              </a:solidFill>
              <a:latin typeface="Calibri"/>
              <a:ea typeface="Calibri"/>
              <a:cs typeface="Calibri"/>
              <a:sym typeface="Calibri"/>
            </a:endParaRPr>
          </a:p>
        </p:txBody>
      </p:sp>
      <p:sp>
        <p:nvSpPr>
          <p:cNvPr id="117" name="Google Shape;117;p18"/>
          <p:cNvSpPr txBox="1"/>
          <p:nvPr/>
        </p:nvSpPr>
        <p:spPr>
          <a:xfrm>
            <a:off x="1266808" y="2293050"/>
            <a:ext cx="9502200" cy="1227900"/>
          </a:xfrm>
          <a:prstGeom prst="rect">
            <a:avLst/>
          </a:prstGeom>
          <a:noFill/>
          <a:ln>
            <a:noFill/>
          </a:ln>
        </p:spPr>
        <p:txBody>
          <a:bodyPr anchorCtr="0" anchor="t" bIns="45700" lIns="91425" spcFirstLastPara="1" rIns="91425" wrap="square" tIns="45700">
            <a:spAutoFit/>
          </a:bodyPr>
          <a:lstStyle/>
          <a:p>
            <a:pPr indent="0" lvl="0" marL="0" rtl="0" algn="ctr">
              <a:lnSpc>
                <a:spcPct val="167000"/>
              </a:lnSpc>
              <a:spcBef>
                <a:spcPts val="0"/>
              </a:spcBef>
              <a:spcAft>
                <a:spcPts val="0"/>
              </a:spcAft>
              <a:buSzPts val="1100"/>
              <a:buNone/>
            </a:pPr>
            <a:r>
              <a:rPr lang="en-US" sz="1700">
                <a:solidFill>
                  <a:schemeClr val="lt1"/>
                </a:solidFill>
                <a:latin typeface="Press Start 2P"/>
                <a:ea typeface="Press Start 2P"/>
                <a:cs typeface="Press Start 2P"/>
                <a:sym typeface="Press Start 2P"/>
              </a:rPr>
              <a:t>Minecraft</a:t>
            </a:r>
            <a:r>
              <a:rPr lang="en-US" sz="1700">
                <a:solidFill>
                  <a:schemeClr val="lt1"/>
                </a:solidFill>
                <a:latin typeface="Press Start 2P"/>
                <a:ea typeface="Press Start 2P"/>
                <a:cs typeface="Press Start 2P"/>
                <a:sym typeface="Press Start 2P"/>
              </a:rPr>
              <a:t> Education pour l’enseignement-apprentissage des mathématiques </a:t>
            </a:r>
            <a:endParaRPr sz="1700">
              <a:solidFill>
                <a:srgbClr val="D8D8D8"/>
              </a:solidFill>
              <a:latin typeface="Press Start 2P"/>
              <a:ea typeface="Press Start 2P"/>
              <a:cs typeface="Press Start 2P"/>
              <a:sym typeface="Press Start 2P"/>
            </a:endParaRPr>
          </a:p>
        </p:txBody>
      </p:sp>
      <p:sp>
        <p:nvSpPr>
          <p:cNvPr id="118" name="Google Shape;118;p18"/>
          <p:cNvSpPr/>
          <p:nvPr/>
        </p:nvSpPr>
        <p:spPr>
          <a:xfrm>
            <a:off x="3150958" y="3669375"/>
            <a:ext cx="5733900" cy="17532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18"/>
          <p:cNvSpPr txBox="1"/>
          <p:nvPr/>
        </p:nvSpPr>
        <p:spPr>
          <a:xfrm>
            <a:off x="3150958" y="3791775"/>
            <a:ext cx="5733900" cy="1508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Stéphanie Rioux</a:t>
            </a:r>
            <a:endParaRPr sz="20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1200" u="sng">
                <a:solidFill>
                  <a:schemeClr val="lt1"/>
                </a:solidFill>
                <a:latin typeface="Press Start 2P"/>
                <a:ea typeface="Press Start 2P"/>
                <a:cs typeface="Press Start 2P"/>
                <a:sym typeface="Press Start 2P"/>
                <a:hlinkClick r:id="rId5">
                  <a:extLst>
                    <a:ext uri="{A12FA001-AC4F-418D-AE19-62706E023703}">
                      <ahyp:hlinkClr val="tx"/>
                    </a:ext>
                  </a:extLst>
                </a:hlinkClick>
              </a:rPr>
              <a:t>stephanie.rioux@recit.gouv.qc.ca</a:t>
            </a:r>
            <a:endParaRPr sz="12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t/>
            </a:r>
            <a:endParaRPr sz="20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CSS Beauce-Etchemin</a:t>
            </a:r>
            <a:endParaRPr sz="20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19 mars 2025</a:t>
            </a:r>
            <a:endParaRPr sz="2000">
              <a:solidFill>
                <a:schemeClr val="lt1"/>
              </a:solidFill>
              <a:latin typeface="Press Start 2P"/>
              <a:ea typeface="Press Start 2P"/>
              <a:cs typeface="Press Start 2P"/>
              <a:sym typeface="Press Start 2P"/>
            </a:endParaRPr>
          </a:p>
        </p:txBody>
      </p:sp>
      <p:sp>
        <p:nvSpPr>
          <p:cNvPr id="120" name="Google Shape;120;p1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21" name="Google Shape;121;p18"/>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122" name="Google Shape;122;p18"/>
          <p:cNvPicPr preferRelativeResize="0"/>
          <p:nvPr/>
        </p:nvPicPr>
        <p:blipFill>
          <a:blip r:embed="rId7">
            <a:alphaModFix/>
          </a:blip>
          <a:stretch>
            <a:fillRect/>
          </a:stretch>
        </p:blipFill>
        <p:spPr>
          <a:xfrm>
            <a:off x="3223633" y="787846"/>
            <a:ext cx="5588550" cy="1353299"/>
          </a:xfrm>
          <a:prstGeom prst="rect">
            <a:avLst/>
          </a:prstGeom>
          <a:noFill/>
          <a:ln>
            <a:noFill/>
          </a:ln>
        </p:spPr>
      </p:pic>
      <p:pic>
        <p:nvPicPr>
          <p:cNvPr descr="A picture containing LEGO, toy&#10;&#10;Description automatically generated" id="123" name="Google Shape;123;p18"/>
          <p:cNvPicPr preferRelativeResize="0"/>
          <p:nvPr/>
        </p:nvPicPr>
        <p:blipFill rotWithShape="1">
          <a:blip r:embed="rId8">
            <a:alphaModFix/>
          </a:blip>
          <a:srcRect b="0" l="0" r="0" t="0"/>
          <a:stretch/>
        </p:blipFill>
        <p:spPr>
          <a:xfrm flipH="1">
            <a:off x="11688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24" name="Google Shape;124;p18"/>
          <p:cNvSpPr txBox="1"/>
          <p:nvPr/>
        </p:nvSpPr>
        <p:spPr>
          <a:xfrm>
            <a:off x="2533125" y="5557500"/>
            <a:ext cx="6724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u="sng">
                <a:solidFill>
                  <a:srgbClr val="FFFF00"/>
                </a:solidFill>
                <a:latin typeface="Press Start 2P"/>
                <a:ea typeface="Press Start 2P"/>
                <a:cs typeface="Press Start 2P"/>
                <a:sym typeface="Press Start 2P"/>
                <a:hlinkClick r:id="rId9">
                  <a:extLst>
                    <a:ext uri="{A12FA001-AC4F-418D-AE19-62706E023703}">
                      <ahyp:hlinkClr val="tx"/>
                    </a:ext>
                  </a:extLst>
                </a:hlinkClick>
              </a:rPr>
              <a:t>recitmst.qc.ca/minecraft</a:t>
            </a:r>
            <a:r>
              <a:rPr lang="en-US" sz="1500" u="sng">
                <a:solidFill>
                  <a:srgbClr val="FFFF00"/>
                </a:solidFill>
                <a:latin typeface="Press Start 2P"/>
                <a:ea typeface="Press Start 2P"/>
                <a:cs typeface="Press Start 2P"/>
                <a:sym typeface="Press Start 2P"/>
                <a:hlinkClick r:id="rId10">
                  <a:extLst>
                    <a:ext uri="{A12FA001-AC4F-418D-AE19-62706E023703}">
                      <ahyp:hlinkClr val="tx"/>
                    </a:ext>
                  </a:extLst>
                </a:hlinkClick>
              </a:rPr>
              <a:t>19032025</a:t>
            </a:r>
            <a:endParaRPr sz="1500">
              <a:solidFill>
                <a:srgbClr val="FFFF00"/>
              </a:solidFill>
              <a:latin typeface="Press Start 2P"/>
              <a:ea typeface="Press Start 2P"/>
              <a:cs typeface="Press Start 2P"/>
              <a:sym typeface="Press Start 2P"/>
            </a:endParaRPr>
          </a:p>
          <a:p>
            <a:pPr indent="0" lvl="0" marL="0" rtl="0" algn="ctr">
              <a:spcBef>
                <a:spcPts val="0"/>
              </a:spcBef>
              <a:spcAft>
                <a:spcPts val="0"/>
              </a:spcAft>
              <a:buNone/>
            </a:pPr>
            <a:r>
              <a:t/>
            </a:r>
            <a:endParaRPr sz="1500">
              <a:latin typeface="Press Start 2P"/>
              <a:ea typeface="Press Start 2P"/>
              <a:cs typeface="Press Start 2P"/>
              <a:sym typeface="Press Start 2P"/>
            </a:endParaRPr>
          </a:p>
        </p:txBody>
      </p:sp>
      <p:sp>
        <p:nvSpPr>
          <p:cNvPr id="125" name="Google Shape;125;p18"/>
          <p:cNvSpPr/>
          <p:nvPr/>
        </p:nvSpPr>
        <p:spPr>
          <a:xfrm>
            <a:off x="228600" y="4155175"/>
            <a:ext cx="2508900" cy="794400"/>
          </a:xfrm>
          <a:prstGeom prst="wedgeRoundRectCallout">
            <a:avLst>
              <a:gd fmla="val -280" name="adj1"/>
              <a:gd fmla="val 134587"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rgbClr val="0000FF"/>
                </a:solidFill>
                <a:latin typeface="Press Start 2P"/>
                <a:ea typeface="Press Start 2P"/>
                <a:cs typeface="Press Start 2P"/>
                <a:sym typeface="Press Start 2P"/>
                <a:hlinkClick r:id="rId11">
                  <a:extLst>
                    <a:ext uri="{A12FA001-AC4F-418D-AE19-62706E023703}">
                      <ahyp:hlinkClr val="tx"/>
                    </a:ext>
                  </a:extLst>
                </a:hlinkClick>
              </a:rPr>
              <a:t>Aide-mémoire</a:t>
            </a:r>
            <a:r>
              <a:rPr lang="en-US" sz="1200">
                <a:latin typeface="Press Start 2P"/>
                <a:ea typeface="Press Start 2P"/>
                <a:cs typeface="Press Start 2P"/>
                <a:sym typeface="Press Start 2P"/>
              </a:rPr>
              <a:t> pour débuter avec Minecraft</a:t>
            </a:r>
            <a:endParaRPr sz="1200">
              <a:latin typeface="Press Start 2P"/>
              <a:ea typeface="Press Start 2P"/>
              <a:cs typeface="Press Start 2P"/>
              <a:sym typeface="Press Start 2P"/>
            </a:endParaRPr>
          </a:p>
        </p:txBody>
      </p:sp>
      <p:sp>
        <p:nvSpPr>
          <p:cNvPr id="126" name="Google Shape;126;p18"/>
          <p:cNvSpPr/>
          <p:nvPr/>
        </p:nvSpPr>
        <p:spPr>
          <a:xfrm>
            <a:off x="9497100" y="3077400"/>
            <a:ext cx="2639100" cy="855600"/>
          </a:xfrm>
          <a:prstGeom prst="wedgeRoundRectCallout">
            <a:avLst>
              <a:gd fmla="val 24260" name="adj1"/>
              <a:gd fmla="val 85382"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rgbClr val="0000FF"/>
                </a:solidFill>
                <a:latin typeface="Press Start 2P"/>
                <a:ea typeface="Press Start 2P"/>
                <a:cs typeface="Press Start 2P"/>
                <a:sym typeface="Press Start 2P"/>
                <a:hlinkClick r:id="rId12">
                  <a:extLst>
                    <a:ext uri="{A12FA001-AC4F-418D-AE19-62706E023703}">
                      <ahyp:hlinkClr val="tx"/>
                    </a:ext>
                  </a:extLst>
                </a:hlinkClick>
              </a:rPr>
              <a:t>Lien pour télécharger Minecraft</a:t>
            </a:r>
            <a:r>
              <a:rPr lang="en-US" sz="1200">
                <a:latin typeface="Press Start 2P"/>
                <a:ea typeface="Press Start 2P"/>
                <a:cs typeface="Press Start 2P"/>
                <a:sym typeface="Press Start 2P"/>
              </a:rPr>
              <a:t> selon votre appareil.</a:t>
            </a:r>
            <a:endParaRPr sz="1200">
              <a:latin typeface="Press Start 2P"/>
              <a:ea typeface="Press Start 2P"/>
              <a:cs typeface="Press Start 2P"/>
              <a:sym typeface="Press Start 2P"/>
            </a:endParaRPr>
          </a:p>
        </p:txBody>
      </p:sp>
      <p:pic>
        <p:nvPicPr>
          <p:cNvPr id="127" name="Google Shape;127;p18"/>
          <p:cNvPicPr preferRelativeResize="0"/>
          <p:nvPr/>
        </p:nvPicPr>
        <p:blipFill>
          <a:blip r:embed="rId13">
            <a:alphaModFix/>
          </a:blip>
          <a:stretch>
            <a:fillRect/>
          </a:stretch>
        </p:blipFill>
        <p:spPr>
          <a:xfrm>
            <a:off x="10040500" y="33425"/>
            <a:ext cx="1753200" cy="175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08" name="Shape 208"/>
        <p:cNvGrpSpPr/>
        <p:nvPr/>
      </p:nvGrpSpPr>
      <p:grpSpPr>
        <a:xfrm>
          <a:off x="0" y="0"/>
          <a:ext cx="0" cy="0"/>
          <a:chOff x="0" y="0"/>
          <a:chExt cx="0" cy="0"/>
        </a:xfrm>
      </p:grpSpPr>
      <p:pic>
        <p:nvPicPr>
          <p:cNvPr id="209" name="Google Shape;209;p27"/>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210" name="Google Shape;210;p27"/>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11" name="Google Shape;211;p27"/>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15" name="Shape 215"/>
        <p:cNvGrpSpPr/>
        <p:nvPr/>
      </p:nvGrpSpPr>
      <p:grpSpPr>
        <a:xfrm>
          <a:off x="0" y="0"/>
          <a:ext cx="0" cy="0"/>
          <a:chOff x="0" y="0"/>
          <a:chExt cx="0" cy="0"/>
        </a:xfrm>
      </p:grpSpPr>
      <p:pic>
        <p:nvPicPr>
          <p:cNvPr id="216" name="Google Shape;216;p28"/>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217" name="Google Shape;217;p28"/>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1" name="Shape 221"/>
        <p:cNvGrpSpPr/>
        <p:nvPr/>
      </p:nvGrpSpPr>
      <p:grpSpPr>
        <a:xfrm>
          <a:off x="0" y="0"/>
          <a:ext cx="0" cy="0"/>
          <a:chOff x="0" y="0"/>
          <a:chExt cx="0" cy="0"/>
        </a:xfrm>
      </p:grpSpPr>
      <p:pic>
        <p:nvPicPr>
          <p:cNvPr id="222" name="Google Shape;222;p29"/>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223" name="Google Shape;223;p29"/>
          <p:cNvSpPr/>
          <p:nvPr/>
        </p:nvSpPr>
        <p:spPr>
          <a:xfrm>
            <a:off x="8524748" y="46237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 name="Google Shape;224;p29"/>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25" name="Google Shape;225;p29"/>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9" name="Shape 229"/>
        <p:cNvGrpSpPr/>
        <p:nvPr/>
      </p:nvGrpSpPr>
      <p:grpSpPr>
        <a:xfrm>
          <a:off x="0" y="0"/>
          <a:ext cx="0" cy="0"/>
          <a:chOff x="0" y="0"/>
          <a:chExt cx="0" cy="0"/>
        </a:xfrm>
      </p:grpSpPr>
      <p:grpSp>
        <p:nvGrpSpPr>
          <p:cNvPr id="230" name="Google Shape;230;p30"/>
          <p:cNvGrpSpPr/>
          <p:nvPr/>
        </p:nvGrpSpPr>
        <p:grpSpPr>
          <a:xfrm>
            <a:off x="3951968" y="2079356"/>
            <a:ext cx="2084100" cy="733500"/>
            <a:chOff x="3951968" y="2079356"/>
            <a:chExt cx="2084100" cy="733500"/>
          </a:xfrm>
        </p:grpSpPr>
        <p:sp>
          <p:nvSpPr>
            <p:cNvPr id="231" name="Google Shape;231;p30">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3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grpSp>
      <p:sp>
        <p:nvSpPr>
          <p:cNvPr id="233" name="Google Shape;233;p30">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30">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3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30"/>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3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mode multijoueur</a:t>
            </a:r>
            <a:endParaRPr sz="1100"/>
          </a:p>
        </p:txBody>
      </p:sp>
      <p:sp>
        <p:nvSpPr>
          <p:cNvPr id="238" name="Google Shape;238;p3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sp>
        <p:nvSpPr>
          <p:cNvPr id="239" name="Google Shape;239;p3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 </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p>
        </p:txBody>
      </p:sp>
      <p:sp>
        <p:nvSpPr>
          <p:cNvPr id="240" name="Google Shape;240;p30"/>
          <p:cNvSpPr txBox="1"/>
          <p:nvPr/>
        </p:nvSpPr>
        <p:spPr>
          <a:xfrm>
            <a:off x="1748074" y="3056000"/>
            <a:ext cx="4798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Code de jonction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30 joueurs maximum</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organisation scolaire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version du jeu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Multi-plateforme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autorisations</a:t>
            </a:r>
            <a:endParaRPr sz="1200">
              <a:solidFill>
                <a:schemeClr val="dk1"/>
              </a:solidFill>
              <a:latin typeface="Press Start 2P"/>
              <a:ea typeface="Press Start 2P"/>
              <a:cs typeface="Press Start 2P"/>
              <a:sym typeface="Press Start 2P"/>
            </a:endParaRPr>
          </a:p>
        </p:txBody>
      </p:sp>
      <p:sp>
        <p:nvSpPr>
          <p:cNvPr id="241" name="Google Shape;241;p3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3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3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3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3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3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30"/>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pic>
        <p:nvPicPr>
          <p:cNvPr id="248" name="Google Shape;248;p30"/>
          <p:cNvPicPr preferRelativeResize="0"/>
          <p:nvPr/>
        </p:nvPicPr>
        <p:blipFill>
          <a:blip r:embed="rId6">
            <a:alphaModFix/>
          </a:blip>
          <a:stretch>
            <a:fillRect/>
          </a:stretch>
        </p:blipFill>
        <p:spPr>
          <a:xfrm>
            <a:off x="6715163" y="2790275"/>
            <a:ext cx="3942876" cy="3091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249" name="Google Shape;249;p30"/>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250" name="Google Shape;250;p30"/>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251" name="Google Shape;251;p30"/>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252" name="Google Shape;252;p30"/>
          <p:cNvPicPr preferRelativeResize="0"/>
          <p:nvPr/>
        </p:nvPicPr>
        <p:blipFill>
          <a:blip r:embed="rId8">
            <a:alphaModFix/>
          </a:blip>
          <a:stretch>
            <a:fillRect/>
          </a:stretch>
        </p:blipFill>
        <p:spPr>
          <a:xfrm>
            <a:off x="2705779" y="4836949"/>
            <a:ext cx="488525" cy="582927"/>
          </a:xfrm>
          <a:prstGeom prst="rect">
            <a:avLst/>
          </a:prstGeom>
          <a:noFill/>
          <a:ln>
            <a:noFill/>
          </a:ln>
        </p:spPr>
      </p:pic>
      <p:pic>
        <p:nvPicPr>
          <p:cNvPr id="253" name="Google Shape;253;p30"/>
          <p:cNvPicPr preferRelativeResize="0"/>
          <p:nvPr/>
        </p:nvPicPr>
        <p:blipFill>
          <a:blip r:embed="rId9">
            <a:alphaModFix/>
          </a:blip>
          <a:stretch>
            <a:fillRect/>
          </a:stretch>
        </p:blipFill>
        <p:spPr>
          <a:xfrm>
            <a:off x="1940083" y="4878515"/>
            <a:ext cx="536375" cy="511900"/>
          </a:xfrm>
          <a:prstGeom prst="rect">
            <a:avLst/>
          </a:prstGeom>
          <a:noFill/>
          <a:ln>
            <a:noFill/>
          </a:ln>
        </p:spPr>
      </p:pic>
      <p:pic>
        <p:nvPicPr>
          <p:cNvPr id="254" name="Google Shape;254;p30"/>
          <p:cNvPicPr preferRelativeResize="0"/>
          <p:nvPr/>
        </p:nvPicPr>
        <p:blipFill>
          <a:blip r:embed="rId10">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255" name="Google Shape;255;p30"/>
          <p:cNvPicPr preferRelativeResize="0"/>
          <p:nvPr/>
        </p:nvPicPr>
        <p:blipFill rotWithShape="1">
          <a:blip r:embed="rId11">
            <a:alphaModFix/>
          </a:blip>
          <a:srcRect b="0" l="0" r="0" t="0"/>
          <a:stretch/>
        </p:blipFill>
        <p:spPr>
          <a:xfrm>
            <a:off x="4133423" y="4836961"/>
            <a:ext cx="646500" cy="646500"/>
          </a:xfrm>
          <a:prstGeom prst="rect">
            <a:avLst/>
          </a:prstGeom>
          <a:noFill/>
          <a:ln>
            <a:noFill/>
          </a:ln>
        </p:spPr>
      </p:pic>
      <p:pic>
        <p:nvPicPr>
          <p:cNvPr id="256" name="Google Shape;256;p30"/>
          <p:cNvPicPr preferRelativeResize="0"/>
          <p:nvPr/>
        </p:nvPicPr>
        <p:blipFill>
          <a:blip r:embed="rId12">
            <a:alphaModFix/>
          </a:blip>
          <a:stretch>
            <a:fillRect/>
          </a:stretch>
        </p:blipFill>
        <p:spPr>
          <a:xfrm>
            <a:off x="4933150" y="4875929"/>
            <a:ext cx="536375" cy="53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250"/>
                                        <p:tgtEl>
                                          <p:spTgt spid="240"/>
                                        </p:tgtEl>
                                      </p:cBhvr>
                                    </p:animEffect>
                                  </p:childTnLst>
                                </p:cTn>
                              </p:par>
                              <p:par>
                                <p:cTn fill="hold" nodeType="withEffect" presetClass="entr" presetID="2" presetSubtype="4">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1000"/>
                                        <p:tgtEl>
                                          <p:spTgt spid="2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1000"/>
                                        <p:tgtEl>
                                          <p:spTgt spid="2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60" name="Shape 260"/>
        <p:cNvGrpSpPr/>
        <p:nvPr/>
      </p:nvGrpSpPr>
      <p:grpSpPr>
        <a:xfrm>
          <a:off x="0" y="0"/>
          <a:ext cx="0" cy="0"/>
          <a:chOff x="0" y="0"/>
          <a:chExt cx="0" cy="0"/>
        </a:xfrm>
      </p:grpSpPr>
      <p:sp>
        <p:nvSpPr>
          <p:cNvPr id="261" name="Google Shape;261;p31">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31">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3" name="Google Shape;263;p31">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3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31"/>
          <p:cNvSpPr txBox="1"/>
          <p:nvPr/>
        </p:nvSpPr>
        <p:spPr>
          <a:xfrm>
            <a:off x="1208300" y="2818825"/>
            <a:ext cx="63150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Personnages non-joueurs immobiles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Ajoutent de l’interactivité</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Donnent des instructions, des informations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Fournissent des liens Web</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téléporter les joueurs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fournir des ressources</a:t>
            </a:r>
            <a:endParaRPr sz="1200">
              <a:solidFill>
                <a:schemeClr val="dk1"/>
              </a:solidFill>
              <a:latin typeface="Press Start 2P"/>
              <a:ea typeface="Press Start 2P"/>
              <a:cs typeface="Press Start 2P"/>
              <a:sym typeface="Press Start 2P"/>
            </a:endParaRPr>
          </a:p>
        </p:txBody>
      </p:sp>
      <p:sp>
        <p:nvSpPr>
          <p:cNvPr id="266" name="Google Shape;266;p3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3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3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3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3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31"/>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3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3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274" name="Google Shape;274;p3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PNJ</a:t>
            </a:r>
            <a:endParaRPr sz="1100">
              <a:solidFill>
                <a:schemeClr val="dk1"/>
              </a:solidFill>
              <a:latin typeface="Press Start 2P"/>
              <a:ea typeface="Press Start 2P"/>
              <a:cs typeface="Press Start 2P"/>
              <a:sym typeface="Press Start 2P"/>
            </a:endParaRPr>
          </a:p>
        </p:txBody>
      </p:sp>
      <p:sp>
        <p:nvSpPr>
          <p:cNvPr id="275" name="Google Shape;275;p3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276" name="Google Shape;276;p3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277" name="Google Shape;277;p3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278" name="Google Shape;278;p31"/>
          <p:cNvPicPr preferRelativeResize="0"/>
          <p:nvPr/>
        </p:nvPicPr>
        <p:blipFill>
          <a:blip r:embed="rId6">
            <a:alphaModFix/>
          </a:blip>
          <a:stretch>
            <a:fillRect/>
          </a:stretch>
        </p:blipFill>
        <p:spPr>
          <a:xfrm>
            <a:off x="6930695" y="2833475"/>
            <a:ext cx="3849155" cy="3028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279" name="Google Shape;279;p31"/>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280" name="Google Shape;280;p31"/>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281" name="Google Shape;281;p31"/>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282" name="Google Shape;282;p31"/>
          <p:cNvPicPr preferRelativeResize="0"/>
          <p:nvPr/>
        </p:nvPicPr>
        <p:blipFill>
          <a:blip r:embed="rId8">
            <a:alphaModFix/>
          </a:blip>
          <a:stretch>
            <a:fillRect/>
          </a:stretch>
        </p:blipFill>
        <p:spPr>
          <a:xfrm>
            <a:off x="1895089" y="4814748"/>
            <a:ext cx="635225" cy="635225"/>
          </a:xfrm>
          <a:prstGeom prst="rect">
            <a:avLst/>
          </a:prstGeom>
          <a:noFill/>
          <a:ln>
            <a:noFill/>
          </a:ln>
        </p:spPr>
      </p:pic>
      <p:pic>
        <p:nvPicPr>
          <p:cNvPr descr="Chart, histogram&#10;&#10;Description automatically generated" id="283" name="Google Shape;283;p31"/>
          <p:cNvPicPr preferRelativeResize="0"/>
          <p:nvPr/>
        </p:nvPicPr>
        <p:blipFill rotWithShape="1">
          <a:blip r:embed="rId9">
            <a:alphaModFix/>
          </a:blip>
          <a:srcRect b="0" l="0" r="0" t="0"/>
          <a:stretch/>
        </p:blipFill>
        <p:spPr>
          <a:xfrm>
            <a:off x="3553075" y="5016680"/>
            <a:ext cx="300634" cy="300634"/>
          </a:xfrm>
          <a:prstGeom prst="rect">
            <a:avLst/>
          </a:prstGeom>
          <a:noFill/>
          <a:ln>
            <a:noFill/>
          </a:ln>
        </p:spPr>
      </p:pic>
      <p:pic>
        <p:nvPicPr>
          <p:cNvPr descr="Chart, histogram&#10;&#10;Description automatically generated" id="284" name="Google Shape;284;p31"/>
          <p:cNvPicPr preferRelativeResize="0"/>
          <p:nvPr/>
        </p:nvPicPr>
        <p:blipFill rotWithShape="1">
          <a:blip r:embed="rId9">
            <a:alphaModFix/>
          </a:blip>
          <a:srcRect b="0" l="0" r="0" t="0"/>
          <a:stretch/>
        </p:blipFill>
        <p:spPr>
          <a:xfrm>
            <a:off x="2794925" y="5016680"/>
            <a:ext cx="300634" cy="300634"/>
          </a:xfrm>
          <a:prstGeom prst="rect">
            <a:avLst/>
          </a:prstGeom>
          <a:noFill/>
          <a:ln>
            <a:noFill/>
          </a:ln>
        </p:spPr>
      </p:pic>
      <p:pic>
        <p:nvPicPr>
          <p:cNvPr descr="Chart, histogram&#10;&#10;Description automatically generated" id="285" name="Google Shape;285;p31"/>
          <p:cNvPicPr preferRelativeResize="0"/>
          <p:nvPr/>
        </p:nvPicPr>
        <p:blipFill rotWithShape="1">
          <a:blip r:embed="rId9">
            <a:alphaModFix/>
          </a:blip>
          <a:srcRect b="0" l="0" r="0" t="0"/>
          <a:stretch/>
        </p:blipFill>
        <p:spPr>
          <a:xfrm>
            <a:off x="4306350" y="5016680"/>
            <a:ext cx="300634" cy="300634"/>
          </a:xfrm>
          <a:prstGeom prst="rect">
            <a:avLst/>
          </a:prstGeom>
          <a:noFill/>
          <a:ln>
            <a:noFill/>
          </a:ln>
        </p:spPr>
      </p:pic>
      <p:pic>
        <p:nvPicPr>
          <p:cNvPr descr="Chart, histogram&#10;&#10;Description automatically generated" id="286" name="Google Shape;286;p31"/>
          <p:cNvPicPr preferRelativeResize="0"/>
          <p:nvPr/>
        </p:nvPicPr>
        <p:blipFill rotWithShape="1">
          <a:blip r:embed="rId9">
            <a:alphaModFix/>
          </a:blip>
          <a:srcRect b="0" l="0" r="0" t="0"/>
          <a:stretch/>
        </p:blipFill>
        <p:spPr>
          <a:xfrm>
            <a:off x="5059638" y="5016680"/>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250"/>
                                        <p:tgtEl>
                                          <p:spTgt spid="265"/>
                                        </p:tgtEl>
                                      </p:cBhvr>
                                    </p:animEffect>
                                  </p:childTnLst>
                                </p:cTn>
                              </p:par>
                              <p:par>
                                <p:cTn fill="hold" nodeType="withEffect" presetClass="entr" presetID="2" presetSubtype="4">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1000"/>
                                        <p:tgtEl>
                                          <p:spTgt spid="28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1000"/>
                                        <p:tgtEl>
                                          <p:spTgt spid="2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000"/>
                                        <p:tgtEl>
                                          <p:spTgt spid="2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0" name="Shape 290"/>
        <p:cNvGrpSpPr/>
        <p:nvPr/>
      </p:nvGrpSpPr>
      <p:grpSpPr>
        <a:xfrm>
          <a:off x="0" y="0"/>
          <a:ext cx="0" cy="0"/>
          <a:chOff x="0" y="0"/>
          <a:chExt cx="0" cy="0"/>
        </a:xfrm>
      </p:grpSpPr>
      <p:sp>
        <p:nvSpPr>
          <p:cNvPr id="291" name="Google Shape;291;p32">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32">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 name="Google Shape;293;p32">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p3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32"/>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 formats: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Pour recueillir des traces</a:t>
            </a:r>
            <a:endParaRPr sz="1200">
              <a:solidFill>
                <a:schemeClr val="dk1"/>
              </a:solidFill>
              <a:latin typeface="Press Start 2P"/>
              <a:ea typeface="Press Start 2P"/>
              <a:cs typeface="Press Start 2P"/>
              <a:sym typeface="Press Start 2P"/>
            </a:endParaRPr>
          </a:p>
        </p:txBody>
      </p:sp>
      <p:sp>
        <p:nvSpPr>
          <p:cNvPr id="296" name="Google Shape;296;p3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3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3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9" name="Google Shape;299;p3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3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32"/>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3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3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tableaux noirs</a:t>
            </a:r>
            <a:endParaRPr sz="1100">
              <a:solidFill>
                <a:schemeClr val="dk1"/>
              </a:solidFill>
            </a:endParaRPr>
          </a:p>
        </p:txBody>
      </p:sp>
      <p:sp>
        <p:nvSpPr>
          <p:cNvPr id="304" name="Google Shape;304;p3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305" name="Google Shape;305;p32"/>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06" name="Google Shape;306;p3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07" name="Google Shape;307;p3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pic>
        <p:nvPicPr>
          <p:cNvPr id="308" name="Google Shape;308;p32"/>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09" name="Google Shape;309;p32"/>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310" name="Google Shape;310;p32"/>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11" name="Google Shape;311;p32"/>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312" name="Google Shape;312;p32"/>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313" name="Google Shape;313;p32"/>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314" name="Google Shape;314;p32"/>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315" name="Google Shape;315;p32"/>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316" name="Google Shape;316;p32"/>
          <p:cNvPicPr preferRelativeResize="0"/>
          <p:nvPr/>
        </p:nvPicPr>
        <p:blipFill>
          <a:blip r:embed="rId9">
            <a:alphaModFix/>
          </a:blip>
          <a:stretch>
            <a:fillRect/>
          </a:stretch>
        </p:blipFill>
        <p:spPr>
          <a:xfrm>
            <a:off x="1929530" y="4871443"/>
            <a:ext cx="506550" cy="5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250"/>
                                        <p:tgtEl>
                                          <p:spTgt spid="295"/>
                                        </p:tgtEl>
                                      </p:cBhvr>
                                    </p:animEffect>
                                  </p:childTnLst>
                                </p:cTn>
                              </p:par>
                              <p:par>
                                <p:cTn fill="hold" nodeType="with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1000"/>
                                        <p:tgtEl>
                                          <p:spTgt spid="3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1000"/>
                                        <p:tgtEl>
                                          <p:spTgt spid="3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1"/>
                                        </p:tgtEl>
                                        <p:attrNameLst>
                                          <p:attrName>style.visibility</p:attrName>
                                        </p:attrNameLst>
                                      </p:cBhvr>
                                      <p:to>
                                        <p:strVal val="visible"/>
                                      </p:to>
                                    </p:set>
                                    <p:anim calcmode="lin" valueType="num">
                                      <p:cBhvr additive="base">
                                        <p:cTn dur="1000"/>
                                        <p:tgtEl>
                                          <p:spTgt spid="3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0"/>
                                        </p:tgtEl>
                                        <p:attrNameLst>
                                          <p:attrName>style.visibility</p:attrName>
                                        </p:attrNameLst>
                                      </p:cBhvr>
                                      <p:to>
                                        <p:strVal val="visible"/>
                                      </p:to>
                                    </p:set>
                                    <p:anim calcmode="lin" valueType="num">
                                      <p:cBhvr additive="base">
                                        <p:cTn dur="1000"/>
                                        <p:tgtEl>
                                          <p:spTgt spid="3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20" name="Shape 320"/>
        <p:cNvGrpSpPr/>
        <p:nvPr/>
      </p:nvGrpSpPr>
      <p:grpSpPr>
        <a:xfrm>
          <a:off x="0" y="0"/>
          <a:ext cx="0" cy="0"/>
          <a:chOff x="0" y="0"/>
          <a:chExt cx="0" cy="0"/>
        </a:xfrm>
      </p:grpSpPr>
      <p:sp>
        <p:nvSpPr>
          <p:cNvPr id="321" name="Google Shape;321;p33">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33">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33">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3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33"/>
          <p:cNvSpPr txBox="1"/>
          <p:nvPr/>
        </p:nvSpPr>
        <p:spPr>
          <a:xfrm>
            <a:off x="1595675" y="3132200"/>
            <a:ext cx="56064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Recueillir des traces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a:t>
            </a:r>
            <a:endParaRPr sz="1200">
              <a:solidFill>
                <a:schemeClr val="dk1"/>
              </a:solidFill>
              <a:latin typeface="Press Start 2P"/>
              <a:ea typeface="Press Start 2P"/>
              <a:cs typeface="Press Start 2P"/>
              <a:sym typeface="Press Start 2P"/>
            </a:endParaRPr>
          </a:p>
        </p:txBody>
      </p:sp>
      <p:sp>
        <p:nvSpPr>
          <p:cNvPr id="326" name="Google Shape;326;p3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3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3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3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3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33"/>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332" name="Google Shape;332;p33"/>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333" name="Google Shape;333;p33"/>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334" name="Google Shape;334;p33"/>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335" name="Google Shape;335;p3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33"/>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livre et</a:t>
            </a:r>
            <a:endParaRPr sz="1100">
              <a:solidFill>
                <a:schemeClr val="dk1"/>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 plume</a:t>
            </a:r>
            <a:endParaRPr sz="1100">
              <a:solidFill>
                <a:schemeClr val="dk1"/>
              </a:solidFill>
              <a:latin typeface="Press Start 2P"/>
              <a:ea typeface="Press Start 2P"/>
              <a:cs typeface="Press Start 2P"/>
              <a:sym typeface="Press Start 2P"/>
            </a:endParaRPr>
          </a:p>
        </p:txBody>
      </p:sp>
      <p:sp>
        <p:nvSpPr>
          <p:cNvPr id="337" name="Google Shape;337;p33"/>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38" name="Google Shape;338;p33"/>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39" name="Google Shape;339;p33"/>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sp>
        <p:nvSpPr>
          <p:cNvPr id="340" name="Google Shape;340;p33"/>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341" name="Google Shape;341;p33"/>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342" name="Google Shape;342;p33"/>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43" name="Google Shape;343;p33"/>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44" name="Google Shape;344;p33"/>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345" name="Google Shape;345;p33"/>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346" name="Google Shape;346;p33"/>
          <p:cNvPicPr preferRelativeResize="0"/>
          <p:nvPr/>
        </p:nvPicPr>
        <p:blipFill>
          <a:blip r:embed="rId10">
            <a:alphaModFix/>
          </a:blip>
          <a:stretch>
            <a:fillRect/>
          </a:stretch>
        </p:blipFill>
        <p:spPr>
          <a:xfrm>
            <a:off x="2651335" y="4860987"/>
            <a:ext cx="646500" cy="64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250"/>
                                        <p:tgtEl>
                                          <p:spTgt spid="325"/>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par>
                                <p:cTn fill="hold" nodeType="withEffect" presetClass="entr" presetID="2" presetSubtype="4">
                                  <p:stCondLst>
                                    <p:cond delay="0"/>
                                  </p:stCondLst>
                                  <p:childTnLst>
                                    <p:set>
                                      <p:cBhvr>
                                        <p:cTn dur="1" fill="hold">
                                          <p:stCondLst>
                                            <p:cond delay="0"/>
                                          </p:stCondLst>
                                        </p:cTn>
                                        <p:tgtEl>
                                          <p:spTgt spid="341"/>
                                        </p:tgtEl>
                                        <p:attrNameLst>
                                          <p:attrName>style.visibility</p:attrName>
                                        </p:attrNameLst>
                                      </p:cBhvr>
                                      <p:to>
                                        <p:strVal val="visible"/>
                                      </p:to>
                                    </p:set>
                                    <p:anim calcmode="lin" valueType="num">
                                      <p:cBhvr additive="base">
                                        <p:cTn dur="1000"/>
                                        <p:tgtEl>
                                          <p:spTgt spid="3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000"/>
                                        <p:tgtEl>
                                          <p:spTgt spid="3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2"/>
                                        </p:tgtEl>
                                        <p:attrNameLst>
                                          <p:attrName>style.visibility</p:attrName>
                                        </p:attrNameLst>
                                      </p:cBhvr>
                                      <p:to>
                                        <p:strVal val="visible"/>
                                      </p:to>
                                    </p:set>
                                    <p:anim calcmode="lin" valueType="num">
                                      <p:cBhvr additive="base">
                                        <p:cTn dur="1000"/>
                                        <p:tgtEl>
                                          <p:spTgt spid="34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1000"/>
                                        <p:tgtEl>
                                          <p:spTgt spid="34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0" name="Shape 350"/>
        <p:cNvGrpSpPr/>
        <p:nvPr/>
      </p:nvGrpSpPr>
      <p:grpSpPr>
        <a:xfrm>
          <a:off x="0" y="0"/>
          <a:ext cx="0" cy="0"/>
          <a:chOff x="0" y="0"/>
          <a:chExt cx="0" cy="0"/>
        </a:xfrm>
      </p:grpSpPr>
      <p:sp>
        <p:nvSpPr>
          <p:cNvPr id="351" name="Google Shape;351;p34"/>
          <p:cNvSpPr txBox="1"/>
          <p:nvPr/>
        </p:nvSpPr>
        <p:spPr>
          <a:xfrm>
            <a:off x="502050" y="1596200"/>
            <a:ext cx="11187900" cy="39999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349250" lvl="1" marL="914400" rtl="0" algn="l">
              <a:lnSpc>
                <a:spcPct val="150000"/>
              </a:lnSpc>
              <a:spcBef>
                <a:spcPts val="100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 mode multijoueur (</a:t>
            </a:r>
            <a:r>
              <a:rPr lang="en-US" sz="19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tableaux noirs (</a:t>
            </a:r>
            <a:r>
              <a:rPr lang="en-US" sz="19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L’appareil photo, le portefeuille, le livre et la plume (</a:t>
            </a:r>
            <a:r>
              <a:rPr lang="en-US" sz="19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personnages non-joueurs </a:t>
            </a:r>
            <a:endParaRPr sz="19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900">
                <a:solidFill>
                  <a:schemeClr val="lt1"/>
                </a:solidFill>
                <a:latin typeface="Press Start 2P"/>
                <a:ea typeface="Press Start 2P"/>
                <a:cs typeface="Press Start 2P"/>
                <a:sym typeface="Press Start 2P"/>
              </a:rPr>
              <a:t>(</a:t>
            </a:r>
            <a:r>
              <a:rPr lang="en-US" sz="19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352" name="Google Shape;352;p34"/>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6" name="Shape 356"/>
        <p:cNvGrpSpPr/>
        <p:nvPr/>
      </p:nvGrpSpPr>
      <p:grpSpPr>
        <a:xfrm>
          <a:off x="0" y="0"/>
          <a:ext cx="0" cy="0"/>
          <a:chOff x="0" y="0"/>
          <a:chExt cx="0" cy="0"/>
        </a:xfrm>
      </p:grpSpPr>
      <p:grpSp>
        <p:nvGrpSpPr>
          <p:cNvPr id="357" name="Google Shape;357;p35"/>
          <p:cNvGrpSpPr/>
          <p:nvPr/>
        </p:nvGrpSpPr>
        <p:grpSpPr>
          <a:xfrm>
            <a:off x="3951968" y="2079356"/>
            <a:ext cx="2084100" cy="733500"/>
            <a:chOff x="3951968" y="2079356"/>
            <a:chExt cx="2084100" cy="733500"/>
          </a:xfrm>
        </p:grpSpPr>
        <p:sp>
          <p:nvSpPr>
            <p:cNvPr id="358" name="Google Shape;358;p35">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35"/>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360" name="Google Shape;360;p35">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35">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35"/>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363" name="Google Shape;363;p35"/>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364" name="Google Shape;364;p3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35"/>
          <p:cNvSpPr txBox="1"/>
          <p:nvPr/>
        </p:nvSpPr>
        <p:spPr>
          <a:xfrm>
            <a:off x="3207175" y="928975"/>
            <a:ext cx="5879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 en mathématiques</a:t>
            </a:r>
            <a:endParaRPr/>
          </a:p>
        </p:txBody>
      </p:sp>
      <p:sp>
        <p:nvSpPr>
          <p:cNvPr id="366" name="Google Shape;366;p35">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35">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368" name="Google Shape;368;p35"/>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369" name="Google Shape;369;p35"/>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370" name="Google Shape;370;p35"/>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371" name="Google Shape;371;p35"/>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2" name="Google Shape;372;p35"/>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p35"/>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4" name="Google Shape;374;p35"/>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35"/>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76" name="Google Shape;376;p35"/>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377" name="Google Shape;377;p35"/>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378" name="Google Shape;378;p35"/>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79" name="Google Shape;379;p35"/>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380" name="Google Shape;380;p35"/>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381" name="Google Shape;381;p35"/>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382" name="Google Shape;382;p35"/>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383" name="Google Shape;383;p35"/>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250"/>
                                        <p:tgtEl>
                                          <p:spTgt spid="370"/>
                                        </p:tgtEl>
                                      </p:cBhvr>
                                    </p:animEffect>
                                  </p:childTnLst>
                                </p:cTn>
                              </p:par>
                              <p:par>
                                <p:cTn fill="hold" nodeType="withEffect" presetClass="entr" presetID="2" presetSubtype="4">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1000"/>
                                        <p:tgtEl>
                                          <p:spTgt spid="3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1000"/>
                                        <p:tgtEl>
                                          <p:spTgt spid="3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3"/>
                                        </p:tgtEl>
                                        <p:attrNameLst>
                                          <p:attrName>style.visibility</p:attrName>
                                        </p:attrNameLst>
                                      </p:cBhvr>
                                      <p:to>
                                        <p:strVal val="visible"/>
                                      </p:to>
                                    </p:set>
                                    <p:anim calcmode="lin" valueType="num">
                                      <p:cBhvr additive="base">
                                        <p:cTn dur="1000"/>
                                        <p:tgtEl>
                                          <p:spTgt spid="3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1000"/>
                                        <p:tgtEl>
                                          <p:spTgt spid="38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87" name="Shape 387"/>
        <p:cNvGrpSpPr/>
        <p:nvPr/>
      </p:nvGrpSpPr>
      <p:grpSpPr>
        <a:xfrm>
          <a:off x="0" y="0"/>
          <a:ext cx="0" cy="0"/>
          <a:chOff x="0" y="0"/>
          <a:chExt cx="0" cy="0"/>
        </a:xfrm>
      </p:grpSpPr>
      <p:sp>
        <p:nvSpPr>
          <p:cNvPr id="388" name="Google Shape;388;p36">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36"/>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390" name="Google Shape;390;p36">
            <a:hlinkClick action="ppaction://hlinksldjump" r:id="rId3"/>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36">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3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36"/>
          <p:cNvSpPr txBox="1"/>
          <p:nvPr/>
        </p:nvSpPr>
        <p:spPr>
          <a:xfrm>
            <a:off x="1367075" y="2813000"/>
            <a:ext cx="79155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Validation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394" name="Google Shape;394;p3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3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3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3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3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36"/>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0" name="Google Shape;400;p36"/>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401" name="Google Shape;401;p36"/>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402" name="Google Shape;402;p36"/>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403" name="Google Shape;403;p36"/>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404" name="Google Shape;404;p36"/>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405" name="Google Shape;405;p3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36"/>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07" name="Google Shape;407;p36"/>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408" name="Google Shape;408;p36"/>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09" name="Google Shape;409;p36"/>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10" name="Google Shape;410;p36"/>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411" name="Google Shape;411;p36"/>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412" name="Google Shape;412;p36"/>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413" name="Google Shape;413;p36"/>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250"/>
                                        <p:tgtEl>
                                          <p:spTgt spid="393"/>
                                        </p:tgtEl>
                                      </p:cBhvr>
                                    </p:animEffect>
                                  </p:childTnLst>
                                </p:cTn>
                              </p:par>
                              <p:par>
                                <p:cTn fill="hold" nodeType="withEffect" presetClass="entr" presetID="2" presetSubtype="4">
                                  <p:stCondLst>
                                    <p:cond delay="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1000"/>
                                        <p:tgtEl>
                                          <p:spTgt spid="4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1000"/>
                                        <p:tgtEl>
                                          <p:spTgt spid="41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1000"/>
                                        <p:tgtEl>
                                          <p:spTgt spid="4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000"/>
                                        <p:tgtEl>
                                          <p:spTgt spid="41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31" name="Shape 131"/>
        <p:cNvGrpSpPr/>
        <p:nvPr/>
      </p:nvGrpSpPr>
      <p:grpSpPr>
        <a:xfrm>
          <a:off x="0" y="0"/>
          <a:ext cx="0" cy="0"/>
          <a:chOff x="0" y="0"/>
          <a:chExt cx="0" cy="0"/>
        </a:xfrm>
      </p:grpSpPr>
      <p:sp>
        <p:nvSpPr>
          <p:cNvPr id="132" name="Google Shape;132;p19"/>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3" name="Google Shape;133;p19"/>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19"/>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19"/>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6" name="Google Shape;136;p19"/>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37" name="Google Shape;137;p19">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38" name="Google Shape;138;p19"/>
          <p:cNvSpPr txBox="1"/>
          <p:nvPr/>
        </p:nvSpPr>
        <p:spPr>
          <a:xfrm>
            <a:off x="282750" y="64786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a:t>
            </a:r>
            <a:r>
              <a:rPr lang="en-US" sz="1000">
                <a:solidFill>
                  <a:schemeClr val="accent4"/>
                </a:solidFill>
                <a:latin typeface="Ubuntu"/>
                <a:ea typeface="Ubuntu"/>
                <a:cs typeface="Ubuntu"/>
                <a:sym typeface="Ubuntu"/>
              </a:rPr>
              <a:t> </a:t>
            </a:r>
            <a:r>
              <a:rPr lang="en-US" sz="1000" u="sng">
                <a:solidFill>
                  <a:schemeClr val="accent4"/>
                </a:solidFill>
                <a:latin typeface="Ubuntu"/>
                <a:ea typeface="Ubuntu"/>
                <a:cs typeface="Ubuntu"/>
                <a:sym typeface="Ubuntu"/>
                <a:hlinkClick r:id="rId4">
                  <a:extLst>
                    <a:ext uri="{A12FA001-AC4F-418D-AE19-62706E023703}">
                      <ahyp:hlinkClr val="tx"/>
                    </a:ext>
                  </a:extLst>
                </a:hlinkClick>
              </a:rPr>
              <a:t>recitmst.qc.ca/minecraft</a:t>
            </a:r>
            <a:r>
              <a:rPr lang="en-US" sz="1000" u="sng">
                <a:solidFill>
                  <a:schemeClr val="accent4"/>
                </a:solidFill>
                <a:latin typeface="Ubuntu"/>
                <a:ea typeface="Ubuntu"/>
                <a:cs typeface="Ubuntu"/>
                <a:sym typeface="Ubuntu"/>
                <a:hlinkClick r:id="rId5">
                  <a:extLst>
                    <a:ext uri="{A12FA001-AC4F-418D-AE19-62706E023703}">
                      <ahyp:hlinkClr val="tx"/>
                    </a:ext>
                  </a:extLst>
                </a:hlinkClick>
              </a:rPr>
              <a:t>19032025</a:t>
            </a:r>
            <a:r>
              <a:rPr lang="en-US" sz="1000">
                <a:solidFill>
                  <a:schemeClr val="accent4"/>
                </a:solidFill>
                <a:latin typeface="Ubuntu"/>
                <a:ea typeface="Ubuntu"/>
                <a:cs typeface="Ubuntu"/>
                <a:sym typeface="Ubuntu"/>
              </a:rPr>
              <a:t> </a:t>
            </a:r>
            <a:r>
              <a:rPr lang="en-US" sz="1000">
                <a:solidFill>
                  <a:schemeClr val="lt1"/>
                </a:solidFill>
                <a:latin typeface="Ubuntu"/>
                <a:ea typeface="Ubuntu"/>
                <a:cs typeface="Ubuntu"/>
                <a:sym typeface="Ubuntu"/>
              </a:rPr>
              <a:t>du </a:t>
            </a:r>
            <a:r>
              <a:rPr lang="en-US" sz="1000" u="sng">
                <a:solidFill>
                  <a:schemeClr val="lt1"/>
                </a:solidFill>
                <a:latin typeface="Ubuntu"/>
                <a:ea typeface="Ubuntu"/>
                <a:cs typeface="Ubuntu"/>
                <a:sym typeface="Ubuntu"/>
                <a:hlinkClick r:id="rId6">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7">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39" name="Google Shape;139;p19">
            <a:hlinkClick r:id="rId8"/>
          </p:cNvPr>
          <p:cNvPicPr preferRelativeResize="0"/>
          <p:nvPr/>
        </p:nvPicPr>
        <p:blipFill rotWithShape="1">
          <a:blip r:embed="rId9">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7" name="Shape 417"/>
        <p:cNvGrpSpPr/>
        <p:nvPr/>
      </p:nvGrpSpPr>
      <p:grpSpPr>
        <a:xfrm>
          <a:off x="0" y="0"/>
          <a:ext cx="0" cy="0"/>
          <a:chOff x="0" y="0"/>
          <a:chExt cx="0" cy="0"/>
        </a:xfrm>
      </p:grpSpPr>
      <p:sp>
        <p:nvSpPr>
          <p:cNvPr id="418" name="Google Shape;418;p37">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37">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37">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3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37"/>
          <p:cNvSpPr txBox="1"/>
          <p:nvPr/>
        </p:nvSpPr>
        <p:spPr>
          <a:xfrm>
            <a:off x="1595675" y="2903600"/>
            <a:ext cx="85119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423" name="Google Shape;423;p3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3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3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3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3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37"/>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429" name="Google Shape;429;p37"/>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A picture containing container, square&#10;&#10;Description automatically generated" id="430" name="Google Shape;430;p37"/>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431" name="Google Shape;431;p37"/>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432" name="Google Shape;432;p37"/>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433" name="Google Shape;433;p37"/>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434" name="Google Shape;434;p37"/>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435" name="Google Shape;435;p37"/>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436" name="Google Shape;436;p37"/>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437" name="Google Shape;437;p37"/>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438" name="Google Shape;438;p37"/>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439" name="Google Shape;439;p3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37"/>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41" name="Google Shape;441;p37"/>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42" name="Google Shape;442;p37"/>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43" name="Google Shape;443;p37"/>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444" name="Google Shape;444;p37"/>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45" name="Google Shape;445;p37"/>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446" name="Google Shape;446;p37"/>
          <p:cNvSpPr txBox="1"/>
          <p:nvPr/>
        </p:nvSpPr>
        <p:spPr>
          <a:xfrm>
            <a:off x="1656050" y="5560525"/>
            <a:ext cx="56796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4"/>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250"/>
                                        <p:tgtEl>
                                          <p:spTgt spid="422"/>
                                        </p:tgtEl>
                                      </p:cBhvr>
                                    </p:animEffect>
                                  </p:childTnLst>
                                </p:cTn>
                              </p:par>
                              <p:par>
                                <p:cTn fill="hold" nodeType="withEffect" presetClass="entr" presetID="2" presetSubtype="4">
                                  <p:stCondLst>
                                    <p:cond delay="0"/>
                                  </p:stCondLst>
                                  <p:childTnLst>
                                    <p:set>
                                      <p:cBhvr>
                                        <p:cTn dur="1" fill="hold">
                                          <p:stCondLst>
                                            <p:cond delay="0"/>
                                          </p:stCondLst>
                                        </p:cTn>
                                        <p:tgtEl>
                                          <p:spTgt spid="431"/>
                                        </p:tgtEl>
                                        <p:attrNameLst>
                                          <p:attrName>style.visibility</p:attrName>
                                        </p:attrNameLst>
                                      </p:cBhvr>
                                      <p:to>
                                        <p:strVal val="visible"/>
                                      </p:to>
                                    </p:set>
                                    <p:anim calcmode="lin" valueType="num">
                                      <p:cBhvr additive="base">
                                        <p:cTn dur="1000"/>
                                        <p:tgtEl>
                                          <p:spTgt spid="4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1000"/>
                                        <p:tgtEl>
                                          <p:spTgt spid="4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2"/>
                                        </p:tgtEl>
                                        <p:attrNameLst>
                                          <p:attrName>style.visibility</p:attrName>
                                        </p:attrNameLst>
                                      </p:cBhvr>
                                      <p:to>
                                        <p:strVal val="visible"/>
                                      </p:to>
                                    </p:set>
                                    <p:anim calcmode="lin" valueType="num">
                                      <p:cBhvr additive="base">
                                        <p:cTn dur="1000"/>
                                        <p:tgtEl>
                                          <p:spTgt spid="4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5"/>
                                        </p:tgtEl>
                                        <p:attrNameLst>
                                          <p:attrName>style.visibility</p:attrName>
                                        </p:attrNameLst>
                                      </p:cBhvr>
                                      <p:to>
                                        <p:strVal val="visible"/>
                                      </p:to>
                                    </p:set>
                                    <p:anim calcmode="lin" valueType="num">
                                      <p:cBhvr additive="base">
                                        <p:cTn dur="1000"/>
                                        <p:tgtEl>
                                          <p:spTgt spid="4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1000"/>
                                        <p:tgtEl>
                                          <p:spTgt spid="4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0"/>
                                        </p:tgtEl>
                                        <p:attrNameLst>
                                          <p:attrName>style.visibility</p:attrName>
                                        </p:attrNameLst>
                                      </p:cBhvr>
                                      <p:to>
                                        <p:strVal val="visible"/>
                                      </p:to>
                                    </p:set>
                                    <p:anim calcmode="lin" valueType="num">
                                      <p:cBhvr additive="base">
                                        <p:cTn dur="1000"/>
                                        <p:tgtEl>
                                          <p:spTgt spid="43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50" name="Shape 450"/>
        <p:cNvGrpSpPr/>
        <p:nvPr/>
      </p:nvGrpSpPr>
      <p:grpSpPr>
        <a:xfrm>
          <a:off x="0" y="0"/>
          <a:ext cx="0" cy="0"/>
          <a:chOff x="0" y="0"/>
          <a:chExt cx="0" cy="0"/>
        </a:xfrm>
      </p:grpSpPr>
      <p:sp>
        <p:nvSpPr>
          <p:cNvPr id="451" name="Google Shape;451;p38">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38">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38">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3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38"/>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456" name="Google Shape;456;p3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3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3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3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3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461" name="Google Shape;461;p38"/>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462" name="Google Shape;462;p38"/>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463" name="Google Shape;463;p38"/>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464" name="Google Shape;464;p38"/>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465" name="Google Shape;465;p38"/>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466" name="Google Shape;466;p38"/>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467" name="Google Shape;467;p38"/>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468" name="Google Shape;468;p38"/>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469" name="Google Shape;469;p38"/>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70" name="Google Shape;470;p3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38"/>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72" name="Google Shape;472;p38"/>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73" name="Google Shape;473;p38"/>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74" name="Google Shape;474;p38"/>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75" name="Google Shape;475;p38"/>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476" name="Google Shape;476;p38"/>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477" name="Google Shape;477;p38"/>
          <p:cNvPicPr preferRelativeResize="0"/>
          <p:nvPr/>
        </p:nvPicPr>
        <p:blipFill>
          <a:blip r:embed="rId8">
            <a:alphaModFix/>
          </a:blip>
          <a:stretch>
            <a:fillRect/>
          </a:stretch>
        </p:blipFill>
        <p:spPr>
          <a:xfrm flipH="1">
            <a:off x="7880025" y="4110175"/>
            <a:ext cx="1008701" cy="168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250"/>
                                        <p:tgtEl>
                                          <p:spTgt spid="455"/>
                                        </p:tgtEl>
                                      </p:cBhvr>
                                    </p:animEffect>
                                  </p:childTnLst>
                                </p:cTn>
                              </p:par>
                              <p:par>
                                <p:cTn fill="hold" nodeType="withEffect" presetClass="entr" presetID="2" presetSubtype="4">
                                  <p:stCondLst>
                                    <p:cond delay="0"/>
                                  </p:stCondLst>
                                  <p:childTnLst>
                                    <p:set>
                                      <p:cBhvr>
                                        <p:cTn dur="1" fill="hold">
                                          <p:stCondLst>
                                            <p:cond delay="0"/>
                                          </p:stCondLst>
                                        </p:cTn>
                                        <p:tgtEl>
                                          <p:spTgt spid="462"/>
                                        </p:tgtEl>
                                        <p:attrNameLst>
                                          <p:attrName>style.visibility</p:attrName>
                                        </p:attrNameLst>
                                      </p:cBhvr>
                                      <p:to>
                                        <p:strVal val="visible"/>
                                      </p:to>
                                    </p:set>
                                    <p:anim calcmode="lin" valueType="num">
                                      <p:cBhvr additive="base">
                                        <p:cTn dur="1000"/>
                                        <p:tgtEl>
                                          <p:spTgt spid="4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3"/>
                                        </p:tgtEl>
                                        <p:attrNameLst>
                                          <p:attrName>style.visibility</p:attrName>
                                        </p:attrNameLst>
                                      </p:cBhvr>
                                      <p:to>
                                        <p:strVal val="visible"/>
                                      </p:to>
                                    </p:set>
                                    <p:anim calcmode="lin" valueType="num">
                                      <p:cBhvr additive="base">
                                        <p:cTn dur="1000"/>
                                        <p:tgtEl>
                                          <p:spTgt spid="4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1000"/>
                                        <p:tgtEl>
                                          <p:spTgt spid="4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1000"/>
                                        <p:tgtEl>
                                          <p:spTgt spid="4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1000"/>
                                        <p:tgtEl>
                                          <p:spTgt spid="477"/>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par>
                                <p:cTn fill="hold" nodeType="with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1000"/>
                                        <p:tgtEl>
                                          <p:spTgt spid="467"/>
                                        </p:tgtEl>
                                      </p:cBhvr>
                                    </p:animEffect>
                                  </p:childTnLst>
                                </p:cTn>
                              </p:par>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10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1" name="Shape 481"/>
        <p:cNvGrpSpPr/>
        <p:nvPr/>
      </p:nvGrpSpPr>
      <p:grpSpPr>
        <a:xfrm>
          <a:off x="0" y="0"/>
          <a:ext cx="0" cy="0"/>
          <a:chOff x="0" y="0"/>
          <a:chExt cx="0" cy="0"/>
        </a:xfrm>
      </p:grpSpPr>
      <p:grpSp>
        <p:nvGrpSpPr>
          <p:cNvPr id="482" name="Google Shape;482;p39"/>
          <p:cNvGrpSpPr/>
          <p:nvPr/>
        </p:nvGrpSpPr>
        <p:grpSpPr>
          <a:xfrm>
            <a:off x="3951968" y="2079356"/>
            <a:ext cx="2084100" cy="733500"/>
            <a:chOff x="3951968" y="2079356"/>
            <a:chExt cx="2084100" cy="733500"/>
          </a:xfrm>
        </p:grpSpPr>
        <p:sp>
          <p:nvSpPr>
            <p:cNvPr id="483" name="Google Shape;483;p39">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39"/>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grpSp>
      <p:sp>
        <p:nvSpPr>
          <p:cNvPr id="485" name="Google Shape;485;p39">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6" name="Google Shape;486;p3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39"/>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3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1.PAR</a:t>
            </a:r>
            <a:endParaRPr sz="1100"/>
          </a:p>
        </p:txBody>
      </p:sp>
      <p:sp>
        <p:nvSpPr>
          <p:cNvPr id="489" name="Google Shape;489;p3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p>
        </p:txBody>
      </p:sp>
      <p:sp>
        <p:nvSpPr>
          <p:cNvPr id="490" name="Google Shape;490;p39"/>
          <p:cNvSpPr txBox="1"/>
          <p:nvPr/>
        </p:nvSpPr>
        <p:spPr>
          <a:xfrm>
            <a:off x="1338275" y="3056000"/>
            <a:ext cx="9119100" cy="14931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PAR</a:t>
            </a:r>
            <a:r>
              <a:rPr lang="en-US" sz="1300">
                <a:solidFill>
                  <a:schemeClr val="dk1"/>
                </a:solidFill>
                <a:latin typeface="Press Start 2P"/>
                <a:ea typeface="Press Start 2P"/>
                <a:cs typeface="Press Start 2P"/>
                <a:sym typeface="Press Start 2P"/>
              </a:rPr>
              <a:t> la résolution de problème</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Vise l’apprentissage de nouveaux concepts mathématiques</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Tâches d’exploration et tâches créatives</a:t>
            </a:r>
            <a:endParaRPr sz="1300">
              <a:solidFill>
                <a:schemeClr val="dk1"/>
              </a:solidFill>
              <a:latin typeface="Press Start 2P"/>
              <a:ea typeface="Press Start 2P"/>
              <a:cs typeface="Press Start 2P"/>
              <a:sym typeface="Press Start 2P"/>
            </a:endParaRPr>
          </a:p>
        </p:txBody>
      </p:sp>
      <p:sp>
        <p:nvSpPr>
          <p:cNvPr id="491" name="Google Shape;491;p3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3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3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4" name="Google Shape;494;p3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3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496" name="Google Shape;496;p39"/>
          <p:cNvPicPr preferRelativeResize="0"/>
          <p:nvPr/>
        </p:nvPicPr>
        <p:blipFill rotWithShape="1">
          <a:blip r:embed="rId5">
            <a:alphaModFix/>
          </a:blip>
          <a:srcRect b="0" l="0" r="0" t="0"/>
          <a:stretch/>
        </p:blipFill>
        <p:spPr>
          <a:xfrm>
            <a:off x="2774998" y="4964437"/>
            <a:ext cx="350164" cy="350164"/>
          </a:xfrm>
          <a:prstGeom prst="rect">
            <a:avLst/>
          </a:prstGeom>
          <a:noFill/>
          <a:ln>
            <a:noFill/>
          </a:ln>
        </p:spPr>
      </p:pic>
      <p:pic>
        <p:nvPicPr>
          <p:cNvPr descr="Qr code&#10;&#10;Description automatically generated" id="497" name="Google Shape;497;p39"/>
          <p:cNvPicPr preferRelativeResize="0"/>
          <p:nvPr/>
        </p:nvPicPr>
        <p:blipFill rotWithShape="1">
          <a:blip r:embed="rId6">
            <a:alphaModFix/>
          </a:blip>
          <a:srcRect b="0" l="0" r="0" t="0"/>
          <a:stretch/>
        </p:blipFill>
        <p:spPr>
          <a:xfrm>
            <a:off x="1988541" y="4940948"/>
            <a:ext cx="396405" cy="397142"/>
          </a:xfrm>
          <a:prstGeom prst="rect">
            <a:avLst/>
          </a:prstGeom>
          <a:noFill/>
          <a:ln>
            <a:noFill/>
          </a:ln>
        </p:spPr>
      </p:pic>
      <p:pic>
        <p:nvPicPr>
          <p:cNvPr descr="Chart, histogram&#10;&#10;Description automatically generated" id="498" name="Google Shape;498;p39"/>
          <p:cNvPicPr preferRelativeResize="0"/>
          <p:nvPr/>
        </p:nvPicPr>
        <p:blipFill rotWithShape="1">
          <a:blip r:embed="rId7">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499" name="Google Shape;499;p39"/>
          <p:cNvPicPr preferRelativeResize="0"/>
          <p:nvPr/>
        </p:nvPicPr>
        <p:blipFill rotWithShape="1">
          <a:blip r:embed="rId8">
            <a:alphaModFix/>
          </a:blip>
          <a:srcRect b="0" l="0" r="0" t="0"/>
          <a:stretch/>
        </p:blipFill>
        <p:spPr>
          <a:xfrm>
            <a:off x="5013835" y="4978360"/>
            <a:ext cx="392361" cy="322319"/>
          </a:xfrm>
          <a:prstGeom prst="rect">
            <a:avLst/>
          </a:prstGeom>
          <a:noFill/>
          <a:ln>
            <a:noFill/>
          </a:ln>
        </p:spPr>
      </p:pic>
      <p:pic>
        <p:nvPicPr>
          <p:cNvPr descr="Shape&#10;&#10;Description automatically generated" id="500" name="Google Shape;500;p39"/>
          <p:cNvPicPr preferRelativeResize="0"/>
          <p:nvPr/>
        </p:nvPicPr>
        <p:blipFill rotWithShape="1">
          <a:blip r:embed="rId9">
            <a:alphaModFix/>
          </a:blip>
          <a:srcRect b="0" l="0" r="0" t="0"/>
          <a:stretch/>
        </p:blipFill>
        <p:spPr>
          <a:xfrm>
            <a:off x="4293726" y="4974062"/>
            <a:ext cx="330914" cy="330914"/>
          </a:xfrm>
          <a:prstGeom prst="rect">
            <a:avLst/>
          </a:prstGeom>
          <a:noFill/>
          <a:ln>
            <a:noFill/>
          </a:ln>
        </p:spPr>
      </p:pic>
      <p:sp>
        <p:nvSpPr>
          <p:cNvPr id="501" name="Google Shape;501;p3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2" name="Google Shape;502;p39"/>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0">
                  <a:extLst>
                    <a:ext uri="{A12FA001-AC4F-418D-AE19-62706E023703}">
                      <ahyp:hlinkClr val="tx"/>
                    </a:ext>
                  </a:extLst>
                </a:hlinkClick>
              </a:rPr>
              <a:t>RIM</a:t>
            </a:r>
            <a:endParaRPr sz="1300">
              <a:solidFill>
                <a:srgbClr val="93C47D"/>
              </a:solidFill>
            </a:endParaRPr>
          </a:p>
        </p:txBody>
      </p:sp>
      <p:pic>
        <p:nvPicPr>
          <p:cNvPr descr="A picture containing container, square&#10;&#10;Description automatically generated" id="503" name="Google Shape;503;p39"/>
          <p:cNvPicPr preferRelativeResize="0"/>
          <p:nvPr/>
        </p:nvPicPr>
        <p:blipFill rotWithShape="1">
          <a:blip r:embed="rId11">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04" name="Google Shape;504;p39"/>
          <p:cNvPicPr preferRelativeResize="0"/>
          <p:nvPr/>
        </p:nvPicPr>
        <p:blipFill rotWithShape="1">
          <a:blip r:embed="rId11">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05" name="Google Shape;505;p39"/>
          <p:cNvPicPr preferRelativeResize="0"/>
          <p:nvPr/>
        </p:nvPicPr>
        <p:blipFill rotWithShape="1">
          <a:blip r:embed="rId11">
            <a:alphaModFix/>
          </a:blip>
          <a:srcRect b="0" l="0" r="0" t="0"/>
          <a:stretch/>
        </p:blipFill>
        <p:spPr>
          <a:xfrm>
            <a:off x="9577100" y="5486685"/>
            <a:ext cx="1262339" cy="1262339"/>
          </a:xfrm>
          <a:prstGeom prst="rect">
            <a:avLst/>
          </a:prstGeom>
          <a:noFill/>
          <a:ln>
            <a:noFill/>
          </a:ln>
        </p:spPr>
      </p:pic>
      <p:pic>
        <p:nvPicPr>
          <p:cNvPr id="506" name="Google Shape;506;p39"/>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250"/>
                                        <p:tgtEl>
                                          <p:spTgt spid="490"/>
                                        </p:tgtEl>
                                      </p:cBhvr>
                                    </p:animEffect>
                                  </p:childTnLst>
                                </p:cTn>
                              </p:par>
                              <p:par>
                                <p:cTn fill="hold" nodeType="withEffect" presetClass="entr" presetID="2" presetSubtype="4">
                                  <p:stCondLst>
                                    <p:cond delay="0"/>
                                  </p:stCondLst>
                                  <p:childTnLst>
                                    <p:set>
                                      <p:cBhvr>
                                        <p:cTn dur="1" fill="hold">
                                          <p:stCondLst>
                                            <p:cond delay="0"/>
                                          </p:stCondLst>
                                        </p:cTn>
                                        <p:tgtEl>
                                          <p:spTgt spid="504"/>
                                        </p:tgtEl>
                                        <p:attrNameLst>
                                          <p:attrName>style.visibility</p:attrName>
                                        </p:attrNameLst>
                                      </p:cBhvr>
                                      <p:to>
                                        <p:strVal val="visible"/>
                                      </p:to>
                                    </p:set>
                                    <p:anim calcmode="lin" valueType="num">
                                      <p:cBhvr additive="base">
                                        <p:cTn dur="1000"/>
                                        <p:tgtEl>
                                          <p:spTgt spid="5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5"/>
                                        </p:tgtEl>
                                        <p:attrNameLst>
                                          <p:attrName>style.visibility</p:attrName>
                                        </p:attrNameLst>
                                      </p:cBhvr>
                                      <p:to>
                                        <p:strVal val="visible"/>
                                      </p:to>
                                    </p:set>
                                    <p:anim calcmode="lin" valueType="num">
                                      <p:cBhvr additive="base">
                                        <p:cTn dur="1000"/>
                                        <p:tgtEl>
                                          <p:spTgt spid="5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3"/>
                                        </p:tgtEl>
                                        <p:attrNameLst>
                                          <p:attrName>style.visibility</p:attrName>
                                        </p:attrNameLst>
                                      </p:cBhvr>
                                      <p:to>
                                        <p:strVal val="visible"/>
                                      </p:to>
                                    </p:set>
                                    <p:anim calcmode="lin" valueType="num">
                                      <p:cBhvr additive="base">
                                        <p:cTn dur="1000"/>
                                        <p:tgtEl>
                                          <p:spTgt spid="503"/>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par>
                                <p:cTn fill="hold" nodeType="with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1000"/>
                                        <p:tgtEl>
                                          <p:spTgt spid="498"/>
                                        </p:tgtEl>
                                      </p:cBhvr>
                                    </p:animEffect>
                                  </p:childTnLst>
                                </p:cTn>
                              </p:par>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10" name="Shape 510"/>
        <p:cNvGrpSpPr/>
        <p:nvPr/>
      </p:nvGrpSpPr>
      <p:grpSpPr>
        <a:xfrm>
          <a:off x="0" y="0"/>
          <a:ext cx="0" cy="0"/>
          <a:chOff x="0" y="0"/>
          <a:chExt cx="0" cy="0"/>
        </a:xfrm>
      </p:grpSpPr>
      <p:sp>
        <p:nvSpPr>
          <p:cNvPr id="511" name="Google Shape;511;p40">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40">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4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40"/>
          <p:cNvSpPr txBox="1"/>
          <p:nvPr/>
        </p:nvSpPr>
        <p:spPr>
          <a:xfrm>
            <a:off x="1748073" y="3056000"/>
            <a:ext cx="8452200" cy="1431600"/>
          </a:xfrm>
          <a:prstGeom prst="rect">
            <a:avLst/>
          </a:prstGeom>
          <a:noFill/>
          <a:ln>
            <a:noFill/>
          </a:ln>
        </p:spPr>
        <p:txBody>
          <a:bodyPr anchorCtr="0" anchor="t" bIns="45700" lIns="91425" spcFirstLastPara="1" rIns="91425" wrap="square" tIns="45700">
            <a:spAutoFit/>
          </a:bodyPr>
          <a:lstStyle/>
          <a:p>
            <a:pPr indent="-304800" lvl="0" marL="457200" rtl="0" algn="l">
              <a:lnSpc>
                <a:spcPct val="150000"/>
              </a:lnSpc>
              <a:spcBef>
                <a:spcPts val="0"/>
              </a:spcBef>
              <a:spcAft>
                <a:spcPts val="0"/>
              </a:spcAft>
              <a:buClr>
                <a:schemeClr val="dk1"/>
              </a:buClr>
              <a:buSzPts val="12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POUR</a:t>
            </a:r>
            <a:r>
              <a:rPr lang="en-US" sz="1300">
                <a:solidFill>
                  <a:schemeClr val="dk1"/>
                </a:solidFill>
                <a:latin typeface="Press Start 2P"/>
                <a:ea typeface="Press Start 2P"/>
                <a:cs typeface="Press Start 2P"/>
                <a:sym typeface="Press Start 2P"/>
              </a:rPr>
              <a:t> la résolution de problème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la mobilisation et la consolidation de concepts et processus mathématiques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d’application</a:t>
            </a:r>
            <a:endParaRPr sz="1200">
              <a:solidFill>
                <a:schemeClr val="dk1"/>
              </a:solidFill>
              <a:latin typeface="Press Start 2P"/>
              <a:ea typeface="Press Start 2P"/>
              <a:cs typeface="Press Start 2P"/>
              <a:sym typeface="Press Start 2P"/>
            </a:endParaRPr>
          </a:p>
        </p:txBody>
      </p:sp>
      <p:sp>
        <p:nvSpPr>
          <p:cNvPr id="515" name="Google Shape;515;p4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6" name="Google Shape;516;p4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4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4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4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40"/>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21" name="Google Shape;521;p40"/>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522" name="Google Shape;522;p40"/>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523" name="Google Shape;523;p40"/>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524" name="Google Shape;524;p40"/>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525" name="Google Shape;525;p40"/>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526" name="Google Shape;526;p4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4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chemeClr val="lt1"/>
                </a:solidFill>
                <a:latin typeface="Press Start 2P"/>
                <a:ea typeface="Press Start 2P"/>
                <a:cs typeface="Press Start 2P"/>
                <a:sym typeface="Press Start 2P"/>
              </a:rPr>
              <a:t>1.PAR</a:t>
            </a:r>
            <a:endParaRPr sz="1100">
              <a:solidFill>
                <a:schemeClr val="lt1"/>
              </a:solidFill>
            </a:endParaRPr>
          </a:p>
        </p:txBody>
      </p:sp>
      <p:sp>
        <p:nvSpPr>
          <p:cNvPr id="528" name="Google Shape;528;p4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2.POUR</a:t>
            </a:r>
            <a:endParaRPr sz="1100">
              <a:solidFill>
                <a:schemeClr val="dk1"/>
              </a:solidFill>
              <a:latin typeface="Press Start 2P"/>
              <a:ea typeface="Press Start 2P"/>
              <a:cs typeface="Press Start 2P"/>
              <a:sym typeface="Press Start 2P"/>
            </a:endParaRPr>
          </a:p>
        </p:txBody>
      </p:sp>
      <p:sp>
        <p:nvSpPr>
          <p:cNvPr id="529" name="Google Shape;529;p4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solidFill>
                <a:srgbClr val="D9D9D9"/>
              </a:solidFill>
              <a:latin typeface="Press Start 2P"/>
              <a:ea typeface="Press Start 2P"/>
              <a:cs typeface="Press Start 2P"/>
              <a:sym typeface="Press Start 2P"/>
            </a:endParaRPr>
          </a:p>
        </p:txBody>
      </p:sp>
      <p:pic>
        <p:nvPicPr>
          <p:cNvPr descr="A picture containing container, square&#10;&#10;Description automatically generated" id="530" name="Google Shape;530;p40"/>
          <p:cNvPicPr preferRelativeResize="0"/>
          <p:nvPr/>
        </p:nvPicPr>
        <p:blipFill rotWithShape="1">
          <a:blip r:embed="rId10">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31" name="Google Shape;531;p40"/>
          <p:cNvPicPr preferRelativeResize="0"/>
          <p:nvPr/>
        </p:nvPicPr>
        <p:blipFill rotWithShape="1">
          <a:blip r:embed="rId10">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32" name="Google Shape;532;p40"/>
          <p:cNvPicPr preferRelativeResize="0"/>
          <p:nvPr/>
        </p:nvPicPr>
        <p:blipFill rotWithShape="1">
          <a:blip r:embed="rId10">
            <a:alphaModFix/>
          </a:blip>
          <a:srcRect b="0" l="0" r="0" t="0"/>
          <a:stretch/>
        </p:blipFill>
        <p:spPr>
          <a:xfrm>
            <a:off x="9577100" y="5486685"/>
            <a:ext cx="1262339" cy="1262339"/>
          </a:xfrm>
          <a:prstGeom prst="rect">
            <a:avLst/>
          </a:prstGeom>
          <a:noFill/>
          <a:ln>
            <a:noFill/>
          </a:ln>
        </p:spPr>
      </p:pic>
      <p:sp>
        <p:nvSpPr>
          <p:cNvPr id="533" name="Google Shape;533;p40"/>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534" name="Google Shape;534;p40"/>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250"/>
                                        <p:tgtEl>
                                          <p:spTgt spid="514"/>
                                        </p:tgtEl>
                                      </p:cBhvr>
                                    </p:animEffect>
                                  </p:childTnLst>
                                </p:cTn>
                              </p:par>
                              <p:par>
                                <p:cTn fill="hold" nodeType="withEffect" presetClass="entr" presetID="2" presetSubtype="4">
                                  <p:stCondLst>
                                    <p:cond delay="0"/>
                                  </p:stCondLst>
                                  <p:childTnLst>
                                    <p:set>
                                      <p:cBhvr>
                                        <p:cTn dur="1" fill="hold">
                                          <p:stCondLst>
                                            <p:cond delay="0"/>
                                          </p:stCondLst>
                                        </p:cTn>
                                        <p:tgtEl>
                                          <p:spTgt spid="531"/>
                                        </p:tgtEl>
                                        <p:attrNameLst>
                                          <p:attrName>style.visibility</p:attrName>
                                        </p:attrNameLst>
                                      </p:cBhvr>
                                      <p:to>
                                        <p:strVal val="visible"/>
                                      </p:to>
                                    </p:set>
                                    <p:anim calcmode="lin" valueType="num">
                                      <p:cBhvr additive="base">
                                        <p:cTn dur="1000"/>
                                        <p:tgtEl>
                                          <p:spTgt spid="5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2"/>
                                        </p:tgtEl>
                                        <p:attrNameLst>
                                          <p:attrName>style.visibility</p:attrName>
                                        </p:attrNameLst>
                                      </p:cBhvr>
                                      <p:to>
                                        <p:strVal val="visible"/>
                                      </p:to>
                                    </p:set>
                                    <p:anim calcmode="lin" valueType="num">
                                      <p:cBhvr additive="base">
                                        <p:cTn dur="1000"/>
                                        <p:tgtEl>
                                          <p:spTgt spid="5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0"/>
                                        </p:tgtEl>
                                        <p:attrNameLst>
                                          <p:attrName>style.visibility</p:attrName>
                                        </p:attrNameLst>
                                      </p:cBhvr>
                                      <p:to>
                                        <p:strVal val="visible"/>
                                      </p:to>
                                    </p:set>
                                    <p:anim calcmode="lin" valueType="num">
                                      <p:cBhvr additive="base">
                                        <p:cTn dur="1000"/>
                                        <p:tgtEl>
                                          <p:spTgt spid="53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000"/>
                                        <p:tgtEl>
                                          <p:spTgt spid="521"/>
                                        </p:tgtEl>
                                      </p:cBhvr>
                                    </p:animEffect>
                                  </p:childTnLst>
                                </p:cTn>
                              </p:par>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38" name="Shape 538"/>
        <p:cNvGrpSpPr/>
        <p:nvPr/>
      </p:nvGrpSpPr>
      <p:grpSpPr>
        <a:xfrm>
          <a:off x="0" y="0"/>
          <a:ext cx="0" cy="0"/>
          <a:chOff x="0" y="0"/>
          <a:chExt cx="0" cy="0"/>
        </a:xfrm>
      </p:grpSpPr>
      <p:sp>
        <p:nvSpPr>
          <p:cNvPr id="539" name="Google Shape;539;p41">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41">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4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2" name="Google Shape;542;p41"/>
          <p:cNvSpPr txBox="1"/>
          <p:nvPr/>
        </p:nvSpPr>
        <p:spPr>
          <a:xfrm>
            <a:off x="1574300" y="3006975"/>
            <a:ext cx="8155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Résoudre des problèmes pour apprendre à résoudre des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le développement de stratégies cognitives et métacognitives au service de la résolution de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Tous les types de tâches</a:t>
            </a:r>
            <a:endParaRPr sz="1200">
              <a:solidFill>
                <a:schemeClr val="dk1"/>
              </a:solidFill>
              <a:latin typeface="Press Start 2P"/>
              <a:ea typeface="Press Start 2P"/>
              <a:cs typeface="Press Start 2P"/>
              <a:sym typeface="Press Start 2P"/>
            </a:endParaRPr>
          </a:p>
        </p:txBody>
      </p:sp>
      <p:sp>
        <p:nvSpPr>
          <p:cNvPr id="543" name="Google Shape;543;p4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4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4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6" name="Google Shape;546;p4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4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41"/>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549" name="Google Shape;549;p41"/>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550" name="Google Shape;550;p41"/>
          <p:cNvPicPr preferRelativeResize="0"/>
          <p:nvPr/>
        </p:nvPicPr>
        <p:blipFill rotWithShape="1">
          <a:blip r:embed="rId6">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551" name="Google Shape;551;p41"/>
          <p:cNvPicPr preferRelativeResize="0"/>
          <p:nvPr/>
        </p:nvPicPr>
        <p:blipFill rotWithShape="1">
          <a:blip r:embed="rId7">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552" name="Google Shape;552;p41"/>
          <p:cNvPicPr preferRelativeResize="0"/>
          <p:nvPr/>
        </p:nvPicPr>
        <p:blipFill rotWithShape="1">
          <a:blip r:embed="rId8">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553" name="Google Shape;553;p41"/>
          <p:cNvPicPr preferRelativeResize="0"/>
          <p:nvPr/>
        </p:nvPicPr>
        <p:blipFill rotWithShape="1">
          <a:blip r:embed="rId9">
            <a:alphaModFix/>
          </a:blip>
          <a:srcRect b="0" l="0" r="0" t="0"/>
          <a:stretch/>
        </p:blipFill>
        <p:spPr>
          <a:xfrm>
            <a:off x="4936731" y="4869493"/>
            <a:ext cx="551251" cy="551251"/>
          </a:xfrm>
          <a:prstGeom prst="rect">
            <a:avLst/>
          </a:prstGeom>
          <a:noFill/>
          <a:ln>
            <a:noFill/>
          </a:ln>
        </p:spPr>
      </p:pic>
      <p:sp>
        <p:nvSpPr>
          <p:cNvPr id="554" name="Google Shape;554;p4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5" name="Google Shape;555;p4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1.PAR</a:t>
            </a:r>
            <a:endParaRPr sz="1100">
              <a:solidFill>
                <a:srgbClr val="D9D9D9"/>
              </a:solidFill>
            </a:endParaRPr>
          </a:p>
        </p:txBody>
      </p:sp>
      <p:sp>
        <p:nvSpPr>
          <p:cNvPr id="556" name="Google Shape;556;p4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sp>
        <p:nvSpPr>
          <p:cNvPr id="557" name="Google Shape;557;p4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3.RP pour RP</a:t>
            </a:r>
            <a:endParaRPr sz="1100">
              <a:solidFill>
                <a:schemeClr val="dk1"/>
              </a:solidFill>
              <a:latin typeface="Press Start 2P"/>
              <a:ea typeface="Press Start 2P"/>
              <a:cs typeface="Press Start 2P"/>
              <a:sym typeface="Press Start 2P"/>
            </a:endParaRPr>
          </a:p>
        </p:txBody>
      </p:sp>
      <p:pic>
        <p:nvPicPr>
          <p:cNvPr descr="A picture containing container, square&#10;&#10;Description automatically generated" id="558" name="Google Shape;558;p41"/>
          <p:cNvPicPr preferRelativeResize="0"/>
          <p:nvPr/>
        </p:nvPicPr>
        <p:blipFill rotWithShape="1">
          <a:blip r:embed="rId10">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559" name="Google Shape;559;p41"/>
          <p:cNvPicPr preferRelativeResize="0"/>
          <p:nvPr/>
        </p:nvPicPr>
        <p:blipFill rotWithShape="1">
          <a:blip r:embed="rId10">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560" name="Google Shape;560;p41"/>
          <p:cNvPicPr preferRelativeResize="0"/>
          <p:nvPr/>
        </p:nvPicPr>
        <p:blipFill rotWithShape="1">
          <a:blip r:embed="rId10">
            <a:alphaModFix/>
          </a:blip>
          <a:srcRect b="0" l="0" r="0" t="0"/>
          <a:stretch/>
        </p:blipFill>
        <p:spPr>
          <a:xfrm>
            <a:off x="9729500" y="5562885"/>
            <a:ext cx="1262339" cy="1262339"/>
          </a:xfrm>
          <a:prstGeom prst="rect">
            <a:avLst/>
          </a:prstGeom>
          <a:noFill/>
          <a:ln>
            <a:noFill/>
          </a:ln>
        </p:spPr>
      </p:pic>
      <p:sp>
        <p:nvSpPr>
          <p:cNvPr id="561" name="Google Shape;561;p41"/>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562" name="Google Shape;562;p41"/>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250"/>
                                        <p:tgtEl>
                                          <p:spTgt spid="542"/>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1000"/>
                                        <p:tgtEl>
                                          <p:spTgt spid="549"/>
                                        </p:tgtEl>
                                      </p:cBhvr>
                                    </p:animEffect>
                                  </p:childTnLst>
                                </p:cTn>
                              </p:par>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0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000"/>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par>
                                <p:cTn fill="hold" nodeType="withEffect" presetClass="entr" presetID="2" presetSubtype="4">
                                  <p:stCondLst>
                                    <p:cond delay="0"/>
                                  </p:stCondLst>
                                  <p:childTnLst>
                                    <p:set>
                                      <p:cBhvr>
                                        <p:cTn dur="1" fill="hold">
                                          <p:stCondLst>
                                            <p:cond delay="0"/>
                                          </p:stCondLst>
                                        </p:cTn>
                                        <p:tgtEl>
                                          <p:spTgt spid="558"/>
                                        </p:tgtEl>
                                        <p:attrNameLst>
                                          <p:attrName>style.visibility</p:attrName>
                                        </p:attrNameLst>
                                      </p:cBhvr>
                                      <p:to>
                                        <p:strVal val="visible"/>
                                      </p:to>
                                    </p:set>
                                    <p:anim calcmode="lin" valueType="num">
                                      <p:cBhvr additive="base">
                                        <p:cTn dur="1000"/>
                                        <p:tgtEl>
                                          <p:spTgt spid="55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9"/>
                                        </p:tgtEl>
                                        <p:attrNameLst>
                                          <p:attrName>style.visibility</p:attrName>
                                        </p:attrNameLst>
                                      </p:cBhvr>
                                      <p:to>
                                        <p:strVal val="visible"/>
                                      </p:to>
                                    </p:set>
                                    <p:anim calcmode="lin" valueType="num">
                                      <p:cBhvr additive="base">
                                        <p:cTn dur="1000"/>
                                        <p:tgtEl>
                                          <p:spTgt spid="5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0"/>
                                        </p:tgtEl>
                                        <p:attrNameLst>
                                          <p:attrName>style.visibility</p:attrName>
                                        </p:attrNameLst>
                                      </p:cBhvr>
                                      <p:to>
                                        <p:strVal val="visible"/>
                                      </p:to>
                                    </p:set>
                                    <p:anim calcmode="lin" valueType="num">
                                      <p:cBhvr additive="base">
                                        <p:cTn dur="1000"/>
                                        <p:tgtEl>
                                          <p:spTgt spid="5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66" name="Shape 566"/>
        <p:cNvGrpSpPr/>
        <p:nvPr/>
      </p:nvGrpSpPr>
      <p:grpSpPr>
        <a:xfrm>
          <a:off x="0" y="0"/>
          <a:ext cx="0" cy="0"/>
          <a:chOff x="0" y="0"/>
          <a:chExt cx="0" cy="0"/>
        </a:xfrm>
      </p:grpSpPr>
      <p:sp>
        <p:nvSpPr>
          <p:cNvPr id="567" name="Google Shape;567;p42"/>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68" name="Google Shape;568;p42"/>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569" name="Google Shape;569;p42"/>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70" name="Google Shape;570;p42"/>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71" name="Google Shape;571;p42"/>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72" name="Google Shape;572;p42"/>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73" name="Google Shape;573;p42"/>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74" name="Google Shape;574;p42"/>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75" name="Google Shape;575;p42"/>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6" name="Google Shape;576;p42"/>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1</a:t>
            </a:r>
            <a:endParaRPr/>
          </a:p>
        </p:txBody>
      </p:sp>
      <p:sp>
        <p:nvSpPr>
          <p:cNvPr id="577" name="Google Shape;577;p42"/>
          <p:cNvSpPr txBox="1"/>
          <p:nvPr/>
        </p:nvSpPr>
        <p:spPr>
          <a:xfrm>
            <a:off x="3760400" y="2467600"/>
            <a:ext cx="4822800" cy="446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À la campagne !</a:t>
            </a:r>
            <a:endParaRPr sz="2500">
              <a:solidFill>
                <a:srgbClr val="69BC49"/>
              </a:solidFill>
              <a:highlight>
                <a:schemeClr val="dk1"/>
              </a:highlight>
            </a:endParaRPr>
          </a:p>
        </p:txBody>
      </p:sp>
      <p:sp>
        <p:nvSpPr>
          <p:cNvPr id="578" name="Google Shape;578;p42"/>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579" name="Google Shape;579;p42"/>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1000"/>
                                        <p:tgtEl>
                                          <p:spTgt spid="5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0"/>
                                        </p:tgtEl>
                                        <p:attrNameLst>
                                          <p:attrName>style.visibility</p:attrName>
                                        </p:attrNameLst>
                                      </p:cBhvr>
                                      <p:to>
                                        <p:strVal val="visible"/>
                                      </p:to>
                                    </p:set>
                                    <p:anim calcmode="lin" valueType="num">
                                      <p:cBhvr additive="base">
                                        <p:cTn dur="1000"/>
                                        <p:tgtEl>
                                          <p:spTgt spid="5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1000"/>
                                        <p:tgtEl>
                                          <p:spTgt spid="5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2"/>
                                        </p:tgtEl>
                                        <p:attrNameLst>
                                          <p:attrName>style.visibility</p:attrName>
                                        </p:attrNameLst>
                                      </p:cBhvr>
                                      <p:to>
                                        <p:strVal val="visible"/>
                                      </p:to>
                                    </p:set>
                                    <p:anim calcmode="lin" valueType="num">
                                      <p:cBhvr additive="base">
                                        <p:cTn dur="1000"/>
                                        <p:tgtEl>
                                          <p:spTgt spid="5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3"/>
                                        </p:tgtEl>
                                        <p:attrNameLst>
                                          <p:attrName>style.visibility</p:attrName>
                                        </p:attrNameLst>
                                      </p:cBhvr>
                                      <p:to>
                                        <p:strVal val="visible"/>
                                      </p:to>
                                    </p:set>
                                    <p:anim calcmode="lin" valueType="num">
                                      <p:cBhvr additive="base">
                                        <p:cTn dur="1000"/>
                                        <p:tgtEl>
                                          <p:spTgt spid="5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4"/>
                                        </p:tgtEl>
                                        <p:attrNameLst>
                                          <p:attrName>style.visibility</p:attrName>
                                        </p:attrNameLst>
                                      </p:cBhvr>
                                      <p:to>
                                        <p:strVal val="visible"/>
                                      </p:to>
                                    </p:set>
                                    <p:anim calcmode="lin" valueType="num">
                                      <p:cBhvr additive="base">
                                        <p:cTn dur="1000"/>
                                        <p:tgtEl>
                                          <p:spTgt spid="5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83" name="Shape 583"/>
        <p:cNvGrpSpPr/>
        <p:nvPr/>
      </p:nvGrpSpPr>
      <p:grpSpPr>
        <a:xfrm>
          <a:off x="0" y="0"/>
          <a:ext cx="0" cy="0"/>
          <a:chOff x="0" y="0"/>
          <a:chExt cx="0" cy="0"/>
        </a:xfrm>
      </p:grpSpPr>
      <p:sp>
        <p:nvSpPr>
          <p:cNvPr id="584" name="Google Shape;584;p43"/>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85" name="Google Shape;585;p43"/>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586" name="Google Shape;586;p43"/>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87" name="Google Shape;587;p43"/>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88" name="Google Shape;588;p43"/>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89" name="Google Shape;589;p43"/>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90" name="Google Shape;590;p43"/>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91" name="Google Shape;591;p43"/>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92" name="Google Shape;592;p43"/>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43"/>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2</a:t>
            </a:r>
            <a:endParaRPr/>
          </a:p>
        </p:txBody>
      </p:sp>
      <p:sp>
        <p:nvSpPr>
          <p:cNvPr id="594" name="Google Shape;594;p43"/>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Connais-tu les prismes?</a:t>
            </a:r>
            <a:endParaRPr sz="2500">
              <a:solidFill>
                <a:srgbClr val="69BC49"/>
              </a:solidFill>
              <a:highlight>
                <a:schemeClr val="dk1"/>
              </a:highlight>
            </a:endParaRPr>
          </a:p>
        </p:txBody>
      </p:sp>
      <p:sp>
        <p:nvSpPr>
          <p:cNvPr id="595" name="Google Shape;595;p43"/>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596" name="Google Shape;596;p43"/>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86"/>
                                        </p:tgtEl>
                                        <p:attrNameLst>
                                          <p:attrName>style.visibility</p:attrName>
                                        </p:attrNameLst>
                                      </p:cBhvr>
                                      <p:to>
                                        <p:strVal val="visible"/>
                                      </p:to>
                                    </p:set>
                                    <p:anim calcmode="lin" valueType="num">
                                      <p:cBhvr additive="base">
                                        <p:cTn dur="1000"/>
                                        <p:tgtEl>
                                          <p:spTgt spid="5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7"/>
                                        </p:tgtEl>
                                        <p:attrNameLst>
                                          <p:attrName>style.visibility</p:attrName>
                                        </p:attrNameLst>
                                      </p:cBhvr>
                                      <p:to>
                                        <p:strVal val="visible"/>
                                      </p:to>
                                    </p:set>
                                    <p:anim calcmode="lin" valueType="num">
                                      <p:cBhvr additive="base">
                                        <p:cTn dur="1000"/>
                                        <p:tgtEl>
                                          <p:spTgt spid="5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8"/>
                                        </p:tgtEl>
                                        <p:attrNameLst>
                                          <p:attrName>style.visibility</p:attrName>
                                        </p:attrNameLst>
                                      </p:cBhvr>
                                      <p:to>
                                        <p:strVal val="visible"/>
                                      </p:to>
                                    </p:set>
                                    <p:anim calcmode="lin" valueType="num">
                                      <p:cBhvr additive="base">
                                        <p:cTn dur="1000"/>
                                        <p:tgtEl>
                                          <p:spTgt spid="5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9"/>
                                        </p:tgtEl>
                                        <p:attrNameLst>
                                          <p:attrName>style.visibility</p:attrName>
                                        </p:attrNameLst>
                                      </p:cBhvr>
                                      <p:to>
                                        <p:strVal val="visible"/>
                                      </p:to>
                                    </p:set>
                                    <p:anim calcmode="lin" valueType="num">
                                      <p:cBhvr additive="base">
                                        <p:cTn dur="1000"/>
                                        <p:tgtEl>
                                          <p:spTgt spid="5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0"/>
                                        </p:tgtEl>
                                        <p:attrNameLst>
                                          <p:attrName>style.visibility</p:attrName>
                                        </p:attrNameLst>
                                      </p:cBhvr>
                                      <p:to>
                                        <p:strVal val="visible"/>
                                      </p:to>
                                    </p:set>
                                    <p:anim calcmode="lin" valueType="num">
                                      <p:cBhvr additive="base">
                                        <p:cTn dur="1000"/>
                                        <p:tgtEl>
                                          <p:spTgt spid="5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1"/>
                                        </p:tgtEl>
                                        <p:attrNameLst>
                                          <p:attrName>style.visibility</p:attrName>
                                        </p:attrNameLst>
                                      </p:cBhvr>
                                      <p:to>
                                        <p:strVal val="visible"/>
                                      </p:to>
                                    </p:set>
                                    <p:anim calcmode="lin" valueType="num">
                                      <p:cBhvr additive="base">
                                        <p:cTn dur="1000"/>
                                        <p:tgtEl>
                                          <p:spTgt spid="5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00" name="Shape 600"/>
        <p:cNvGrpSpPr/>
        <p:nvPr/>
      </p:nvGrpSpPr>
      <p:grpSpPr>
        <a:xfrm>
          <a:off x="0" y="0"/>
          <a:ext cx="0" cy="0"/>
          <a:chOff x="0" y="0"/>
          <a:chExt cx="0" cy="0"/>
        </a:xfrm>
      </p:grpSpPr>
      <p:sp>
        <p:nvSpPr>
          <p:cNvPr id="601" name="Google Shape;601;p44"/>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602" name="Google Shape;602;p44"/>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03" name="Google Shape;603;p44"/>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04" name="Google Shape;604;p44"/>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05" name="Google Shape;605;p44"/>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06" name="Google Shape;606;p44"/>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07" name="Google Shape;607;p44"/>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08" name="Google Shape;608;p44"/>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09" name="Google Shape;609;p44"/>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0" name="Google Shape;610;p44"/>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3</a:t>
            </a:r>
            <a:endParaRPr/>
          </a:p>
        </p:txBody>
      </p:sp>
      <p:sp>
        <p:nvSpPr>
          <p:cNvPr id="611" name="Google Shape;611;p44"/>
          <p:cNvSpPr txBox="1"/>
          <p:nvPr/>
        </p:nvSpPr>
        <p:spPr>
          <a:xfrm>
            <a:off x="3760400" y="2162800"/>
            <a:ext cx="48228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Oeuvre d’art à la manière de Mondrian</a:t>
            </a:r>
            <a:endParaRPr sz="2500">
              <a:solidFill>
                <a:srgbClr val="69BC49"/>
              </a:solidFill>
              <a:highlight>
                <a:schemeClr val="dk1"/>
              </a:highlight>
            </a:endParaRPr>
          </a:p>
        </p:txBody>
      </p:sp>
      <p:sp>
        <p:nvSpPr>
          <p:cNvPr id="612" name="Google Shape;612;p44"/>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
        <p:nvSpPr>
          <p:cNvPr id="613" name="Google Shape;613;p44"/>
          <p:cNvSpPr txBox="1"/>
          <p:nvPr/>
        </p:nvSpPr>
        <p:spPr>
          <a:xfrm>
            <a:off x="5613650" y="5271325"/>
            <a:ext cx="36543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6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Exemple de résultat attendu</a:t>
            </a:r>
            <a:endParaRPr sz="18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03"/>
                                        </p:tgtEl>
                                        <p:attrNameLst>
                                          <p:attrName>style.visibility</p:attrName>
                                        </p:attrNameLst>
                                      </p:cBhvr>
                                      <p:to>
                                        <p:strVal val="visible"/>
                                      </p:to>
                                    </p:set>
                                    <p:anim calcmode="lin" valueType="num">
                                      <p:cBhvr additive="base">
                                        <p:cTn dur="1000"/>
                                        <p:tgtEl>
                                          <p:spTgt spid="6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4"/>
                                        </p:tgtEl>
                                        <p:attrNameLst>
                                          <p:attrName>style.visibility</p:attrName>
                                        </p:attrNameLst>
                                      </p:cBhvr>
                                      <p:to>
                                        <p:strVal val="visible"/>
                                      </p:to>
                                    </p:set>
                                    <p:anim calcmode="lin" valueType="num">
                                      <p:cBhvr additive="base">
                                        <p:cTn dur="1000"/>
                                        <p:tgtEl>
                                          <p:spTgt spid="6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5"/>
                                        </p:tgtEl>
                                        <p:attrNameLst>
                                          <p:attrName>style.visibility</p:attrName>
                                        </p:attrNameLst>
                                      </p:cBhvr>
                                      <p:to>
                                        <p:strVal val="visible"/>
                                      </p:to>
                                    </p:set>
                                    <p:anim calcmode="lin" valueType="num">
                                      <p:cBhvr additive="base">
                                        <p:cTn dur="1000"/>
                                        <p:tgtEl>
                                          <p:spTgt spid="6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6"/>
                                        </p:tgtEl>
                                        <p:attrNameLst>
                                          <p:attrName>style.visibility</p:attrName>
                                        </p:attrNameLst>
                                      </p:cBhvr>
                                      <p:to>
                                        <p:strVal val="visible"/>
                                      </p:to>
                                    </p:set>
                                    <p:anim calcmode="lin" valueType="num">
                                      <p:cBhvr additive="base">
                                        <p:cTn dur="1000"/>
                                        <p:tgtEl>
                                          <p:spTgt spid="6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7"/>
                                        </p:tgtEl>
                                        <p:attrNameLst>
                                          <p:attrName>style.visibility</p:attrName>
                                        </p:attrNameLst>
                                      </p:cBhvr>
                                      <p:to>
                                        <p:strVal val="visible"/>
                                      </p:to>
                                    </p:set>
                                    <p:anim calcmode="lin" valueType="num">
                                      <p:cBhvr additive="base">
                                        <p:cTn dur="1000"/>
                                        <p:tgtEl>
                                          <p:spTgt spid="6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1000"/>
                                        <p:tgtEl>
                                          <p:spTgt spid="60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17" name="Shape 617"/>
        <p:cNvGrpSpPr/>
        <p:nvPr/>
      </p:nvGrpSpPr>
      <p:grpSpPr>
        <a:xfrm>
          <a:off x="0" y="0"/>
          <a:ext cx="0" cy="0"/>
          <a:chOff x="0" y="0"/>
          <a:chExt cx="0" cy="0"/>
        </a:xfrm>
      </p:grpSpPr>
      <p:sp>
        <p:nvSpPr>
          <p:cNvPr id="618" name="Google Shape;618;p45"/>
          <p:cNvSpPr/>
          <p:nvPr/>
        </p:nvSpPr>
        <p:spPr>
          <a:xfrm>
            <a:off x="3979100" y="38427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19" name="Google Shape;619;p45"/>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20" name="Google Shape;620;p45"/>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21" name="Google Shape;621;p45"/>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22" name="Google Shape;622;p45"/>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23" name="Google Shape;623;p45"/>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24" name="Google Shape;624;p45"/>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25" name="Google Shape;625;p45"/>
          <p:cNvSpPr/>
          <p:nvPr/>
        </p:nvSpPr>
        <p:spPr>
          <a:xfrm>
            <a:off x="43985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45"/>
          <p:cNvSpPr txBox="1"/>
          <p:nvPr/>
        </p:nvSpPr>
        <p:spPr>
          <a:xfrm>
            <a:off x="43124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4</a:t>
            </a:r>
            <a:endParaRPr/>
          </a:p>
        </p:txBody>
      </p:sp>
      <p:sp>
        <p:nvSpPr>
          <p:cNvPr id="627" name="Google Shape;627;p45"/>
          <p:cNvSpPr txBox="1"/>
          <p:nvPr/>
        </p:nvSpPr>
        <p:spPr>
          <a:xfrm>
            <a:off x="3760400" y="24676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Le dallage frisé</a:t>
            </a:r>
            <a:endParaRPr sz="2500">
              <a:solidFill>
                <a:srgbClr val="69BC49"/>
              </a:solidFill>
              <a:highlight>
                <a:schemeClr val="dk1"/>
              </a:highlight>
            </a:endParaRPr>
          </a:p>
        </p:txBody>
      </p:sp>
      <p:sp>
        <p:nvSpPr>
          <p:cNvPr id="628" name="Google Shape;628;p45"/>
          <p:cNvSpPr txBox="1"/>
          <p:nvPr/>
        </p:nvSpPr>
        <p:spPr>
          <a:xfrm>
            <a:off x="4344650" y="39759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19"/>
                                        </p:tgtEl>
                                        <p:attrNameLst>
                                          <p:attrName>style.visibility</p:attrName>
                                        </p:attrNameLst>
                                      </p:cBhvr>
                                      <p:to>
                                        <p:strVal val="visible"/>
                                      </p:to>
                                    </p:set>
                                    <p:anim calcmode="lin" valueType="num">
                                      <p:cBhvr additive="base">
                                        <p:cTn dur="1000"/>
                                        <p:tgtEl>
                                          <p:spTgt spid="6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0"/>
                                        </p:tgtEl>
                                        <p:attrNameLst>
                                          <p:attrName>style.visibility</p:attrName>
                                        </p:attrNameLst>
                                      </p:cBhvr>
                                      <p:to>
                                        <p:strVal val="visible"/>
                                      </p:to>
                                    </p:set>
                                    <p:anim calcmode="lin" valueType="num">
                                      <p:cBhvr additive="base">
                                        <p:cTn dur="1000"/>
                                        <p:tgtEl>
                                          <p:spTgt spid="6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1"/>
                                        </p:tgtEl>
                                        <p:attrNameLst>
                                          <p:attrName>style.visibility</p:attrName>
                                        </p:attrNameLst>
                                      </p:cBhvr>
                                      <p:to>
                                        <p:strVal val="visible"/>
                                      </p:to>
                                    </p:set>
                                    <p:anim calcmode="lin" valueType="num">
                                      <p:cBhvr additive="base">
                                        <p:cTn dur="1000"/>
                                        <p:tgtEl>
                                          <p:spTgt spid="6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1000"/>
                                        <p:tgtEl>
                                          <p:spTgt spid="6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3"/>
                                        </p:tgtEl>
                                        <p:attrNameLst>
                                          <p:attrName>style.visibility</p:attrName>
                                        </p:attrNameLst>
                                      </p:cBhvr>
                                      <p:to>
                                        <p:strVal val="visible"/>
                                      </p:to>
                                    </p:set>
                                    <p:anim calcmode="lin" valueType="num">
                                      <p:cBhvr additive="base">
                                        <p:cTn dur="1000"/>
                                        <p:tgtEl>
                                          <p:spTgt spid="6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4"/>
                                        </p:tgtEl>
                                        <p:attrNameLst>
                                          <p:attrName>style.visibility</p:attrName>
                                        </p:attrNameLst>
                                      </p:cBhvr>
                                      <p:to>
                                        <p:strVal val="visible"/>
                                      </p:to>
                                    </p:set>
                                    <p:anim calcmode="lin" valueType="num">
                                      <p:cBhvr additive="base">
                                        <p:cTn dur="1000"/>
                                        <p:tgtEl>
                                          <p:spTgt spid="6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32" name="Shape 632"/>
        <p:cNvGrpSpPr/>
        <p:nvPr/>
      </p:nvGrpSpPr>
      <p:grpSpPr>
        <a:xfrm>
          <a:off x="0" y="0"/>
          <a:ext cx="0" cy="0"/>
          <a:chOff x="0" y="0"/>
          <a:chExt cx="0" cy="0"/>
        </a:xfrm>
      </p:grpSpPr>
      <p:sp>
        <p:nvSpPr>
          <p:cNvPr id="633" name="Google Shape;633;p46"/>
          <p:cNvSpPr/>
          <p:nvPr/>
        </p:nvSpPr>
        <p:spPr>
          <a:xfrm>
            <a:off x="4018138" y="3951950"/>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34" name="Google Shape;634;p46"/>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35" name="Google Shape;635;p46"/>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36" name="Google Shape;636;p46"/>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37" name="Google Shape;637;p46"/>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38" name="Google Shape;638;p46"/>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39" name="Google Shape;639;p46"/>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40" name="Google Shape;640;p46"/>
          <p:cNvSpPr/>
          <p:nvPr/>
        </p:nvSpPr>
        <p:spPr>
          <a:xfrm>
            <a:off x="43985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1" name="Google Shape;641;p46"/>
          <p:cNvSpPr txBox="1"/>
          <p:nvPr/>
        </p:nvSpPr>
        <p:spPr>
          <a:xfrm>
            <a:off x="43124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5</a:t>
            </a:r>
            <a:endParaRPr/>
          </a:p>
        </p:txBody>
      </p:sp>
      <p:sp>
        <p:nvSpPr>
          <p:cNvPr id="642" name="Google Shape;642;p46"/>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Jeux Olympiques d’été</a:t>
            </a:r>
            <a:endParaRPr sz="2500">
              <a:solidFill>
                <a:srgbClr val="69BC49"/>
              </a:solidFill>
              <a:highlight>
                <a:schemeClr val="dk1"/>
              </a:highlight>
            </a:endParaRPr>
          </a:p>
        </p:txBody>
      </p:sp>
      <p:sp>
        <p:nvSpPr>
          <p:cNvPr id="643" name="Google Shape;643;p46"/>
          <p:cNvSpPr txBox="1"/>
          <p:nvPr/>
        </p:nvSpPr>
        <p:spPr>
          <a:xfrm>
            <a:off x="4383688" y="40529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34"/>
                                        </p:tgtEl>
                                        <p:attrNameLst>
                                          <p:attrName>style.visibility</p:attrName>
                                        </p:attrNameLst>
                                      </p:cBhvr>
                                      <p:to>
                                        <p:strVal val="visible"/>
                                      </p:to>
                                    </p:set>
                                    <p:anim calcmode="lin" valueType="num">
                                      <p:cBhvr additive="base">
                                        <p:cTn dur="1000"/>
                                        <p:tgtEl>
                                          <p:spTgt spid="6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5"/>
                                        </p:tgtEl>
                                        <p:attrNameLst>
                                          <p:attrName>style.visibility</p:attrName>
                                        </p:attrNameLst>
                                      </p:cBhvr>
                                      <p:to>
                                        <p:strVal val="visible"/>
                                      </p:to>
                                    </p:set>
                                    <p:anim calcmode="lin" valueType="num">
                                      <p:cBhvr additive="base">
                                        <p:cTn dur="1000"/>
                                        <p:tgtEl>
                                          <p:spTgt spid="6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6"/>
                                        </p:tgtEl>
                                        <p:attrNameLst>
                                          <p:attrName>style.visibility</p:attrName>
                                        </p:attrNameLst>
                                      </p:cBhvr>
                                      <p:to>
                                        <p:strVal val="visible"/>
                                      </p:to>
                                    </p:set>
                                    <p:anim calcmode="lin" valueType="num">
                                      <p:cBhvr additive="base">
                                        <p:cTn dur="1000"/>
                                        <p:tgtEl>
                                          <p:spTgt spid="6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7"/>
                                        </p:tgtEl>
                                        <p:attrNameLst>
                                          <p:attrName>style.visibility</p:attrName>
                                        </p:attrNameLst>
                                      </p:cBhvr>
                                      <p:to>
                                        <p:strVal val="visible"/>
                                      </p:to>
                                    </p:set>
                                    <p:anim calcmode="lin" valueType="num">
                                      <p:cBhvr additive="base">
                                        <p:cTn dur="1000"/>
                                        <p:tgtEl>
                                          <p:spTgt spid="6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8"/>
                                        </p:tgtEl>
                                        <p:attrNameLst>
                                          <p:attrName>style.visibility</p:attrName>
                                        </p:attrNameLst>
                                      </p:cBhvr>
                                      <p:to>
                                        <p:strVal val="visible"/>
                                      </p:to>
                                    </p:set>
                                    <p:anim calcmode="lin" valueType="num">
                                      <p:cBhvr additive="base">
                                        <p:cTn dur="1000"/>
                                        <p:tgtEl>
                                          <p:spTgt spid="6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9"/>
                                        </p:tgtEl>
                                        <p:attrNameLst>
                                          <p:attrName>style.visibility</p:attrName>
                                        </p:attrNameLst>
                                      </p:cBhvr>
                                      <p:to>
                                        <p:strVal val="visible"/>
                                      </p:to>
                                    </p:set>
                                    <p:anim calcmode="lin" valueType="num">
                                      <p:cBhvr additive="base">
                                        <p:cTn dur="1000"/>
                                        <p:tgtEl>
                                          <p:spTgt spid="6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 name="Shape 143"/>
        <p:cNvGrpSpPr/>
        <p:nvPr/>
      </p:nvGrpSpPr>
      <p:grpSpPr>
        <a:xfrm>
          <a:off x="0" y="0"/>
          <a:ext cx="0" cy="0"/>
          <a:chOff x="0" y="0"/>
          <a:chExt cx="0" cy="0"/>
        </a:xfrm>
      </p:grpSpPr>
      <p:sp>
        <p:nvSpPr>
          <p:cNvPr id="144" name="Google Shape;144;p20"/>
          <p:cNvSpPr/>
          <p:nvPr/>
        </p:nvSpPr>
        <p:spPr>
          <a:xfrm>
            <a:off x="1200300" y="1926475"/>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20"/>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20"/>
          <p:cNvSpPr txBox="1"/>
          <p:nvPr/>
        </p:nvSpPr>
        <p:spPr>
          <a:xfrm>
            <a:off x="1915425" y="708047"/>
            <a:ext cx="8194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Press Start 2P"/>
                <a:ea typeface="Press Start 2P"/>
                <a:cs typeface="Press Start 2P"/>
                <a:sym typeface="Press Start 2P"/>
              </a:rPr>
              <a:t>Plan</a:t>
            </a:r>
            <a:r>
              <a:rPr lang="en-US" sz="3000">
                <a:solidFill>
                  <a:srgbClr val="D8D8D8"/>
                </a:solidFill>
                <a:latin typeface="Press Start 2P"/>
                <a:ea typeface="Press Start 2P"/>
                <a:cs typeface="Press Start 2P"/>
                <a:sym typeface="Press Start 2P"/>
              </a:rPr>
              <a:t> de la journée</a:t>
            </a:r>
            <a:endParaRPr sz="3000">
              <a:latin typeface="Press Start 2P"/>
              <a:ea typeface="Press Start 2P"/>
              <a:cs typeface="Press Start 2P"/>
              <a:sym typeface="Press Start 2P"/>
            </a:endParaRPr>
          </a:p>
        </p:txBody>
      </p:sp>
      <p:pic>
        <p:nvPicPr>
          <p:cNvPr descr="A picture containing container, square&#10;&#10;Description automatically generated" id="147" name="Google Shape;147;p20"/>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48" name="Google Shape;148;p20"/>
          <p:cNvSpPr txBox="1"/>
          <p:nvPr/>
        </p:nvSpPr>
        <p:spPr>
          <a:xfrm>
            <a:off x="2207750" y="2577550"/>
            <a:ext cx="8194800" cy="2139600"/>
          </a:xfrm>
          <a:prstGeom prst="rect">
            <a:avLst/>
          </a:prstGeom>
          <a:noFill/>
          <a:ln>
            <a:noFill/>
          </a:ln>
        </p:spPr>
        <p:txBody>
          <a:bodyPr anchorCtr="0" anchor="t" bIns="45700" lIns="91425" spcFirstLastPara="1" rIns="91425" wrap="square" tIns="45700">
            <a:spAutoFit/>
          </a:bodyPr>
          <a:lstStyle/>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Débuter avec Minecraft</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3 intentions didactiques</a:t>
            </a:r>
            <a:r>
              <a:rPr lang="en-US" sz="1900">
                <a:solidFill>
                  <a:schemeClr val="lt2"/>
                </a:solidFill>
                <a:latin typeface="Press Start 2P"/>
                <a:ea typeface="Press Start 2P"/>
                <a:cs typeface="Press Start 2P"/>
                <a:sym typeface="Press Start 2P"/>
              </a:rPr>
              <a:t> </a:t>
            </a:r>
            <a:br>
              <a:rPr lang="en-US" sz="1900">
                <a:solidFill>
                  <a:schemeClr val="lt2"/>
                </a:solidFill>
                <a:latin typeface="Press Start 2P"/>
                <a:ea typeface="Press Start 2P"/>
                <a:cs typeface="Press Start 2P"/>
                <a:sym typeface="Press Start 2P"/>
              </a:rPr>
            </a:br>
            <a:r>
              <a:rPr lang="en-US" sz="1900">
                <a:solidFill>
                  <a:schemeClr val="lt2"/>
                </a:solidFill>
                <a:latin typeface="Press Start 2P"/>
                <a:ea typeface="Press Start 2P"/>
                <a:cs typeface="Press Start 2P"/>
                <a:sym typeface="Press Start 2P"/>
              </a:rPr>
              <a:t>et liens avec le RIM</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Exploration de tâches</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Planification et développement</a:t>
            </a:r>
            <a:endParaRPr sz="19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49" name="Google Shape;149;p20"/>
          <p:cNvPicPr preferRelativeResize="0"/>
          <p:nvPr/>
        </p:nvPicPr>
        <p:blipFill rotWithShape="1">
          <a:blip r:embed="rId4">
            <a:alphaModFix/>
          </a:blip>
          <a:srcRect b="0" l="0" r="0" t="0"/>
          <a:stretch/>
        </p:blipFill>
        <p:spPr>
          <a:xfrm>
            <a:off x="5448675" y="5026792"/>
            <a:ext cx="1834375" cy="1835383"/>
          </a:xfrm>
          <a:prstGeom prst="rect">
            <a:avLst/>
          </a:prstGeom>
          <a:noFill/>
          <a:ln>
            <a:noFill/>
          </a:ln>
        </p:spPr>
      </p:pic>
      <p:pic>
        <p:nvPicPr>
          <p:cNvPr descr="A picture containing container, square&#10;&#10;Description automatically generated" id="150" name="Google Shape;150;p20"/>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
        <p:nvSpPr>
          <p:cNvPr id="151" name="Google Shape;151;p20"/>
          <p:cNvSpPr/>
          <p:nvPr/>
        </p:nvSpPr>
        <p:spPr>
          <a:xfrm>
            <a:off x="9149975" y="1240100"/>
            <a:ext cx="2495700" cy="1535100"/>
          </a:xfrm>
          <a:prstGeom prst="wedgeRoundRectCallout">
            <a:avLst>
              <a:gd fmla="val -63891" name="adj1"/>
              <a:gd fmla="val -4609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Où en êtes-vous avec Minecraft?</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
                                        <p:tgtEl>
                                          <p:spTgt spid="14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250"/>
                                        <p:tgtEl>
                                          <p:spTgt spid="148"/>
                                        </p:tgtEl>
                                      </p:cBhvr>
                                    </p:animEffect>
                                  </p:childTnLst>
                                </p:cTn>
                              </p:par>
                              <p:par>
                                <p:cTn fill="hold" nodeType="withEffect" presetClass="entr" presetID="2" presetSubtype="4">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500"/>
                                        <p:tgtEl>
                                          <p:spTgt spid="1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500"/>
                                        <p:tgtEl>
                                          <p:spTgt spid="1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1500"/>
                                        <p:tgtEl>
                                          <p:spTgt spid="1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47" name="Shape 647"/>
        <p:cNvGrpSpPr/>
        <p:nvPr/>
      </p:nvGrpSpPr>
      <p:grpSpPr>
        <a:xfrm>
          <a:off x="0" y="0"/>
          <a:ext cx="0" cy="0"/>
          <a:chOff x="0" y="0"/>
          <a:chExt cx="0" cy="0"/>
        </a:xfrm>
      </p:grpSpPr>
      <p:sp>
        <p:nvSpPr>
          <p:cNvPr id="648" name="Google Shape;648;p47"/>
          <p:cNvSpPr/>
          <p:nvPr/>
        </p:nvSpPr>
        <p:spPr>
          <a:xfrm>
            <a:off x="4028900" y="41475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49" name="Google Shape;649;p47"/>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50" name="Google Shape;650;p47"/>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51" name="Google Shape;651;p47"/>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52" name="Google Shape;652;p47"/>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53" name="Google Shape;653;p47"/>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54" name="Google Shape;654;p47"/>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55" name="Google Shape;655;p47"/>
          <p:cNvSpPr/>
          <p:nvPr/>
        </p:nvSpPr>
        <p:spPr>
          <a:xfrm>
            <a:off x="43985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6" name="Google Shape;656;p47"/>
          <p:cNvSpPr txBox="1"/>
          <p:nvPr/>
        </p:nvSpPr>
        <p:spPr>
          <a:xfrm>
            <a:off x="43124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6</a:t>
            </a:r>
            <a:endParaRPr/>
          </a:p>
        </p:txBody>
      </p:sp>
      <p:sp>
        <p:nvSpPr>
          <p:cNvPr id="657" name="Google Shape;657;p47"/>
          <p:cNvSpPr txBox="1"/>
          <p:nvPr/>
        </p:nvSpPr>
        <p:spPr>
          <a:xfrm>
            <a:off x="3760400" y="2162800"/>
            <a:ext cx="48228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Le parc d’attraction des maths</a:t>
            </a:r>
            <a:endParaRPr sz="2500">
              <a:solidFill>
                <a:srgbClr val="69BC49"/>
              </a:solidFill>
              <a:highlight>
                <a:schemeClr val="dk1"/>
              </a:highlight>
            </a:endParaRPr>
          </a:p>
        </p:txBody>
      </p:sp>
      <p:sp>
        <p:nvSpPr>
          <p:cNvPr id="658" name="Google Shape;658;p47"/>
          <p:cNvSpPr txBox="1"/>
          <p:nvPr/>
        </p:nvSpPr>
        <p:spPr>
          <a:xfrm>
            <a:off x="4394450" y="42807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49"/>
                                        </p:tgtEl>
                                        <p:attrNameLst>
                                          <p:attrName>style.visibility</p:attrName>
                                        </p:attrNameLst>
                                      </p:cBhvr>
                                      <p:to>
                                        <p:strVal val="visible"/>
                                      </p:to>
                                    </p:set>
                                    <p:anim calcmode="lin" valueType="num">
                                      <p:cBhvr additive="base">
                                        <p:cTn dur="1000"/>
                                        <p:tgtEl>
                                          <p:spTgt spid="6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0"/>
                                        </p:tgtEl>
                                        <p:attrNameLst>
                                          <p:attrName>style.visibility</p:attrName>
                                        </p:attrNameLst>
                                      </p:cBhvr>
                                      <p:to>
                                        <p:strVal val="visible"/>
                                      </p:to>
                                    </p:set>
                                    <p:anim calcmode="lin" valueType="num">
                                      <p:cBhvr additive="base">
                                        <p:cTn dur="1000"/>
                                        <p:tgtEl>
                                          <p:spTgt spid="6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1"/>
                                        </p:tgtEl>
                                        <p:attrNameLst>
                                          <p:attrName>style.visibility</p:attrName>
                                        </p:attrNameLst>
                                      </p:cBhvr>
                                      <p:to>
                                        <p:strVal val="visible"/>
                                      </p:to>
                                    </p:set>
                                    <p:anim calcmode="lin" valueType="num">
                                      <p:cBhvr additive="base">
                                        <p:cTn dur="1000"/>
                                        <p:tgtEl>
                                          <p:spTgt spid="6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2"/>
                                        </p:tgtEl>
                                        <p:attrNameLst>
                                          <p:attrName>style.visibility</p:attrName>
                                        </p:attrNameLst>
                                      </p:cBhvr>
                                      <p:to>
                                        <p:strVal val="visible"/>
                                      </p:to>
                                    </p:set>
                                    <p:anim calcmode="lin" valueType="num">
                                      <p:cBhvr additive="base">
                                        <p:cTn dur="1000"/>
                                        <p:tgtEl>
                                          <p:spTgt spid="6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3"/>
                                        </p:tgtEl>
                                        <p:attrNameLst>
                                          <p:attrName>style.visibility</p:attrName>
                                        </p:attrNameLst>
                                      </p:cBhvr>
                                      <p:to>
                                        <p:strVal val="visible"/>
                                      </p:to>
                                    </p:set>
                                    <p:anim calcmode="lin" valueType="num">
                                      <p:cBhvr additive="base">
                                        <p:cTn dur="1000"/>
                                        <p:tgtEl>
                                          <p:spTgt spid="6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4"/>
                                        </p:tgtEl>
                                        <p:attrNameLst>
                                          <p:attrName>style.visibility</p:attrName>
                                        </p:attrNameLst>
                                      </p:cBhvr>
                                      <p:to>
                                        <p:strVal val="visible"/>
                                      </p:to>
                                    </p:set>
                                    <p:anim calcmode="lin" valueType="num">
                                      <p:cBhvr additive="base">
                                        <p:cTn dur="1000"/>
                                        <p:tgtEl>
                                          <p:spTgt spid="65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62" name="Shape 662"/>
        <p:cNvGrpSpPr/>
        <p:nvPr/>
      </p:nvGrpSpPr>
      <p:grpSpPr>
        <a:xfrm>
          <a:off x="0" y="0"/>
          <a:ext cx="0" cy="0"/>
          <a:chOff x="0" y="0"/>
          <a:chExt cx="0" cy="0"/>
        </a:xfrm>
      </p:grpSpPr>
      <p:pic>
        <p:nvPicPr>
          <p:cNvPr descr="A picture containing container, square&#10;&#10;Description automatically generated" id="663" name="Google Shape;663;p48"/>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664" name="Google Shape;664;p48"/>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665" name="Google Shape;665;p48"/>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666" name="Google Shape;666;p48"/>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667" name="Google Shape;667;p48"/>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668" name="Google Shape;668;p48"/>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669" name="Google Shape;669;p48"/>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48"/>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671" name="Google Shape;671;p48"/>
          <p:cNvSpPr/>
          <p:nvPr/>
        </p:nvSpPr>
        <p:spPr>
          <a:xfrm>
            <a:off x="3680850" y="3766375"/>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Press Start 2P"/>
                <a:ea typeface="Press Start 2P"/>
                <a:cs typeface="Press Start 2P"/>
                <a:sym typeface="Press Start 2P"/>
              </a:rPr>
              <a:t>Quelles intentions?</a:t>
            </a:r>
            <a:endParaRPr sz="1800">
              <a:latin typeface="Press Start 2P"/>
              <a:ea typeface="Press Start 2P"/>
              <a:cs typeface="Press Start 2P"/>
              <a:sym typeface="Press Start 2P"/>
            </a:endParaRPr>
          </a:p>
          <a:p>
            <a:pPr indent="0" lvl="0" marL="0" rtl="0" algn="ctr">
              <a:spcBef>
                <a:spcPts val="0"/>
              </a:spcBef>
              <a:spcAft>
                <a:spcPts val="0"/>
              </a:spcAft>
              <a:buNone/>
            </a:pPr>
            <a:r>
              <a:t/>
            </a:r>
            <a:endParaRPr sz="1800">
              <a:latin typeface="Press Start 2P"/>
              <a:ea typeface="Press Start 2P"/>
              <a:cs typeface="Press Start 2P"/>
              <a:sym typeface="Press Start 2P"/>
            </a:endParaRPr>
          </a:p>
          <a:p>
            <a:pPr indent="0" lvl="0" marL="0" rtl="0" algn="ctr">
              <a:spcBef>
                <a:spcPts val="0"/>
              </a:spcBef>
              <a:spcAft>
                <a:spcPts val="0"/>
              </a:spcAft>
              <a:buNone/>
            </a:pPr>
            <a:r>
              <a:rPr lang="en-US" sz="1800">
                <a:latin typeface="Press Start 2P"/>
                <a:ea typeface="Press Start 2P"/>
                <a:cs typeface="Press Start 2P"/>
                <a:sym typeface="Press Start 2P"/>
              </a:rPr>
              <a:t>Quel potentiel?</a:t>
            </a:r>
            <a:endParaRPr sz="18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63"/>
                                        </p:tgtEl>
                                        <p:attrNameLst>
                                          <p:attrName>style.visibility</p:attrName>
                                        </p:attrNameLst>
                                      </p:cBhvr>
                                      <p:to>
                                        <p:strVal val="visible"/>
                                      </p:to>
                                    </p:set>
                                    <p:anim calcmode="lin" valueType="num">
                                      <p:cBhvr additive="base">
                                        <p:cTn dur="1000"/>
                                        <p:tgtEl>
                                          <p:spTgt spid="6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4"/>
                                        </p:tgtEl>
                                        <p:attrNameLst>
                                          <p:attrName>style.visibility</p:attrName>
                                        </p:attrNameLst>
                                      </p:cBhvr>
                                      <p:to>
                                        <p:strVal val="visible"/>
                                      </p:to>
                                    </p:set>
                                    <p:anim calcmode="lin" valueType="num">
                                      <p:cBhvr additive="base">
                                        <p:cTn dur="1000"/>
                                        <p:tgtEl>
                                          <p:spTgt spid="6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5"/>
                                        </p:tgtEl>
                                        <p:attrNameLst>
                                          <p:attrName>style.visibility</p:attrName>
                                        </p:attrNameLst>
                                      </p:cBhvr>
                                      <p:to>
                                        <p:strVal val="visible"/>
                                      </p:to>
                                    </p:set>
                                    <p:anim calcmode="lin" valueType="num">
                                      <p:cBhvr additive="base">
                                        <p:cTn dur="1000"/>
                                        <p:tgtEl>
                                          <p:spTgt spid="6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6"/>
                                        </p:tgtEl>
                                        <p:attrNameLst>
                                          <p:attrName>style.visibility</p:attrName>
                                        </p:attrNameLst>
                                      </p:cBhvr>
                                      <p:to>
                                        <p:strVal val="visible"/>
                                      </p:to>
                                    </p:set>
                                    <p:anim calcmode="lin" valueType="num">
                                      <p:cBhvr additive="base">
                                        <p:cTn dur="1000"/>
                                        <p:tgtEl>
                                          <p:spTgt spid="6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7"/>
                                        </p:tgtEl>
                                        <p:attrNameLst>
                                          <p:attrName>style.visibility</p:attrName>
                                        </p:attrNameLst>
                                      </p:cBhvr>
                                      <p:to>
                                        <p:strVal val="visible"/>
                                      </p:to>
                                    </p:set>
                                    <p:anim calcmode="lin" valueType="num">
                                      <p:cBhvr additive="base">
                                        <p:cTn dur="1000"/>
                                        <p:tgtEl>
                                          <p:spTgt spid="6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1000"/>
                                        <p:tgtEl>
                                          <p:spTgt spid="6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75" name="Shape 675"/>
        <p:cNvGrpSpPr/>
        <p:nvPr/>
      </p:nvGrpSpPr>
      <p:grpSpPr>
        <a:xfrm>
          <a:off x="0" y="0"/>
          <a:ext cx="0" cy="0"/>
          <a:chOff x="0" y="0"/>
          <a:chExt cx="0" cy="0"/>
        </a:xfrm>
      </p:grpSpPr>
      <p:sp>
        <p:nvSpPr>
          <p:cNvPr id="676" name="Google Shape;676;p49"/>
          <p:cNvSpPr/>
          <p:nvPr/>
        </p:nvSpPr>
        <p:spPr>
          <a:xfrm>
            <a:off x="3937800" y="30319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677" name="Google Shape;677;p49"/>
          <p:cNvSpPr/>
          <p:nvPr/>
        </p:nvSpPr>
        <p:spPr>
          <a:xfrm>
            <a:off x="5933900" y="46047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78" name="Google Shape;678;p49"/>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79" name="Google Shape;679;p49"/>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80" name="Google Shape;680;p49"/>
          <p:cNvSpPr/>
          <p:nvPr/>
        </p:nvSpPr>
        <p:spPr>
          <a:xfrm>
            <a:off x="4496000" y="697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49"/>
          <p:cNvSpPr txBox="1"/>
          <p:nvPr/>
        </p:nvSpPr>
        <p:spPr>
          <a:xfrm>
            <a:off x="4409900" y="4360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Autres tâches</a:t>
            </a:r>
            <a:endParaRPr/>
          </a:p>
        </p:txBody>
      </p:sp>
      <p:sp>
        <p:nvSpPr>
          <p:cNvPr id="682" name="Google Shape;682;p49"/>
          <p:cNvSpPr txBox="1"/>
          <p:nvPr/>
        </p:nvSpPr>
        <p:spPr>
          <a:xfrm>
            <a:off x="3760400" y="1400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Autoformation du Campus RÉCIT</a:t>
            </a:r>
            <a:endParaRPr sz="2500">
              <a:solidFill>
                <a:srgbClr val="69BC49"/>
              </a:solidFill>
              <a:highlight>
                <a:schemeClr val="dk1"/>
              </a:highlight>
            </a:endParaRPr>
          </a:p>
        </p:txBody>
      </p:sp>
      <p:sp>
        <p:nvSpPr>
          <p:cNvPr id="683" name="Google Shape;683;p49"/>
          <p:cNvSpPr txBox="1"/>
          <p:nvPr/>
        </p:nvSpPr>
        <p:spPr>
          <a:xfrm>
            <a:off x="4522400" y="31651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Pour la classe de math</a:t>
            </a:r>
            <a:endParaRPr sz="2000">
              <a:solidFill>
                <a:srgbClr val="0000FF"/>
              </a:solidFill>
            </a:endParaRPr>
          </a:p>
        </p:txBody>
      </p:sp>
      <p:sp>
        <p:nvSpPr>
          <p:cNvPr id="684" name="Google Shape;684;p49"/>
          <p:cNvSpPr txBox="1"/>
          <p:nvPr/>
        </p:nvSpPr>
        <p:spPr>
          <a:xfrm>
            <a:off x="6299450" y="48141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Tâches du groupe de dév.</a:t>
            </a:r>
            <a:endParaRPr sz="2000">
              <a:solidFill>
                <a:srgbClr val="0000FF"/>
              </a:solidFill>
            </a:endParaRPr>
          </a:p>
        </p:txBody>
      </p:sp>
      <p:sp>
        <p:nvSpPr>
          <p:cNvPr id="685" name="Google Shape;685;p49"/>
          <p:cNvSpPr/>
          <p:nvPr/>
        </p:nvSpPr>
        <p:spPr>
          <a:xfrm>
            <a:off x="966000" y="4936975"/>
            <a:ext cx="4385400" cy="1051500"/>
          </a:xfrm>
          <a:prstGeom prst="wedgeRoundRectCallout">
            <a:avLst>
              <a:gd fmla="val 46868" name="adj1"/>
              <a:gd fmla="val 84320"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686" name="Google Shape;686;p49"/>
          <p:cNvSpPr txBox="1"/>
          <p:nvPr/>
        </p:nvSpPr>
        <p:spPr>
          <a:xfrm>
            <a:off x="1063100" y="5070175"/>
            <a:ext cx="41358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6">
                  <a:extLst>
                    <a:ext uri="{A12FA001-AC4F-418D-AE19-62706E023703}">
                      <ahyp:hlinkClr val="tx"/>
                    </a:ext>
                  </a:extLst>
                </a:hlinkClick>
              </a:rPr>
              <a:t>Tâches du projet de recherche</a:t>
            </a:r>
            <a:endParaRPr sz="2000">
              <a:solidFill>
                <a:srgbClr val="0000FF"/>
              </a:solidFill>
            </a:endParaRPr>
          </a:p>
        </p:txBody>
      </p:sp>
      <p:pic>
        <p:nvPicPr>
          <p:cNvPr descr="A picture containing container, square&#10;&#10;Description automatically generated" id="687" name="Google Shape;687;p49"/>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88" name="Google Shape;688;p49"/>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78"/>
                                        </p:tgtEl>
                                        <p:attrNameLst>
                                          <p:attrName>style.visibility</p:attrName>
                                        </p:attrNameLst>
                                      </p:cBhvr>
                                      <p:to>
                                        <p:strVal val="visible"/>
                                      </p:to>
                                    </p:set>
                                    <p:anim calcmode="lin" valueType="num">
                                      <p:cBhvr additive="base">
                                        <p:cTn dur="1000"/>
                                        <p:tgtEl>
                                          <p:spTgt spid="6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9"/>
                                        </p:tgtEl>
                                        <p:attrNameLst>
                                          <p:attrName>style.visibility</p:attrName>
                                        </p:attrNameLst>
                                      </p:cBhvr>
                                      <p:to>
                                        <p:strVal val="visible"/>
                                      </p:to>
                                    </p:set>
                                    <p:anim calcmode="lin" valueType="num">
                                      <p:cBhvr additive="base">
                                        <p:cTn dur="1000"/>
                                        <p:tgtEl>
                                          <p:spTgt spid="6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92" name="Shape 692"/>
        <p:cNvGrpSpPr/>
        <p:nvPr/>
      </p:nvGrpSpPr>
      <p:grpSpPr>
        <a:xfrm>
          <a:off x="0" y="0"/>
          <a:ext cx="0" cy="0"/>
          <a:chOff x="0" y="0"/>
          <a:chExt cx="0" cy="0"/>
        </a:xfrm>
      </p:grpSpPr>
      <p:pic>
        <p:nvPicPr>
          <p:cNvPr descr="A picture containing container, square&#10;&#10;Description automatically generated" id="693" name="Google Shape;693;p50"/>
          <p:cNvPicPr preferRelativeResize="0"/>
          <p:nvPr/>
        </p:nvPicPr>
        <p:blipFill rotWithShape="1">
          <a:blip r:embed="rId3">
            <a:alphaModFix/>
          </a:blip>
          <a:srcRect b="0" l="0" r="0" t="0"/>
          <a:stretch/>
        </p:blipFill>
        <p:spPr>
          <a:xfrm>
            <a:off x="1558948" y="4041701"/>
            <a:ext cx="1575725" cy="1575725"/>
          </a:xfrm>
          <a:prstGeom prst="rect">
            <a:avLst/>
          </a:prstGeom>
          <a:noFill/>
          <a:ln>
            <a:noFill/>
          </a:ln>
        </p:spPr>
      </p:pic>
      <p:sp>
        <p:nvSpPr>
          <p:cNvPr id="694" name="Google Shape;694;p50"/>
          <p:cNvSpPr/>
          <p:nvPr/>
        </p:nvSpPr>
        <p:spPr>
          <a:xfrm>
            <a:off x="2344250" y="4787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695" name="Google Shape;695;p50"/>
          <p:cNvSpPr txBox="1"/>
          <p:nvPr/>
        </p:nvSpPr>
        <p:spPr>
          <a:xfrm>
            <a:off x="1734650" y="648650"/>
            <a:ext cx="8689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1800">
                <a:solidFill>
                  <a:srgbClr val="D8D8D8"/>
                </a:solidFill>
                <a:latin typeface="Press Start 2P"/>
                <a:ea typeface="Press Start 2P"/>
                <a:cs typeface="Press Start 2P"/>
                <a:sym typeface="Press Start 2P"/>
              </a:rPr>
              <a:t>Planification et développement</a:t>
            </a:r>
            <a:endParaRPr sz="1800">
              <a:solidFill>
                <a:srgbClr val="D8D8D8"/>
              </a:solidFill>
              <a:latin typeface="Press Start 2P"/>
              <a:ea typeface="Press Start 2P"/>
              <a:cs typeface="Press Start 2P"/>
              <a:sym typeface="Press Start 2P"/>
            </a:endParaRPr>
          </a:p>
        </p:txBody>
      </p:sp>
      <p:sp>
        <p:nvSpPr>
          <p:cNvPr id="696" name="Google Shape;696;p50"/>
          <p:cNvSpPr txBox="1"/>
          <p:nvPr/>
        </p:nvSpPr>
        <p:spPr>
          <a:xfrm>
            <a:off x="6901200" y="4067075"/>
            <a:ext cx="4338300" cy="1970100"/>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None/>
            </a:pPr>
            <a:r>
              <a:t/>
            </a:r>
            <a:endParaRPr b="1" sz="2300">
              <a:solidFill>
                <a:schemeClr val="lt1"/>
              </a:solidFill>
              <a:latin typeface="Roboto"/>
              <a:ea typeface="Roboto"/>
              <a:cs typeface="Roboto"/>
              <a:sym typeface="Roboto"/>
            </a:endParaRPr>
          </a:p>
          <a:p>
            <a:pPr indent="0" lvl="0" marL="0" rtl="0" algn="ctr">
              <a:lnSpc>
                <a:spcPct val="100000"/>
              </a:lnSpc>
              <a:spcBef>
                <a:spcPts val="0"/>
              </a:spcBef>
              <a:spcAft>
                <a:spcPts val="0"/>
              </a:spcAft>
              <a:buNone/>
            </a:pPr>
            <a:r>
              <a:rPr lang="en-US" sz="1900">
                <a:solidFill>
                  <a:schemeClr val="lt1"/>
                </a:solidFill>
                <a:latin typeface="Press Start 2P"/>
                <a:ea typeface="Press Start 2P"/>
                <a:cs typeface="Press Start 2P"/>
                <a:sym typeface="Press Start 2P"/>
              </a:rPr>
              <a:t>Autoformation </a:t>
            </a:r>
            <a:r>
              <a:rPr lang="en-US" sz="1900">
                <a:solidFill>
                  <a:schemeClr val="lt1"/>
                </a:solidFill>
                <a:latin typeface="Press Start 2P"/>
                <a:ea typeface="Press Start 2P"/>
                <a:cs typeface="Press Start 2P"/>
                <a:sym typeface="Press Start 2P"/>
              </a:rPr>
              <a:t>Campus RÉCIT </a:t>
            </a:r>
            <a:endParaRPr sz="1900">
              <a:solidFill>
                <a:schemeClr val="lt1"/>
              </a:solidFill>
              <a:latin typeface="Press Start 2P"/>
              <a:ea typeface="Press Start 2P"/>
              <a:cs typeface="Press Start 2P"/>
              <a:sym typeface="Press Start 2P"/>
            </a:endParaRPr>
          </a:p>
          <a:p>
            <a:pPr indent="0" lvl="0" marL="0" rtl="0" algn="ctr">
              <a:lnSpc>
                <a:spcPct val="100000"/>
              </a:lnSpc>
              <a:spcBef>
                <a:spcPts val="0"/>
              </a:spcBef>
              <a:spcAft>
                <a:spcPts val="0"/>
              </a:spcAft>
              <a:buNone/>
            </a:pPr>
            <a:r>
              <a:rPr lang="en-US" sz="19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Minecraft Education en MST</a:t>
            </a:r>
            <a:endParaRPr sz="1900">
              <a:solidFill>
                <a:srgbClr val="00FF00"/>
              </a:solidFill>
              <a:latin typeface="Press Start 2P"/>
              <a:ea typeface="Press Start 2P"/>
              <a:cs typeface="Press Start 2P"/>
              <a:sym typeface="Press Start 2P"/>
            </a:endParaRPr>
          </a:p>
          <a:p>
            <a:pPr indent="0" lvl="0" marL="457200" rtl="0" algn="ctr">
              <a:lnSpc>
                <a:spcPct val="100000"/>
              </a:lnSpc>
              <a:spcBef>
                <a:spcPts val="0"/>
              </a:spcBef>
              <a:spcAft>
                <a:spcPts val="0"/>
              </a:spcAft>
              <a:buNone/>
            </a:pPr>
            <a:r>
              <a:t/>
            </a:r>
            <a:endParaRPr sz="2300">
              <a:solidFill>
                <a:schemeClr val="lt1"/>
              </a:solidFill>
              <a:latin typeface="Roboto"/>
              <a:ea typeface="Roboto"/>
              <a:cs typeface="Roboto"/>
              <a:sym typeface="Roboto"/>
            </a:endParaRPr>
          </a:p>
        </p:txBody>
      </p:sp>
      <p:sp>
        <p:nvSpPr>
          <p:cNvPr id="697" name="Google Shape;697;p50"/>
          <p:cNvSpPr/>
          <p:nvPr/>
        </p:nvSpPr>
        <p:spPr>
          <a:xfrm>
            <a:off x="7588750" y="2642725"/>
            <a:ext cx="4385400" cy="1051500"/>
          </a:xfrm>
          <a:prstGeom prst="wedgeRoundRectCallout">
            <a:avLst>
              <a:gd fmla="val -30229" name="adj1"/>
              <a:gd fmla="val 107370"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698" name="Google Shape;698;p50"/>
          <p:cNvSpPr txBox="1"/>
          <p:nvPr/>
        </p:nvSpPr>
        <p:spPr>
          <a:xfrm>
            <a:off x="7879525" y="28521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rgbClr val="0000FF"/>
                </a:solidFill>
                <a:latin typeface="Press Start 2P"/>
                <a:ea typeface="Press Start 2P"/>
                <a:cs typeface="Press Start 2P"/>
                <a:sym typeface="Press Start 2P"/>
              </a:rPr>
              <a:t>Pour aller plus loin…</a:t>
            </a:r>
            <a:endParaRPr sz="2000">
              <a:solidFill>
                <a:srgbClr val="0000FF"/>
              </a:solidFill>
            </a:endParaRPr>
          </a:p>
        </p:txBody>
      </p:sp>
      <p:sp>
        <p:nvSpPr>
          <p:cNvPr id="699" name="Google Shape;699;p50"/>
          <p:cNvSpPr/>
          <p:nvPr/>
        </p:nvSpPr>
        <p:spPr>
          <a:xfrm>
            <a:off x="779675" y="2033125"/>
            <a:ext cx="4385400" cy="1051500"/>
          </a:xfrm>
          <a:prstGeom prst="wedgeRoundRectCallout">
            <a:avLst>
              <a:gd fmla="val 46020" name="adj1"/>
              <a:gd fmla="val 106053"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700" name="Google Shape;700;p50"/>
          <p:cNvSpPr txBox="1"/>
          <p:nvPr/>
        </p:nvSpPr>
        <p:spPr>
          <a:xfrm>
            <a:off x="1145225" y="22425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rgbClr val="0000FF"/>
                </a:solidFill>
                <a:latin typeface="Press Start 2P"/>
                <a:ea typeface="Press Start 2P"/>
                <a:cs typeface="Press Start 2P"/>
                <a:sym typeface="Press Start 2P"/>
              </a:rPr>
              <a:t>Concrètement dans ma classe…</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93"/>
                                        </p:tgtEl>
                                        <p:attrNameLst>
                                          <p:attrName>style.visibility</p:attrName>
                                        </p:attrNameLst>
                                      </p:cBhvr>
                                      <p:to>
                                        <p:strVal val="visible"/>
                                      </p:to>
                                    </p:set>
                                    <p:anim calcmode="lin" valueType="num">
                                      <p:cBhvr additive="base">
                                        <p:cTn dur="1000"/>
                                        <p:tgtEl>
                                          <p:spTgt spid="6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04" name="Shape 704"/>
        <p:cNvGrpSpPr/>
        <p:nvPr/>
      </p:nvGrpSpPr>
      <p:grpSpPr>
        <a:xfrm>
          <a:off x="0" y="0"/>
          <a:ext cx="0" cy="0"/>
          <a:chOff x="0" y="0"/>
          <a:chExt cx="0" cy="0"/>
        </a:xfrm>
      </p:grpSpPr>
      <p:sp>
        <p:nvSpPr>
          <p:cNvPr id="705" name="Google Shape;705;p51"/>
          <p:cNvSpPr/>
          <p:nvPr/>
        </p:nvSpPr>
        <p:spPr>
          <a:xfrm>
            <a:off x="4032750" y="783623"/>
            <a:ext cx="3963300" cy="991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6" name="Google Shape;706;p51"/>
          <p:cNvSpPr txBox="1"/>
          <p:nvPr/>
        </p:nvSpPr>
        <p:spPr>
          <a:xfrm>
            <a:off x="4107300" y="966856"/>
            <a:ext cx="3814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Badge «Découverte»</a:t>
            </a:r>
            <a:endParaRPr/>
          </a:p>
        </p:txBody>
      </p:sp>
      <p:sp>
        <p:nvSpPr>
          <p:cNvPr id="707" name="Google Shape;707;p51"/>
          <p:cNvSpPr txBox="1"/>
          <p:nvPr/>
        </p:nvSpPr>
        <p:spPr>
          <a:xfrm>
            <a:off x="2009850" y="2242450"/>
            <a:ext cx="8009100" cy="3637800"/>
          </a:xfrm>
          <a:prstGeom prst="rect">
            <a:avLst/>
          </a:prstGeom>
          <a:solidFill>
            <a:srgbClr val="000000"/>
          </a:solidFill>
          <a:ln>
            <a:noFill/>
          </a:ln>
        </p:spPr>
        <p:txBody>
          <a:bodyPr anchorCtr="0" anchor="ctr" bIns="91425" lIns="91425" spcFirstLastPara="1" rIns="91425" wrap="square" tIns="91425">
            <a:noAutofit/>
          </a:bodyPr>
          <a:lstStyle/>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Se créer un compte gratuit sur </a:t>
            </a:r>
            <a:r>
              <a:rPr lang="en-US" sz="2300" u="sng">
                <a:solidFill>
                  <a:srgbClr val="00FF00"/>
                </a:solidFill>
                <a:latin typeface="Century Gothic"/>
                <a:ea typeface="Century Gothic"/>
                <a:cs typeface="Century Gothic"/>
                <a:sym typeface="Century Gothic"/>
                <a:hlinkClick r:id="rId3">
                  <a:extLst>
                    <a:ext uri="{A12FA001-AC4F-418D-AE19-62706E023703}">
                      <ahyp:hlinkClr val="tx"/>
                    </a:ext>
                  </a:extLst>
                </a:hlinkClick>
              </a:rPr>
              <a:t>Campus RÉCIT</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Valider le courriel, se connecter;</a:t>
            </a:r>
            <a:endParaRPr sz="2300">
              <a:solidFill>
                <a:srgbClr val="FFFFFF"/>
              </a:solidFill>
              <a:latin typeface="Century Gothic"/>
              <a:ea typeface="Century Gothic"/>
              <a:cs typeface="Century Gothic"/>
              <a:sym typeface="Century Gothic"/>
            </a:endParaRPr>
          </a:p>
          <a:p>
            <a:pPr indent="0" lvl="0" marL="9144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S’inscrire à l’autoformation </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a:t>
            </a:r>
            <a:r>
              <a:rPr lang="en-US" sz="2300" u="sng">
                <a:solidFill>
                  <a:srgbClr val="00FF00"/>
                </a:solidFill>
                <a:latin typeface="Century Gothic"/>
                <a:ea typeface="Century Gothic"/>
                <a:cs typeface="Century Gothic"/>
                <a:sym typeface="Century Gothic"/>
                <a:hlinkClick r:id="rId4">
                  <a:extLst>
                    <a:ext uri="{A12FA001-AC4F-418D-AE19-62706E023703}">
                      <ahyp:hlinkClr val="tx"/>
                    </a:ext>
                  </a:extLst>
                </a:hlinkClick>
              </a:rPr>
              <a:t>Minecraft Education en MST</a:t>
            </a:r>
            <a:r>
              <a:rPr lang="en-US" sz="2300">
                <a:solidFill>
                  <a:srgbClr val="FFFFFF"/>
                </a:solidFill>
                <a:latin typeface="Century Gothic"/>
                <a:ea typeface="Century Gothic"/>
                <a:cs typeface="Century Gothic"/>
                <a:sym typeface="Century Gothic"/>
              </a:rPr>
              <a:t>»; </a:t>
            </a:r>
            <a:endParaRPr sz="2300">
              <a:solidFill>
                <a:srgbClr val="FFFFFF"/>
              </a:solidFill>
              <a:latin typeface="Century Gothic"/>
              <a:ea typeface="Century Gothic"/>
              <a:cs typeface="Century Gothic"/>
              <a:sym typeface="Century Gothic"/>
            </a:endParaRPr>
          </a:p>
          <a:p>
            <a:pPr indent="0" lvl="0" marL="4572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Consulter </a:t>
            </a:r>
            <a:r>
              <a:rPr lang="en-US" sz="2300" u="sng">
                <a:solidFill>
                  <a:srgbClr val="00FF00"/>
                </a:solidFill>
                <a:latin typeface="Century Gothic"/>
                <a:ea typeface="Century Gothic"/>
                <a:cs typeface="Century Gothic"/>
                <a:sym typeface="Century Gothic"/>
                <a:hlinkClick r:id="rId5">
                  <a:extLst>
                    <a:ext uri="{A12FA001-AC4F-418D-AE19-62706E023703}">
                      <ahyp:hlinkClr val="tx"/>
                    </a:ext>
                  </a:extLst>
                </a:hlinkClick>
              </a:rPr>
              <a:t>cette page</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t/>
            </a:r>
            <a:endParaRPr sz="21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rPr i="1" lang="en-US" sz="1700">
                <a:solidFill>
                  <a:srgbClr val="FFFFFF"/>
                </a:solidFill>
                <a:latin typeface="Century Gothic"/>
                <a:ea typeface="Century Gothic"/>
                <a:cs typeface="Century Gothic"/>
                <a:sym typeface="Century Gothic"/>
              </a:rPr>
              <a:t>Note : le lien sera disponible que quelques heures.</a:t>
            </a:r>
            <a:endParaRPr i="1" sz="1700">
              <a:solidFill>
                <a:srgbClr val="FFFFFF"/>
              </a:solidFill>
              <a:latin typeface="Century Gothic"/>
              <a:ea typeface="Century Gothic"/>
              <a:cs typeface="Century Gothic"/>
              <a:sym typeface="Century Gothic"/>
            </a:endParaRPr>
          </a:p>
          <a:p>
            <a:pPr indent="0" lvl="0" marL="457200" rtl="0" algn="l">
              <a:lnSpc>
                <a:spcPct val="95000"/>
              </a:lnSpc>
              <a:spcBef>
                <a:spcPts val="0"/>
              </a:spcBef>
              <a:spcAft>
                <a:spcPts val="1200"/>
              </a:spcAft>
              <a:buNone/>
            </a:pPr>
            <a:r>
              <a:t/>
            </a:r>
            <a:endParaRPr sz="2000">
              <a:solidFill>
                <a:srgbClr val="FFFFFF"/>
              </a:solidFill>
              <a:latin typeface="Ubuntu"/>
              <a:ea typeface="Ubuntu"/>
              <a:cs typeface="Ubuntu"/>
              <a:sym typeface="Ubuntu"/>
            </a:endParaRPr>
          </a:p>
        </p:txBody>
      </p:sp>
      <p:pic>
        <p:nvPicPr>
          <p:cNvPr id="708" name="Google Shape;708;p51"/>
          <p:cNvPicPr preferRelativeResize="0"/>
          <p:nvPr/>
        </p:nvPicPr>
        <p:blipFill>
          <a:blip r:embed="rId6">
            <a:alphaModFix/>
          </a:blip>
          <a:stretch>
            <a:fillRect/>
          </a:stretch>
        </p:blipFill>
        <p:spPr>
          <a:xfrm>
            <a:off x="8698710" y="3923850"/>
            <a:ext cx="2634075" cy="263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708"/>
                                        </p:tgtEl>
                                        <p:attrNameLst>
                                          <p:attrName>style.visibility</p:attrName>
                                        </p:attrNameLst>
                                      </p:cBhvr>
                                      <p:to>
                                        <p:strVal val="visible"/>
                                      </p:to>
                                    </p:set>
                                    <p:anim calcmode="lin" valueType="num">
                                      <p:cBhvr additive="base">
                                        <p:cTn dur="1000"/>
                                        <p:tgtEl>
                                          <p:spTgt spid="70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id="713" name="Google Shape;713;p52"/>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714" name="Google Shape;714;p52"/>
          <p:cNvPicPr preferRelativeResize="0"/>
          <p:nvPr/>
        </p:nvPicPr>
        <p:blipFill rotWithShape="1">
          <a:blip r:embed="rId4">
            <a:alphaModFix/>
          </a:blip>
          <a:srcRect b="0" l="0" r="0" t="0"/>
          <a:stretch/>
        </p:blipFill>
        <p:spPr>
          <a:xfrm>
            <a:off x="8294914" y="3606921"/>
            <a:ext cx="4963887" cy="3901106"/>
          </a:xfrm>
          <a:prstGeom prst="rect">
            <a:avLst/>
          </a:prstGeom>
          <a:noFill/>
          <a:ln>
            <a:noFill/>
          </a:ln>
          <a:effectLst>
            <a:outerShdw blurRad="419100" rotWithShape="0" algn="tl" dir="2700000" dist="38100">
              <a:srgbClr val="000000">
                <a:alpha val="80000"/>
              </a:srgbClr>
            </a:outerShdw>
          </a:effectLst>
        </p:spPr>
      </p:pic>
      <p:sp>
        <p:nvSpPr>
          <p:cNvPr id="715" name="Google Shape;715;p52">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16" name="Google Shape;716;p52"/>
          <p:cNvSpPr txBox="1"/>
          <p:nvPr/>
        </p:nvSpPr>
        <p:spPr>
          <a:xfrm>
            <a:off x="4158500" y="2891050"/>
            <a:ext cx="3859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Press Start 2P"/>
                <a:ea typeface="Press Start 2P"/>
                <a:cs typeface="Press Start 2P"/>
                <a:sym typeface="Press Start 2P"/>
              </a:rPr>
              <a:t>Merci!</a:t>
            </a:r>
            <a:endParaRPr b="0" i="0" sz="2000" u="none" cap="none" strike="noStrike">
              <a:solidFill>
                <a:schemeClr val="lt1"/>
              </a:solidFill>
              <a:latin typeface="Press Start 2P"/>
              <a:ea typeface="Press Start 2P"/>
              <a:cs typeface="Press Start 2P"/>
              <a:sym typeface="Press Start 2P"/>
            </a:endParaRPr>
          </a:p>
        </p:txBody>
      </p:sp>
      <p:pic>
        <p:nvPicPr>
          <p:cNvPr id="717" name="Google Shape;717;p52"/>
          <p:cNvPicPr preferRelativeResize="0"/>
          <p:nvPr/>
        </p:nvPicPr>
        <p:blipFill>
          <a:blip r:embed="rId5">
            <a:alphaModFix/>
          </a:blip>
          <a:stretch>
            <a:fillRect/>
          </a:stretch>
        </p:blipFill>
        <p:spPr>
          <a:xfrm flipH="1">
            <a:off x="-838200" y="2257800"/>
            <a:ext cx="3411025" cy="5685050"/>
          </a:xfrm>
          <a:prstGeom prst="rect">
            <a:avLst/>
          </a:prstGeom>
          <a:noFill/>
          <a:ln>
            <a:noFill/>
          </a:ln>
        </p:spPr>
      </p:pic>
      <p:pic>
        <p:nvPicPr>
          <p:cNvPr id="718" name="Google Shape;718;p52"/>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719" name="Google Shape;719;p52"/>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720" name="Google Shape;720;p52"/>
          <p:cNvPicPr preferRelativeResize="0"/>
          <p:nvPr/>
        </p:nvPicPr>
        <p:blipFill rotWithShape="1">
          <a:blip r:embed="rId8">
            <a:alphaModFix/>
          </a:blip>
          <a:srcRect b="0" l="0" r="0" t="0"/>
          <a:stretch/>
        </p:blipFill>
        <p:spPr>
          <a:xfrm flipH="1">
            <a:off x="1245050" y="5324523"/>
            <a:ext cx="1406950" cy="1609676"/>
          </a:xfrm>
          <a:prstGeom prst="rect">
            <a:avLst/>
          </a:prstGeom>
          <a:noFill/>
          <a:ln>
            <a:noFill/>
          </a:ln>
          <a:effectLst>
            <a:outerShdw blurRad="444500" rotWithShape="0" algn="tr" dir="8100000" dist="38100">
              <a:srgbClr val="000000">
                <a:alpha val="78820"/>
              </a:srgbClr>
            </a:outerShdw>
          </a:effectLst>
        </p:spPr>
      </p:pic>
      <p:sp>
        <p:nvSpPr>
          <p:cNvPr id="721" name="Google Shape;721;p52"/>
          <p:cNvSpPr txBox="1"/>
          <p:nvPr/>
        </p:nvSpPr>
        <p:spPr>
          <a:xfrm>
            <a:off x="3301650" y="5216375"/>
            <a:ext cx="5588700" cy="492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9">
                  <a:extLst>
                    <a:ext uri="{A12FA001-AC4F-418D-AE19-62706E023703}">
                      <ahyp:hlinkClr val="tx"/>
                    </a:ext>
                  </a:extLst>
                </a:hlinkClick>
              </a:rPr>
              <a:t>stephanie.rioux@recit.gouv.qc.ca</a:t>
            </a:r>
            <a:endParaRPr sz="13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t/>
            </a:r>
            <a:endParaRPr sz="1300">
              <a:latin typeface="Press Start 2P"/>
              <a:ea typeface="Press Start 2P"/>
              <a:cs typeface="Press Start 2P"/>
              <a:sym typeface="Press Start 2P"/>
            </a:endParaRPr>
          </a:p>
        </p:txBody>
      </p:sp>
      <p:sp>
        <p:nvSpPr>
          <p:cNvPr id="722" name="Google Shape;722;p52"/>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sp>
        <p:nvSpPr>
          <p:cNvPr id="723" name="Google Shape;723;p52"/>
          <p:cNvSpPr/>
          <p:nvPr/>
        </p:nvSpPr>
        <p:spPr>
          <a:xfrm>
            <a:off x="3910450" y="3536950"/>
            <a:ext cx="43053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24" name="Google Shape;724;p52"/>
          <p:cNvSpPr txBox="1"/>
          <p:nvPr/>
        </p:nvSpPr>
        <p:spPr>
          <a:xfrm>
            <a:off x="3987575" y="3879025"/>
            <a:ext cx="41511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8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chemeClr val="lt1"/>
                </a:solidFill>
                <a:latin typeface="Press Start 2P"/>
                <a:ea typeface="Press Start 2P"/>
                <a:cs typeface="Press Start 2P"/>
                <a:sym typeface="Press Start 2P"/>
              </a:rPr>
              <a:t>Stéphanie Rioux</a:t>
            </a:r>
            <a:br>
              <a:rPr lang="en-US" sz="1800">
                <a:solidFill>
                  <a:srgbClr val="D8D8D8"/>
                </a:solidFill>
                <a:latin typeface="Press Start 2P"/>
                <a:ea typeface="Press Start 2P"/>
                <a:cs typeface="Press Start 2P"/>
                <a:sym typeface="Press Start 2P"/>
              </a:rPr>
            </a:br>
            <a:endParaRPr sz="1800">
              <a:solidFill>
                <a:srgbClr val="D8D8D8"/>
              </a:solidFill>
              <a:latin typeface="Press Start 2P"/>
              <a:ea typeface="Press Start 2P"/>
              <a:cs typeface="Press Start 2P"/>
              <a:sym typeface="Press Start 2P"/>
            </a:endParaRPr>
          </a:p>
        </p:txBody>
      </p:sp>
      <p:sp>
        <p:nvSpPr>
          <p:cNvPr id="725" name="Google Shape;725;p52"/>
          <p:cNvSpPr txBox="1"/>
          <p:nvPr/>
        </p:nvSpPr>
        <p:spPr>
          <a:xfrm>
            <a:off x="3066575" y="5676825"/>
            <a:ext cx="5993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rgbClr val="F6A513"/>
                </a:solidFill>
                <a:latin typeface="Press Start 2P"/>
                <a:ea typeface="Press Start 2P"/>
                <a:cs typeface="Press Start 2P"/>
                <a:sym typeface="Press Start 2P"/>
                <a:hlinkClick r:id="rId10">
                  <a:extLst>
                    <a:ext uri="{A12FA001-AC4F-418D-AE19-62706E023703}">
                      <ahyp:hlinkClr val="tx"/>
                    </a:ext>
                  </a:extLst>
                </a:hlinkClick>
              </a:rPr>
              <a:t>recitmst.qc.ca/minecraft</a:t>
            </a:r>
            <a:r>
              <a:rPr lang="en-US" u="sng">
                <a:solidFill>
                  <a:srgbClr val="F6A513"/>
                </a:solidFill>
                <a:latin typeface="Press Start 2P"/>
                <a:ea typeface="Press Start 2P"/>
                <a:cs typeface="Press Start 2P"/>
                <a:sym typeface="Press Start 2P"/>
                <a:hlinkClick r:id="rId11">
                  <a:extLst>
                    <a:ext uri="{A12FA001-AC4F-418D-AE19-62706E023703}">
                      <ahyp:hlinkClr val="tx"/>
                    </a:ext>
                  </a:extLst>
                </a:hlinkClick>
              </a:rPr>
              <a:t>19032025</a:t>
            </a:r>
            <a:endParaRPr>
              <a:solidFill>
                <a:srgbClr val="F6A513"/>
              </a:solidFill>
              <a:latin typeface="Press Start 2P"/>
              <a:ea typeface="Press Start 2P"/>
              <a:cs typeface="Press Start 2P"/>
              <a:sym typeface="Press Start 2P"/>
            </a:endParaRPr>
          </a:p>
          <a:p>
            <a:pPr indent="0" lvl="0" marL="0" rtl="0" algn="ctr">
              <a:spcBef>
                <a:spcPts val="0"/>
              </a:spcBef>
              <a:spcAft>
                <a:spcPts val="0"/>
              </a:spcAft>
              <a:buNone/>
            </a:pPr>
            <a:r>
              <a:t/>
            </a:r>
            <a:endParaRPr>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500"/>
                                        <p:tgtEl>
                                          <p:spTgt spid="713"/>
                                        </p:tgtEl>
                                      </p:cBhvr>
                                    </p:animEffect>
                                  </p:childTnLst>
                                </p:cTn>
                              </p:par>
                              <p:par>
                                <p:cTn fill="hold" nodeType="withEffect" presetClass="entr" presetID="2" presetSubtype="4">
                                  <p:stCondLst>
                                    <p:cond delay="0"/>
                                  </p:stCondLst>
                                  <p:childTnLst>
                                    <p:set>
                                      <p:cBhvr>
                                        <p:cTn dur="1" fill="hold">
                                          <p:stCondLst>
                                            <p:cond delay="0"/>
                                          </p:stCondLst>
                                        </p:cTn>
                                        <p:tgtEl>
                                          <p:spTgt spid="714"/>
                                        </p:tgtEl>
                                        <p:attrNameLst>
                                          <p:attrName>style.visibility</p:attrName>
                                        </p:attrNameLst>
                                      </p:cBhvr>
                                      <p:to>
                                        <p:strVal val="visible"/>
                                      </p:to>
                                    </p:set>
                                    <p:anim calcmode="lin" valueType="num">
                                      <p:cBhvr additive="base">
                                        <p:cTn dur="1000"/>
                                        <p:tgtEl>
                                          <p:spTgt spid="7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0"/>
                                        </p:tgtEl>
                                        <p:attrNameLst>
                                          <p:attrName>style.visibility</p:attrName>
                                        </p:attrNameLst>
                                      </p:cBhvr>
                                      <p:to>
                                        <p:strVal val="visible"/>
                                      </p:to>
                                    </p:set>
                                    <p:anim calcmode="lin" valueType="num">
                                      <p:cBhvr additive="base">
                                        <p:cTn dur="1000"/>
                                        <p:tgtEl>
                                          <p:spTgt spid="7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7"/>
                                        </p:tgtEl>
                                        <p:attrNameLst>
                                          <p:attrName>style.visibility</p:attrName>
                                        </p:attrNameLst>
                                      </p:cBhvr>
                                      <p:to>
                                        <p:strVal val="visible"/>
                                      </p:to>
                                    </p:set>
                                    <p:anim calcmode="lin" valueType="num">
                                      <p:cBhvr additive="base">
                                        <p:cTn dur="1000"/>
                                        <p:tgtEl>
                                          <p:spTgt spid="7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53"/>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731" name="Google Shape;731;p53"/>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732" name="Google Shape;732;p53"/>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733" name="Google Shape;733;p53"/>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734" name="Google Shape;734;p53"/>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735" name="Google Shape;735;p53"/>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descr="Icon&#10;&#10;Description automatically generated" id="740" name="Google Shape;740;p54"/>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741" name="Google Shape;741;p54"/>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5" name="Shape 155"/>
        <p:cNvGrpSpPr/>
        <p:nvPr/>
      </p:nvGrpSpPr>
      <p:grpSpPr>
        <a:xfrm>
          <a:off x="0" y="0"/>
          <a:ext cx="0" cy="0"/>
          <a:chOff x="0" y="0"/>
          <a:chExt cx="0" cy="0"/>
        </a:xfrm>
      </p:grpSpPr>
      <p:sp>
        <p:nvSpPr>
          <p:cNvPr id="156" name="Google Shape;156;p21"/>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21"/>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58" name="Google Shape;158;p21"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62" name="Shape 162"/>
        <p:cNvGrpSpPr/>
        <p:nvPr/>
      </p:nvGrpSpPr>
      <p:grpSpPr>
        <a:xfrm>
          <a:off x="0" y="0"/>
          <a:ext cx="0" cy="0"/>
          <a:chOff x="0" y="0"/>
          <a:chExt cx="0" cy="0"/>
        </a:xfrm>
      </p:grpSpPr>
      <p:pic>
        <p:nvPicPr>
          <p:cNvPr descr="A picture containing container, square&#10;&#10;Description automatically generated" id="163" name="Google Shape;163;p22"/>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164" name="Google Shape;164;p22"/>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165" name="Google Shape;165;p22"/>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166" name="Google Shape;166;p22"/>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167" name="Google Shape;167;p22"/>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168" name="Google Shape;168;p22"/>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169" name="Google Shape;169;p22"/>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22"/>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DÉMONSTRATION</a:t>
            </a:r>
            <a:endParaRPr/>
          </a:p>
        </p:txBody>
      </p:sp>
      <p:sp>
        <p:nvSpPr>
          <p:cNvPr id="171" name="Google Shape;171;p22"/>
          <p:cNvSpPr txBox="1"/>
          <p:nvPr/>
        </p:nvSpPr>
        <p:spPr>
          <a:xfrm>
            <a:off x="3897690" y="3401561"/>
            <a:ext cx="47547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 faire un petit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tour guidé pour s’initier à Minecraft.</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1000"/>
                                        <p:tgtEl>
                                          <p:spTgt spid="1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1000"/>
                                        <p:tgtEl>
                                          <p:spTgt spid="1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000"/>
                                        <p:tgtEl>
                                          <p:spTgt spid="1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1000"/>
                                        <p:tgtEl>
                                          <p:spTgt spid="1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75" name="Shape 175"/>
        <p:cNvGrpSpPr/>
        <p:nvPr/>
      </p:nvGrpSpPr>
      <p:grpSpPr>
        <a:xfrm>
          <a:off x="0" y="0"/>
          <a:ext cx="0" cy="0"/>
          <a:chOff x="0" y="0"/>
          <a:chExt cx="0" cy="0"/>
        </a:xfrm>
      </p:grpSpPr>
      <p:sp>
        <p:nvSpPr>
          <p:cNvPr id="176" name="Google Shape;176;p23"/>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36550" lvl="0" marL="457200" rtl="0" algn="l">
              <a:lnSpc>
                <a:spcPct val="115000"/>
              </a:lnSpc>
              <a:spcBef>
                <a:spcPts val="1000"/>
              </a:spcBef>
              <a:spcAft>
                <a:spcPts val="0"/>
              </a:spcAft>
              <a:buClr>
                <a:schemeClr val="lt1"/>
              </a:buClr>
              <a:buSzPts val="1700"/>
              <a:buFont typeface="Press Start 2P"/>
              <a:buChar char="■"/>
            </a:pPr>
            <a:r>
              <a:rPr lang="en-US" sz="1700">
                <a:solidFill>
                  <a:schemeClr val="lt1"/>
                </a:solidFill>
                <a:latin typeface="Press Start 2P"/>
                <a:ea typeface="Press Start 2P"/>
                <a:cs typeface="Press Start 2P"/>
                <a:sym typeface="Press Start 2P"/>
              </a:rPr>
              <a:t>Installer le logiciel sur votre appareil (</a:t>
            </a:r>
            <a:r>
              <a:rPr lang="en-US" sz="17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téléchargement</a:t>
            </a:r>
            <a:r>
              <a:rPr lang="en-US" sz="1700">
                <a:solidFill>
                  <a:schemeClr val="lt1"/>
                </a:solidFill>
                <a:latin typeface="Press Start 2P"/>
                <a:ea typeface="Press Start 2P"/>
                <a:cs typeface="Press Start 2P"/>
                <a:sym typeface="Press Start 2P"/>
              </a:rPr>
              <a:t>) et vous connecter avec votre compte Microsoft.</a:t>
            </a:r>
            <a:endParaRPr sz="1700">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sz="1700">
              <a:solidFill>
                <a:schemeClr val="lt1"/>
              </a:solidFill>
              <a:latin typeface="Press Start 2P"/>
              <a:ea typeface="Press Start 2P"/>
              <a:cs typeface="Press Start 2P"/>
              <a:sym typeface="Press Start 2P"/>
            </a:endParaRPr>
          </a:p>
          <a:p>
            <a:pPr indent="-330200" lvl="1" marL="914400" rtl="0" algn="l">
              <a:lnSpc>
                <a:spcPct val="150000"/>
              </a:lnSpc>
              <a:spcBef>
                <a:spcPts val="100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Créer un monde simple (</a:t>
            </a:r>
            <a:r>
              <a:rPr lang="en-US" sz="16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Se familiariser avec les mouvements </a:t>
            </a:r>
            <a:endParaRPr sz="16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600">
                <a:solidFill>
                  <a:schemeClr val="lt1"/>
                </a:solidFill>
                <a:latin typeface="Press Start 2P"/>
                <a:ea typeface="Press Start 2P"/>
                <a:cs typeface="Press Start 2P"/>
                <a:sym typeface="Press Start 2P"/>
              </a:rPr>
              <a:t>(</a:t>
            </a:r>
            <a:r>
              <a:rPr lang="en-US" sz="16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Choisir son inventaire (</a:t>
            </a:r>
            <a:r>
              <a:rPr lang="en-US" sz="16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Placer ou miner des blocs (</a:t>
            </a:r>
            <a:r>
              <a:rPr lang="en-US" sz="1600" u="sng">
                <a:solidFill>
                  <a:srgbClr val="00FF00"/>
                </a:solidFill>
                <a:latin typeface="Press Start 2P"/>
                <a:ea typeface="Press Start 2P"/>
                <a:cs typeface="Press Start 2P"/>
                <a:sym typeface="Press Start 2P"/>
                <a:hlinkClick r:id="rId7">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p:txBody>
      </p:sp>
      <p:pic>
        <p:nvPicPr>
          <p:cNvPr id="177" name="Google Shape;177;p23"/>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81" name="Shape 181"/>
        <p:cNvGrpSpPr/>
        <p:nvPr/>
      </p:nvGrpSpPr>
      <p:grpSpPr>
        <a:xfrm>
          <a:off x="0" y="0"/>
          <a:ext cx="0" cy="0"/>
          <a:chOff x="0" y="0"/>
          <a:chExt cx="0" cy="0"/>
        </a:xfrm>
      </p:grpSpPr>
      <p:pic>
        <p:nvPicPr>
          <p:cNvPr id="182" name="Google Shape;182;p24"/>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183" name="Google Shape;183;p24"/>
          <p:cNvPicPr preferRelativeResize="0"/>
          <p:nvPr/>
        </p:nvPicPr>
        <p:blipFill>
          <a:blip r:embed="rId4">
            <a:alphaModFix/>
          </a:blip>
          <a:stretch>
            <a:fillRect/>
          </a:stretch>
        </p:blipFill>
        <p:spPr>
          <a:xfrm>
            <a:off x="3092450" y="4624029"/>
            <a:ext cx="6007100" cy="1244600"/>
          </a:xfrm>
          <a:prstGeom prst="rect">
            <a:avLst/>
          </a:prstGeom>
          <a:noFill/>
          <a:ln>
            <a:noFill/>
          </a:ln>
        </p:spPr>
      </p:pic>
      <p:pic>
        <p:nvPicPr>
          <p:cNvPr id="184" name="Google Shape;184;p24"/>
          <p:cNvPicPr preferRelativeResize="0"/>
          <p:nvPr/>
        </p:nvPicPr>
        <p:blipFill>
          <a:blip r:embed="rId5">
            <a:alphaModFix/>
          </a:blip>
          <a:stretch>
            <a:fillRect/>
          </a:stretch>
        </p:blipFill>
        <p:spPr>
          <a:xfrm>
            <a:off x="3067075" y="500675"/>
            <a:ext cx="6057900" cy="742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88" name="Shape 188"/>
        <p:cNvGrpSpPr/>
        <p:nvPr/>
      </p:nvGrpSpPr>
      <p:grpSpPr>
        <a:xfrm>
          <a:off x="0" y="0"/>
          <a:ext cx="0" cy="0"/>
          <a:chOff x="0" y="0"/>
          <a:chExt cx="0" cy="0"/>
        </a:xfrm>
      </p:grpSpPr>
      <p:pic>
        <p:nvPicPr>
          <p:cNvPr id="189" name="Google Shape;189;p25"/>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190" name="Google Shape;190;p25"/>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 name="Google Shape;191;p25"/>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 name="Google Shape;192;p25"/>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93" name="Google Shape;193;p25"/>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97" name="Shape 197"/>
        <p:cNvGrpSpPr/>
        <p:nvPr/>
      </p:nvGrpSpPr>
      <p:grpSpPr>
        <a:xfrm>
          <a:off x="0" y="0"/>
          <a:ext cx="0" cy="0"/>
          <a:chOff x="0" y="0"/>
          <a:chExt cx="0" cy="0"/>
        </a:xfrm>
      </p:grpSpPr>
      <p:pic>
        <p:nvPicPr>
          <p:cNvPr id="198" name="Google Shape;198;p26"/>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199" name="Google Shape;199;p26"/>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200" name="Google Shape;200;p26"/>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p26"/>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 name="Google Shape;202;p26"/>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03" name="Google Shape;203;p26"/>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204" name="Google Shape;204;p26"/>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