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62"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Lst>
  <p:sldSz cy="6858000" cx="12192000"/>
  <p:notesSz cx="6858000" cy="9144000"/>
  <p:embeddedFontLst>
    <p:embeddedFont>
      <p:font typeface="Ubuntu"/>
      <p:regular r:id="rId39"/>
      <p:bold r:id="rId40"/>
      <p:italic r:id="rId41"/>
      <p:boldItalic r:id="rId42"/>
    </p:embeddedFont>
    <p:embeddedFont>
      <p:font typeface="Press Start 2P"/>
      <p:regular r:id="rId43"/>
    </p:embeddedFont>
    <p:embeddedFont>
      <p:font typeface="Viga"/>
      <p:regular r:id="rId44"/>
    </p:embeddedFont>
    <p:embeddedFont>
      <p:font typeface="Rubik"/>
      <p:regular r:id="rId45"/>
      <p:bold r:id="rId46"/>
      <p:italic r:id="rId47"/>
      <p:boldItalic r:id="rId48"/>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orient="horz" pos="3702">
          <p15:clr>
            <a:srgbClr val="A4A3A4"/>
          </p15:clr>
        </p15:guide>
        <p15:guide id="3" pos="756">
          <p15:clr>
            <a:srgbClr val="A4A3A4"/>
          </p15:clr>
        </p15:guide>
        <p15:guide id="4" orient="horz" pos="1413">
          <p15:clr>
            <a:srgbClr val="9AA0A6"/>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C90243CA-66DB-4234-9AE0-C2DDA46B5B71}">
  <a:tblStyle styleId="{C90243CA-66DB-4234-9AE0-C2DDA46B5B71}"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3702" orient="horz"/>
        <p:guide pos="756"/>
        <p:guide pos="1413" orient="horz"/>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Ubuntu-bold.fntdata"/><Relationship Id="rId20" Type="http://schemas.openxmlformats.org/officeDocument/2006/relationships/slide" Target="slides/slide14.xml"/><Relationship Id="rId42" Type="http://schemas.openxmlformats.org/officeDocument/2006/relationships/font" Target="fonts/Ubuntu-boldItalic.fntdata"/><Relationship Id="rId41" Type="http://schemas.openxmlformats.org/officeDocument/2006/relationships/font" Target="fonts/Ubuntu-italic.fntdata"/><Relationship Id="rId22" Type="http://schemas.openxmlformats.org/officeDocument/2006/relationships/slide" Target="slides/slide16.xml"/><Relationship Id="rId44" Type="http://schemas.openxmlformats.org/officeDocument/2006/relationships/font" Target="fonts/Viga-regular.fntdata"/><Relationship Id="rId21" Type="http://schemas.openxmlformats.org/officeDocument/2006/relationships/slide" Target="slides/slide15.xml"/><Relationship Id="rId43" Type="http://schemas.openxmlformats.org/officeDocument/2006/relationships/font" Target="fonts/PressStart2P-regular.fntdata"/><Relationship Id="rId24" Type="http://schemas.openxmlformats.org/officeDocument/2006/relationships/slide" Target="slides/slide18.xml"/><Relationship Id="rId46" Type="http://schemas.openxmlformats.org/officeDocument/2006/relationships/font" Target="fonts/Rubik-bold.fntdata"/><Relationship Id="rId23" Type="http://schemas.openxmlformats.org/officeDocument/2006/relationships/slide" Target="slides/slide17.xml"/><Relationship Id="rId45" Type="http://schemas.openxmlformats.org/officeDocument/2006/relationships/font" Target="fonts/Rubik-regular.fntdata"/><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26" Type="http://schemas.openxmlformats.org/officeDocument/2006/relationships/slide" Target="slides/slide20.xml"/><Relationship Id="rId48" Type="http://schemas.openxmlformats.org/officeDocument/2006/relationships/font" Target="fonts/Rubik-boldItalic.fntdata"/><Relationship Id="rId25" Type="http://schemas.openxmlformats.org/officeDocument/2006/relationships/slide" Target="slides/slide19.xml"/><Relationship Id="rId47" Type="http://schemas.openxmlformats.org/officeDocument/2006/relationships/font" Target="fonts/Rubik-italic.fntdata"/><Relationship Id="rId28" Type="http://schemas.openxmlformats.org/officeDocument/2006/relationships/slide" Target="slides/slide22.xml"/><Relationship Id="rId27" Type="http://schemas.openxmlformats.org/officeDocument/2006/relationships/slide" Target="slides/slide21.xml"/><Relationship Id="rId5" Type="http://schemas.openxmlformats.org/officeDocument/2006/relationships/slideMaster" Target="slideMasters/slideMaster1.xml"/><Relationship Id="rId6" Type="http://schemas.openxmlformats.org/officeDocument/2006/relationships/notesMaster" Target="notesMasters/notesMaster1.xml"/><Relationship Id="rId29" Type="http://schemas.openxmlformats.org/officeDocument/2006/relationships/slide" Target="slides/slide23.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11" Type="http://schemas.openxmlformats.org/officeDocument/2006/relationships/slide" Target="slides/slide5.xml"/><Relationship Id="rId33" Type="http://schemas.openxmlformats.org/officeDocument/2006/relationships/slide" Target="slides/slide27.xml"/><Relationship Id="rId10" Type="http://schemas.openxmlformats.org/officeDocument/2006/relationships/slide" Target="slides/slide4.xml"/><Relationship Id="rId32" Type="http://schemas.openxmlformats.org/officeDocument/2006/relationships/slide" Target="slides/slide26.xml"/><Relationship Id="rId13" Type="http://schemas.openxmlformats.org/officeDocument/2006/relationships/slide" Target="slides/slide7.xml"/><Relationship Id="rId35" Type="http://schemas.openxmlformats.org/officeDocument/2006/relationships/slide" Target="slides/slide29.xml"/><Relationship Id="rId12" Type="http://schemas.openxmlformats.org/officeDocument/2006/relationships/slide" Target="slides/slide6.xml"/><Relationship Id="rId34" Type="http://schemas.openxmlformats.org/officeDocument/2006/relationships/slide" Target="slides/slide28.xml"/><Relationship Id="rId15" Type="http://schemas.openxmlformats.org/officeDocument/2006/relationships/slide" Target="slides/slide9.xml"/><Relationship Id="rId37" Type="http://schemas.openxmlformats.org/officeDocument/2006/relationships/slide" Target="slides/slide31.xml"/><Relationship Id="rId14" Type="http://schemas.openxmlformats.org/officeDocument/2006/relationships/slide" Target="slides/slide8.xml"/><Relationship Id="rId36" Type="http://schemas.openxmlformats.org/officeDocument/2006/relationships/slide" Target="slides/slide30.xml"/><Relationship Id="rId17" Type="http://schemas.openxmlformats.org/officeDocument/2006/relationships/slide" Target="slides/slide11.xml"/><Relationship Id="rId39" Type="http://schemas.openxmlformats.org/officeDocument/2006/relationships/font" Target="fonts/Ubuntu-regular.fntdata"/><Relationship Id="rId16" Type="http://schemas.openxmlformats.org/officeDocument/2006/relationships/slide" Target="slides/slide10.xml"/><Relationship Id="rId38" Type="http://schemas.openxmlformats.org/officeDocument/2006/relationships/slide" Target="slides/slide32.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campus.recit.qc.ca/mod/page/view.php?id=9691" TargetMode="External"/><Relationship Id="rId3" Type="http://schemas.openxmlformats.org/officeDocument/2006/relationships/hyperlink" Target="https://docs.google.com/presentation/d/1h_GHJ2lwZUp2mJHKQjqGrcpRkqq3nZXskM4mN_oDA4o/edit?usp=sharing" TargetMode="Externa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 name="Shape 90"/>
        <p:cNvGrpSpPr/>
        <p:nvPr/>
      </p:nvGrpSpPr>
      <p:grpSpPr>
        <a:xfrm>
          <a:off x="0" y="0"/>
          <a:ext cx="0" cy="0"/>
          <a:chOff x="0" y="0"/>
          <a:chExt cx="0" cy="0"/>
        </a:xfrm>
      </p:grpSpPr>
      <p:sp>
        <p:nvSpPr>
          <p:cNvPr id="91" name="Google Shape;91;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2" name="Google Shape;92;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1" name="Shape 281"/>
        <p:cNvGrpSpPr/>
        <p:nvPr/>
      </p:nvGrpSpPr>
      <p:grpSpPr>
        <a:xfrm>
          <a:off x="0" y="0"/>
          <a:ext cx="0" cy="0"/>
          <a:chOff x="0" y="0"/>
          <a:chExt cx="0" cy="0"/>
        </a:xfrm>
      </p:grpSpPr>
      <p:sp>
        <p:nvSpPr>
          <p:cNvPr id="282" name="Google Shape;282;g1cd80bd3bfe_1_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50000"/>
              </a:lnSpc>
              <a:spcBef>
                <a:spcPts val="0"/>
              </a:spcBef>
              <a:spcAft>
                <a:spcPts val="1000"/>
              </a:spcAft>
              <a:buNone/>
            </a:pPr>
            <a:r>
              <a:t/>
            </a:r>
            <a:endParaRPr>
              <a:solidFill>
                <a:schemeClr val="dk1"/>
              </a:solidFill>
            </a:endParaRPr>
          </a:p>
        </p:txBody>
      </p:sp>
      <p:sp>
        <p:nvSpPr>
          <p:cNvPr id="283" name="Google Shape;283;g1cd80bd3bfe_1_2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1" name="Shape 311"/>
        <p:cNvGrpSpPr/>
        <p:nvPr/>
      </p:nvGrpSpPr>
      <p:grpSpPr>
        <a:xfrm>
          <a:off x="0" y="0"/>
          <a:ext cx="0" cy="0"/>
          <a:chOff x="0" y="0"/>
          <a:chExt cx="0" cy="0"/>
        </a:xfrm>
      </p:grpSpPr>
      <p:sp>
        <p:nvSpPr>
          <p:cNvPr id="312" name="Google Shape;312;g1cd80bd3bfe_1_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13" name="Google Shape;313;g1cd80bd3bfe_1_5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0" name="Shape 340"/>
        <p:cNvGrpSpPr/>
        <p:nvPr/>
      </p:nvGrpSpPr>
      <p:grpSpPr>
        <a:xfrm>
          <a:off x="0" y="0"/>
          <a:ext cx="0" cy="0"/>
          <a:chOff x="0" y="0"/>
          <a:chExt cx="0" cy="0"/>
        </a:xfrm>
      </p:grpSpPr>
      <p:sp>
        <p:nvSpPr>
          <p:cNvPr id="341" name="Google Shape;341;g1cd80bd3bfe_1_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42" name="Google Shape;342;g1cd80bd3bfe_1_8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9" name="Shape 369"/>
        <p:cNvGrpSpPr/>
        <p:nvPr/>
      </p:nvGrpSpPr>
      <p:grpSpPr>
        <a:xfrm>
          <a:off x="0" y="0"/>
          <a:ext cx="0" cy="0"/>
          <a:chOff x="0" y="0"/>
          <a:chExt cx="0" cy="0"/>
        </a:xfrm>
      </p:grpSpPr>
      <p:sp>
        <p:nvSpPr>
          <p:cNvPr id="370" name="Google Shape;370;g1cd80bd3bfe_1_1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71" name="Google Shape;371;g1cd80bd3bfe_1_11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8" name="Shape 398"/>
        <p:cNvGrpSpPr/>
        <p:nvPr/>
      </p:nvGrpSpPr>
      <p:grpSpPr>
        <a:xfrm>
          <a:off x="0" y="0"/>
          <a:ext cx="0" cy="0"/>
          <a:chOff x="0" y="0"/>
          <a:chExt cx="0" cy="0"/>
        </a:xfrm>
      </p:grpSpPr>
      <p:sp>
        <p:nvSpPr>
          <p:cNvPr id="399" name="Google Shape;399;p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00" name="Google Shape;400;p1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2" name="Shape 412"/>
        <p:cNvGrpSpPr/>
        <p:nvPr/>
      </p:nvGrpSpPr>
      <p:grpSpPr>
        <a:xfrm>
          <a:off x="0" y="0"/>
          <a:ext cx="0" cy="0"/>
          <a:chOff x="0" y="0"/>
          <a:chExt cx="0" cy="0"/>
        </a:xfrm>
      </p:grpSpPr>
      <p:sp>
        <p:nvSpPr>
          <p:cNvPr id="413" name="Google Shape;413;g279838dd626_0_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Campus: </a:t>
            </a:r>
            <a:r>
              <a:rPr lang="en-US" u="sng">
                <a:solidFill>
                  <a:schemeClr val="hlink"/>
                </a:solidFill>
                <a:hlinkClick r:id="rId2"/>
              </a:rPr>
              <a:t>https://campus.recit.qc.ca/mod/page/view.php?id=9691</a:t>
            </a:r>
            <a:endParaRPr/>
          </a:p>
          <a:p>
            <a:pPr indent="0" lvl="0" marL="0" rtl="0" algn="l">
              <a:spcBef>
                <a:spcPts val="0"/>
              </a:spcBef>
              <a:spcAft>
                <a:spcPts val="0"/>
              </a:spcAft>
              <a:buNone/>
            </a:pPr>
            <a:r>
              <a:rPr lang="en-US"/>
              <a:t>Tâche différenciée: </a:t>
            </a:r>
            <a:r>
              <a:rPr lang="en-US" u="sng">
                <a:solidFill>
                  <a:schemeClr val="hlink"/>
                </a:solidFill>
                <a:hlinkClick r:id="rId3"/>
              </a:rPr>
              <a:t>https://docs.google.com/presentation/d/1h_GHJ2lwZUp2mJHKQjqGrcpRkqq3nZXskM4mN_oDA4o/edit?usp=sharing</a:t>
            </a:r>
            <a:endParaRPr/>
          </a:p>
          <a:p>
            <a:pPr indent="0" lvl="0" marL="0" rtl="0" algn="l">
              <a:spcBef>
                <a:spcPts val="0"/>
              </a:spcBef>
              <a:spcAft>
                <a:spcPts val="0"/>
              </a:spcAft>
              <a:buNone/>
            </a:pPr>
            <a:r>
              <a:t/>
            </a:r>
            <a:endParaRPr/>
          </a:p>
        </p:txBody>
      </p:sp>
      <p:sp>
        <p:nvSpPr>
          <p:cNvPr id="414" name="Google Shape;414;g279838dd626_0_3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6" name="Shape 426"/>
        <p:cNvGrpSpPr/>
        <p:nvPr/>
      </p:nvGrpSpPr>
      <p:grpSpPr>
        <a:xfrm>
          <a:off x="0" y="0"/>
          <a:ext cx="0" cy="0"/>
          <a:chOff x="0" y="0"/>
          <a:chExt cx="0" cy="0"/>
        </a:xfrm>
      </p:grpSpPr>
      <p:sp>
        <p:nvSpPr>
          <p:cNvPr id="427" name="Google Shape;427;g279838dd626_0_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28" name="Google Shape;428;g279838dd626_0_5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0" name="Shape 440"/>
        <p:cNvGrpSpPr/>
        <p:nvPr/>
      </p:nvGrpSpPr>
      <p:grpSpPr>
        <a:xfrm>
          <a:off x="0" y="0"/>
          <a:ext cx="0" cy="0"/>
          <a:chOff x="0" y="0"/>
          <a:chExt cx="0" cy="0"/>
        </a:xfrm>
      </p:grpSpPr>
      <p:sp>
        <p:nvSpPr>
          <p:cNvPr id="441" name="Google Shape;441;g279838dd626_0_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42" name="Google Shape;442;g279838dd626_0_6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4" name="Shape 454"/>
        <p:cNvGrpSpPr/>
        <p:nvPr/>
      </p:nvGrpSpPr>
      <p:grpSpPr>
        <a:xfrm>
          <a:off x="0" y="0"/>
          <a:ext cx="0" cy="0"/>
          <a:chOff x="0" y="0"/>
          <a:chExt cx="0" cy="0"/>
        </a:xfrm>
      </p:grpSpPr>
      <p:sp>
        <p:nvSpPr>
          <p:cNvPr id="455" name="Google Shape;455;g27f0cb3ec7c_1_1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56" name="Google Shape;456;g27f0cb3ec7c_1_13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7" name="Shape 467"/>
        <p:cNvGrpSpPr/>
        <p:nvPr/>
      </p:nvGrpSpPr>
      <p:grpSpPr>
        <a:xfrm>
          <a:off x="0" y="0"/>
          <a:ext cx="0" cy="0"/>
          <a:chOff x="0" y="0"/>
          <a:chExt cx="0" cy="0"/>
        </a:xfrm>
      </p:grpSpPr>
      <p:sp>
        <p:nvSpPr>
          <p:cNvPr id="468" name="Google Shape;468;g27f0cb3ec7c_1_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69" name="Google Shape;469;g27f0cb3ec7c_1_1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 name="Shape 112"/>
        <p:cNvGrpSpPr/>
        <p:nvPr/>
      </p:nvGrpSpPr>
      <p:grpSpPr>
        <a:xfrm>
          <a:off x="0" y="0"/>
          <a:ext cx="0" cy="0"/>
          <a:chOff x="0" y="0"/>
          <a:chExt cx="0" cy="0"/>
        </a:xfrm>
      </p:grpSpPr>
      <p:sp>
        <p:nvSpPr>
          <p:cNvPr id="113" name="Google Shape;113;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4" name="Google Shape;114;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9" name="Shape 499"/>
        <p:cNvGrpSpPr/>
        <p:nvPr/>
      </p:nvGrpSpPr>
      <p:grpSpPr>
        <a:xfrm>
          <a:off x="0" y="0"/>
          <a:ext cx="0" cy="0"/>
          <a:chOff x="0" y="0"/>
          <a:chExt cx="0" cy="0"/>
        </a:xfrm>
      </p:grpSpPr>
      <p:sp>
        <p:nvSpPr>
          <p:cNvPr id="500" name="Google Shape;500;g27f0cb3ec7c_1_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solidFill>
                <a:srgbClr val="1D2125"/>
              </a:solidFill>
            </a:endParaRPr>
          </a:p>
        </p:txBody>
      </p:sp>
      <p:sp>
        <p:nvSpPr>
          <p:cNvPr id="501" name="Google Shape;501;g27f0cb3ec7c_1_4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0" name="Shape 530"/>
        <p:cNvGrpSpPr/>
        <p:nvPr/>
      </p:nvGrpSpPr>
      <p:grpSpPr>
        <a:xfrm>
          <a:off x="0" y="0"/>
          <a:ext cx="0" cy="0"/>
          <a:chOff x="0" y="0"/>
          <a:chExt cx="0" cy="0"/>
        </a:xfrm>
      </p:grpSpPr>
      <p:sp>
        <p:nvSpPr>
          <p:cNvPr id="531" name="Google Shape;531;g27f0cb3ec7c_1_7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US" sz="1150" u="sng">
                <a:solidFill>
                  <a:srgbClr val="1D2125"/>
                </a:solidFill>
                <a:highlight>
                  <a:srgbClr val="FFFFFF"/>
                </a:highlight>
                <a:latin typeface="Ubuntu"/>
                <a:ea typeface="Ubuntu"/>
                <a:cs typeface="Ubuntu"/>
                <a:sym typeface="Ubuntu"/>
              </a:rPr>
              <a:t>Les tableaux noirs servent à afficher du texte dans un monde. L'enseignant peut s'en servir pour donner de l'information ou des instructions. L'élève peut s'en servir pour noter des informations ou des réponses. </a:t>
            </a:r>
            <a:r>
              <a:rPr lang="en-US" sz="1150">
                <a:solidFill>
                  <a:srgbClr val="1D2125"/>
                </a:solidFill>
                <a:highlight>
                  <a:srgbClr val="FFFFFF"/>
                </a:highlight>
                <a:latin typeface="Ubuntu"/>
                <a:ea typeface="Ubuntu"/>
                <a:cs typeface="Ubuntu"/>
                <a:sym typeface="Ubuntu"/>
              </a:rPr>
              <a:t>Contrairement aux panneaux, ils peuvent être modifiés après avoir été placés et ils permettent d'afficher plus de texte que les panneaux. </a:t>
            </a:r>
            <a:endParaRPr sz="1150">
              <a:solidFill>
                <a:srgbClr val="1D2125"/>
              </a:solidFill>
              <a:highlight>
                <a:srgbClr val="FFFFFF"/>
              </a:highlight>
              <a:latin typeface="Ubuntu"/>
              <a:ea typeface="Ubuntu"/>
              <a:cs typeface="Ubuntu"/>
              <a:sym typeface="Ubuntu"/>
            </a:endParaRPr>
          </a:p>
          <a:p>
            <a:pPr indent="0" lvl="0" marL="0" rtl="0" algn="l">
              <a:spcBef>
                <a:spcPts val="0"/>
              </a:spcBef>
              <a:spcAft>
                <a:spcPts val="0"/>
              </a:spcAft>
              <a:buNone/>
            </a:pPr>
            <a:r>
              <a:t/>
            </a:r>
            <a:endParaRPr sz="1150">
              <a:solidFill>
                <a:srgbClr val="1D2125"/>
              </a:solidFill>
              <a:highlight>
                <a:srgbClr val="FFFFFF"/>
              </a:highlight>
              <a:latin typeface="Ubuntu"/>
              <a:ea typeface="Ubuntu"/>
              <a:cs typeface="Ubuntu"/>
              <a:sym typeface="Ubuntu"/>
            </a:endParaRPr>
          </a:p>
          <a:p>
            <a:pPr indent="0" lvl="0" marL="0" rtl="0" algn="l">
              <a:lnSpc>
                <a:spcPct val="115000"/>
              </a:lnSpc>
              <a:spcBef>
                <a:spcPts val="0"/>
              </a:spcBef>
              <a:spcAft>
                <a:spcPts val="0"/>
              </a:spcAft>
              <a:buClr>
                <a:schemeClr val="dk1"/>
              </a:buClr>
              <a:buSzPts val="1100"/>
              <a:buFont typeface="Arial"/>
              <a:buNone/>
            </a:pPr>
            <a:r>
              <a:rPr b="1" lang="en-US" sz="1150" u="sng">
                <a:solidFill>
                  <a:srgbClr val="1D2125"/>
                </a:solidFill>
                <a:highlight>
                  <a:srgbClr val="FFFFFF"/>
                </a:highlight>
                <a:latin typeface="Ubuntu"/>
                <a:ea typeface="Ubuntu"/>
                <a:cs typeface="Ubuntu"/>
                <a:sym typeface="Ubuntu"/>
              </a:rPr>
              <a:t>Les tableaux noirs sont disponibles en trois tailles : l'ardoise, l'affiche et le tableau. Le verrouillage vous permet d'empêcher les non-constructeurs de monde* de détruire ou de modifier vos tableaux noirs. </a:t>
            </a:r>
            <a:endParaRPr b="1" sz="1150" u="sng">
              <a:solidFill>
                <a:srgbClr val="1D2125"/>
              </a:solidFill>
              <a:highlight>
                <a:srgbClr val="FFFFFF"/>
              </a:highlight>
              <a:latin typeface="Ubuntu"/>
              <a:ea typeface="Ubuntu"/>
              <a:cs typeface="Ubuntu"/>
              <a:sym typeface="Ubuntu"/>
            </a:endParaRPr>
          </a:p>
          <a:p>
            <a:pPr indent="0" lvl="0" marL="0" rtl="0" algn="l">
              <a:lnSpc>
                <a:spcPct val="115000"/>
              </a:lnSpc>
              <a:spcBef>
                <a:spcPts val="1200"/>
              </a:spcBef>
              <a:spcAft>
                <a:spcPts val="0"/>
              </a:spcAft>
              <a:buClr>
                <a:schemeClr val="dk1"/>
              </a:buClr>
              <a:buSzPts val="1100"/>
              <a:buFont typeface="Arial"/>
              <a:buNone/>
            </a:pPr>
            <a:r>
              <a:rPr lang="en-US" sz="1150">
                <a:solidFill>
                  <a:srgbClr val="1D2125"/>
                </a:solidFill>
                <a:highlight>
                  <a:srgbClr val="FFFFFF"/>
                </a:highlight>
                <a:latin typeface="Ubuntu"/>
                <a:ea typeface="Ubuntu"/>
                <a:cs typeface="Ubuntu"/>
                <a:sym typeface="Ubuntu"/>
              </a:rPr>
              <a:t>Appuyez sur le bouton droit de la souris en visant un tableau noir existant pour le modifier. </a:t>
            </a:r>
            <a:endParaRPr sz="1150">
              <a:solidFill>
                <a:srgbClr val="1D2125"/>
              </a:solidFill>
              <a:highlight>
                <a:srgbClr val="FFFFFF"/>
              </a:highlight>
              <a:latin typeface="Ubuntu"/>
              <a:ea typeface="Ubuntu"/>
              <a:cs typeface="Ubuntu"/>
              <a:sym typeface="Ubuntu"/>
            </a:endParaRPr>
          </a:p>
          <a:p>
            <a:pPr indent="0" lvl="0" marL="0" rtl="0" algn="l">
              <a:spcBef>
                <a:spcPts val="1200"/>
              </a:spcBef>
              <a:spcAft>
                <a:spcPts val="0"/>
              </a:spcAft>
              <a:buNone/>
            </a:pPr>
            <a:r>
              <a:t/>
            </a:r>
            <a:endParaRPr sz="1150">
              <a:solidFill>
                <a:srgbClr val="1D2125"/>
              </a:solidFill>
              <a:highlight>
                <a:srgbClr val="FFFFFF"/>
              </a:highlight>
              <a:latin typeface="Ubuntu"/>
              <a:ea typeface="Ubuntu"/>
              <a:cs typeface="Ubuntu"/>
              <a:sym typeface="Ubuntu"/>
            </a:endParaRPr>
          </a:p>
        </p:txBody>
      </p:sp>
      <p:sp>
        <p:nvSpPr>
          <p:cNvPr id="532" name="Google Shape;532;g27f0cb3ec7c_1_7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0" name="Shape 560"/>
        <p:cNvGrpSpPr/>
        <p:nvPr/>
      </p:nvGrpSpPr>
      <p:grpSpPr>
        <a:xfrm>
          <a:off x="0" y="0"/>
          <a:ext cx="0" cy="0"/>
          <a:chOff x="0" y="0"/>
          <a:chExt cx="0" cy="0"/>
        </a:xfrm>
      </p:grpSpPr>
      <p:sp>
        <p:nvSpPr>
          <p:cNvPr id="561" name="Google Shape;561;g27f0cb3ec7c_1_10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US" sz="1150">
                <a:solidFill>
                  <a:srgbClr val="1D2125"/>
                </a:solidFill>
                <a:highlight>
                  <a:srgbClr val="FFFFFF"/>
                </a:highlight>
                <a:latin typeface="Ubuntu"/>
                <a:ea typeface="Ubuntu"/>
                <a:cs typeface="Ubuntu"/>
                <a:sym typeface="Ubuntu"/>
              </a:rPr>
              <a:t>L'appareil photo permet aux joueurs de prendre des photos à l'intérieur du monde. C'est une façon de recueillir des traces de l'évolution des constructions ou des traces des notes prises sur des tableaux noirs. </a:t>
            </a:r>
            <a:endParaRPr sz="1150">
              <a:solidFill>
                <a:srgbClr val="1D2125"/>
              </a:solidFill>
              <a:highlight>
                <a:srgbClr val="FFFFFF"/>
              </a:highlight>
              <a:latin typeface="Ubuntu"/>
              <a:ea typeface="Ubuntu"/>
              <a:cs typeface="Ubuntu"/>
              <a:sym typeface="Ubuntu"/>
            </a:endParaRPr>
          </a:p>
          <a:p>
            <a:pPr indent="0" lvl="0" marL="0" rtl="0" algn="l">
              <a:lnSpc>
                <a:spcPct val="115000"/>
              </a:lnSpc>
              <a:spcBef>
                <a:spcPts val="1200"/>
              </a:spcBef>
              <a:spcAft>
                <a:spcPts val="0"/>
              </a:spcAft>
              <a:buClr>
                <a:schemeClr val="dk1"/>
              </a:buClr>
              <a:buSzPts val="1100"/>
              <a:buFont typeface="Arial"/>
              <a:buNone/>
            </a:pPr>
            <a:r>
              <a:rPr lang="en-US" sz="1150">
                <a:solidFill>
                  <a:srgbClr val="1D2125"/>
                </a:solidFill>
                <a:highlight>
                  <a:srgbClr val="FFFFFF"/>
                </a:highlight>
                <a:latin typeface="Ubuntu"/>
                <a:ea typeface="Ubuntu"/>
                <a:cs typeface="Ubuntu"/>
                <a:sym typeface="Ubuntu"/>
              </a:rPr>
              <a:t>Les photos peuvent être vues dans le portefeuille ou insérées dans le livre et la plume.</a:t>
            </a:r>
            <a:endParaRPr sz="1150">
              <a:solidFill>
                <a:srgbClr val="1D2125"/>
              </a:solidFill>
              <a:highlight>
                <a:srgbClr val="FFFFFF"/>
              </a:highlight>
              <a:latin typeface="Ubuntu"/>
              <a:ea typeface="Ubuntu"/>
              <a:cs typeface="Ubuntu"/>
              <a:sym typeface="Ubuntu"/>
            </a:endParaRPr>
          </a:p>
          <a:p>
            <a:pPr indent="0" lvl="0" marL="0" rtl="0" algn="l">
              <a:lnSpc>
                <a:spcPct val="115000"/>
              </a:lnSpc>
              <a:spcBef>
                <a:spcPts val="1200"/>
              </a:spcBef>
              <a:spcAft>
                <a:spcPts val="0"/>
              </a:spcAft>
              <a:buClr>
                <a:schemeClr val="dk1"/>
              </a:buClr>
              <a:buSzPts val="1100"/>
              <a:buFont typeface="Arial"/>
              <a:buNone/>
            </a:pPr>
            <a:r>
              <a:rPr lang="en-US" sz="1150">
                <a:solidFill>
                  <a:srgbClr val="1D2125"/>
                </a:solidFill>
                <a:highlight>
                  <a:srgbClr val="FFFFFF"/>
                </a:highlight>
                <a:latin typeface="Ubuntu"/>
                <a:ea typeface="Ubuntu"/>
                <a:cs typeface="Ubuntu"/>
                <a:sym typeface="Ubuntu"/>
              </a:rPr>
              <a:t>Pour prendre une photo de votre point de vue, il faut appuyer sur le bouton droit de la souris quand l'appareil photo est en main. Pour prendre une photo de vous (selfie), il faut placer l'appareil photo et appuyer dessus avec le bouton droit de la souris.</a:t>
            </a:r>
            <a:endParaRPr sz="1150">
              <a:solidFill>
                <a:srgbClr val="1D2125"/>
              </a:solidFill>
              <a:highlight>
                <a:srgbClr val="FFFFFF"/>
              </a:highlight>
              <a:latin typeface="Ubuntu"/>
              <a:ea typeface="Ubuntu"/>
              <a:cs typeface="Ubuntu"/>
              <a:sym typeface="Ubuntu"/>
            </a:endParaRPr>
          </a:p>
          <a:p>
            <a:pPr indent="0" lvl="0" marL="0" rtl="0" algn="l">
              <a:lnSpc>
                <a:spcPct val="115000"/>
              </a:lnSpc>
              <a:spcBef>
                <a:spcPts val="1200"/>
              </a:spcBef>
              <a:spcAft>
                <a:spcPts val="0"/>
              </a:spcAft>
              <a:buClr>
                <a:schemeClr val="dk1"/>
              </a:buClr>
              <a:buSzPts val="1100"/>
              <a:buFont typeface="Arial"/>
              <a:buNone/>
            </a:pPr>
            <a:r>
              <a:rPr lang="en-US" sz="1150">
                <a:solidFill>
                  <a:srgbClr val="1D2125"/>
                </a:solidFill>
                <a:highlight>
                  <a:srgbClr val="FFFFFF"/>
                </a:highlight>
                <a:latin typeface="Ubuntu"/>
                <a:ea typeface="Ubuntu"/>
                <a:cs typeface="Ubuntu"/>
                <a:sym typeface="Ubuntu"/>
              </a:rPr>
              <a:t>Les photos prises s'affichent dans le portefeuille. Le joueur doit appuyer sur le bouton droit de la souris pour voir le portefeuille quand il l'a en main. Lorsque le joueur regarde le portefeuille, il peut supprimer des photos, leur ajouter une légende ou les exporter comme série d'images. Cette série d'images devient un document PDF qui peut être envoyé à l'enseignant comme cahier de traces. </a:t>
            </a:r>
            <a:endParaRPr sz="1150">
              <a:solidFill>
                <a:srgbClr val="1D2125"/>
              </a:solidFill>
              <a:highlight>
                <a:srgbClr val="FFFFFF"/>
              </a:highlight>
              <a:latin typeface="Ubuntu"/>
              <a:ea typeface="Ubuntu"/>
              <a:cs typeface="Ubuntu"/>
              <a:sym typeface="Ubuntu"/>
            </a:endParaRPr>
          </a:p>
          <a:p>
            <a:pPr indent="0" lvl="0" marL="0" rtl="0" algn="l">
              <a:lnSpc>
                <a:spcPct val="115000"/>
              </a:lnSpc>
              <a:spcBef>
                <a:spcPts val="1200"/>
              </a:spcBef>
              <a:spcAft>
                <a:spcPts val="0"/>
              </a:spcAft>
              <a:buClr>
                <a:schemeClr val="dk1"/>
              </a:buClr>
              <a:buSzPts val="1100"/>
              <a:buFont typeface="Arial"/>
              <a:buNone/>
            </a:pPr>
            <a:r>
              <a:rPr lang="en-US" sz="1150">
                <a:solidFill>
                  <a:srgbClr val="1D2125"/>
                </a:solidFill>
                <a:highlight>
                  <a:srgbClr val="FFFFFF"/>
                </a:highlight>
                <a:latin typeface="Ubuntu"/>
                <a:ea typeface="Ubuntu"/>
                <a:cs typeface="Ubuntu"/>
                <a:sym typeface="Ubuntu"/>
              </a:rPr>
              <a:t>Le livre et la plume permettent de documenter une aventure. Les joueurs peuvent raconter une histoire en ajoutant aux pages du texte et des images.  Ils peuvent aussi modifier le titre et l'auteur. Pour finaliser leur travail, ils doivent signer le livre. Les joueurs peuvent modifier leur récit tant que celui-ci n'est pas signé. Une fois que le livre est signé, il est possible de l'exporter en document PDF qui peut être envoyé à l'enseignant. </a:t>
            </a:r>
            <a:endParaRPr sz="1150">
              <a:solidFill>
                <a:srgbClr val="1D2125"/>
              </a:solidFill>
              <a:highlight>
                <a:srgbClr val="FFFFFF"/>
              </a:highlight>
              <a:latin typeface="Ubuntu"/>
              <a:ea typeface="Ubuntu"/>
              <a:cs typeface="Ubuntu"/>
              <a:sym typeface="Ubuntu"/>
            </a:endParaRPr>
          </a:p>
          <a:p>
            <a:pPr indent="0" lvl="0" marL="0" rtl="0" algn="l">
              <a:lnSpc>
                <a:spcPct val="115000"/>
              </a:lnSpc>
              <a:spcBef>
                <a:spcPts val="1200"/>
              </a:spcBef>
              <a:spcAft>
                <a:spcPts val="0"/>
              </a:spcAft>
              <a:buClr>
                <a:schemeClr val="dk1"/>
              </a:buClr>
              <a:buSzPts val="1100"/>
              <a:buFont typeface="Arial"/>
              <a:buNone/>
            </a:pPr>
            <a:r>
              <a:rPr lang="en-US" sz="1150">
                <a:solidFill>
                  <a:srgbClr val="1D2125"/>
                </a:solidFill>
                <a:highlight>
                  <a:srgbClr val="FFFFFF"/>
                </a:highlight>
                <a:latin typeface="Ubuntu"/>
                <a:ea typeface="Ubuntu"/>
                <a:cs typeface="Ubuntu"/>
                <a:sym typeface="Ubuntu"/>
              </a:rPr>
              <a:t>Voici une vidéo qui montre comment se servir de l'appareil photo.</a:t>
            </a:r>
            <a:endParaRPr sz="1150">
              <a:solidFill>
                <a:srgbClr val="1D2125"/>
              </a:solidFill>
              <a:highlight>
                <a:srgbClr val="FFFFFF"/>
              </a:highlight>
              <a:latin typeface="Ubuntu"/>
              <a:ea typeface="Ubuntu"/>
              <a:cs typeface="Ubuntu"/>
              <a:sym typeface="Ubuntu"/>
            </a:endParaRPr>
          </a:p>
          <a:p>
            <a:pPr indent="0" lvl="0" marL="0" rtl="0" algn="l">
              <a:spcBef>
                <a:spcPts val="1200"/>
              </a:spcBef>
              <a:spcAft>
                <a:spcPts val="0"/>
              </a:spcAft>
              <a:buNone/>
            </a:pPr>
            <a:r>
              <a:t/>
            </a:r>
            <a:endParaRPr/>
          </a:p>
        </p:txBody>
      </p:sp>
      <p:sp>
        <p:nvSpPr>
          <p:cNvPr id="562" name="Google Shape;562;g27f0cb3ec7c_1_10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0" name="Shape 590"/>
        <p:cNvGrpSpPr/>
        <p:nvPr/>
      </p:nvGrpSpPr>
      <p:grpSpPr>
        <a:xfrm>
          <a:off x="0" y="0"/>
          <a:ext cx="0" cy="0"/>
          <a:chOff x="0" y="0"/>
          <a:chExt cx="0" cy="0"/>
        </a:xfrm>
      </p:grpSpPr>
      <p:sp>
        <p:nvSpPr>
          <p:cNvPr id="591" name="Google Shape;591;g1f73eb939c6_0_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Les inviter à poser une question éventuellement...</a:t>
            </a:r>
            <a:endParaRPr/>
          </a:p>
        </p:txBody>
      </p:sp>
      <p:sp>
        <p:nvSpPr>
          <p:cNvPr id="592" name="Google Shape;592;g1f73eb939c6_0_1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4" name="Shape 604"/>
        <p:cNvGrpSpPr/>
        <p:nvPr/>
      </p:nvGrpSpPr>
      <p:grpSpPr>
        <a:xfrm>
          <a:off x="0" y="0"/>
          <a:ext cx="0" cy="0"/>
          <a:chOff x="0" y="0"/>
          <a:chExt cx="0" cy="0"/>
        </a:xfrm>
      </p:grpSpPr>
      <p:sp>
        <p:nvSpPr>
          <p:cNvPr id="605" name="Google Shape;605;g27edb67c91c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06" name="Google Shape;606;g27edb67c91c_0_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7" name="Shape 617"/>
        <p:cNvGrpSpPr/>
        <p:nvPr/>
      </p:nvGrpSpPr>
      <p:grpSpPr>
        <a:xfrm>
          <a:off x="0" y="0"/>
          <a:ext cx="0" cy="0"/>
          <a:chOff x="0" y="0"/>
          <a:chExt cx="0" cy="0"/>
        </a:xfrm>
      </p:grpSpPr>
      <p:sp>
        <p:nvSpPr>
          <p:cNvPr id="618" name="Google Shape;618;g27f0cb3ec7c_1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19" name="Google Shape;619;g27f0cb3ec7c_1_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7" name="Shape 627"/>
        <p:cNvGrpSpPr/>
        <p:nvPr/>
      </p:nvGrpSpPr>
      <p:grpSpPr>
        <a:xfrm>
          <a:off x="0" y="0"/>
          <a:ext cx="0" cy="0"/>
          <a:chOff x="0" y="0"/>
          <a:chExt cx="0" cy="0"/>
        </a:xfrm>
      </p:grpSpPr>
      <p:sp>
        <p:nvSpPr>
          <p:cNvPr id="628" name="Google Shape;628;g280c957a1b1_0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29" name="Google Shape;629;g280c957a1b1_0_1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8" name="Shape 638"/>
        <p:cNvGrpSpPr/>
        <p:nvPr/>
      </p:nvGrpSpPr>
      <p:grpSpPr>
        <a:xfrm>
          <a:off x="0" y="0"/>
          <a:ext cx="0" cy="0"/>
          <a:chOff x="0" y="0"/>
          <a:chExt cx="0" cy="0"/>
        </a:xfrm>
      </p:grpSpPr>
      <p:sp>
        <p:nvSpPr>
          <p:cNvPr id="639" name="Google Shape;639;g279838dd626_0_8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SR</a:t>
            </a:r>
            <a:endParaRPr/>
          </a:p>
        </p:txBody>
      </p:sp>
      <p:sp>
        <p:nvSpPr>
          <p:cNvPr id="640" name="Google Shape;640;g279838dd626_0_8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1" name="Shape 651"/>
        <p:cNvGrpSpPr/>
        <p:nvPr/>
      </p:nvGrpSpPr>
      <p:grpSpPr>
        <a:xfrm>
          <a:off x="0" y="0"/>
          <a:ext cx="0" cy="0"/>
          <a:chOff x="0" y="0"/>
          <a:chExt cx="0" cy="0"/>
        </a:xfrm>
      </p:grpSpPr>
      <p:sp>
        <p:nvSpPr>
          <p:cNvPr id="652" name="Google Shape;652;p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La compétence numérique comprend 12 dimensions. Avec Minecraft Education, les dimensions suivantes sont davantage sollicitées même si d’autres peuvent être utilisées selon l’intention pédagogique de la tâche.</a:t>
            </a:r>
            <a:endParaRPr/>
          </a:p>
          <a:p>
            <a:pPr indent="-298450" lvl="0" marL="457200" rtl="0" algn="l">
              <a:spcBef>
                <a:spcPts val="0"/>
              </a:spcBef>
              <a:spcAft>
                <a:spcPts val="0"/>
              </a:spcAft>
              <a:buSzPts val="1100"/>
              <a:buChar char="●"/>
            </a:pPr>
            <a:r>
              <a:rPr lang="en-US"/>
              <a:t>Innovation et créativité</a:t>
            </a:r>
            <a:endParaRPr/>
          </a:p>
          <a:p>
            <a:pPr indent="-298450" lvl="0" marL="457200" rtl="0" algn="l">
              <a:spcBef>
                <a:spcPts val="0"/>
              </a:spcBef>
              <a:spcAft>
                <a:spcPts val="0"/>
              </a:spcAft>
              <a:buSzPts val="1100"/>
              <a:buChar char="●"/>
            </a:pPr>
            <a:r>
              <a:rPr lang="en-US"/>
              <a:t>Résolution de problèmes</a:t>
            </a:r>
            <a:endParaRPr/>
          </a:p>
          <a:p>
            <a:pPr indent="-298450" lvl="0" marL="457200" rtl="0" algn="l">
              <a:spcBef>
                <a:spcPts val="0"/>
              </a:spcBef>
              <a:spcAft>
                <a:spcPts val="0"/>
              </a:spcAft>
              <a:buSzPts val="1100"/>
              <a:buChar char="●"/>
            </a:pPr>
            <a:r>
              <a:rPr lang="en-US"/>
              <a:t>Collaboration</a:t>
            </a:r>
            <a:endParaRPr/>
          </a:p>
          <a:p>
            <a:pPr indent="-298450" lvl="0" marL="457200" rtl="0" algn="l">
              <a:spcBef>
                <a:spcPts val="0"/>
              </a:spcBef>
              <a:spcAft>
                <a:spcPts val="0"/>
              </a:spcAft>
              <a:buSzPts val="1100"/>
              <a:buChar char="●"/>
            </a:pPr>
            <a:r>
              <a:rPr lang="en-US"/>
              <a:t>Habiletés technologiques</a:t>
            </a:r>
            <a:endParaRPr/>
          </a:p>
        </p:txBody>
      </p:sp>
      <p:sp>
        <p:nvSpPr>
          <p:cNvPr id="653" name="Google Shape;653;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5" name="Shape 665"/>
        <p:cNvGrpSpPr/>
        <p:nvPr/>
      </p:nvGrpSpPr>
      <p:grpSpPr>
        <a:xfrm>
          <a:off x="0" y="0"/>
          <a:ext cx="0" cy="0"/>
          <a:chOff x="0" y="0"/>
          <a:chExt cx="0" cy="0"/>
        </a:xfrm>
      </p:grpSpPr>
      <p:sp>
        <p:nvSpPr>
          <p:cNvPr id="666" name="Google Shape;666;g27f0cb3ec7c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67" name="Google Shape;667;g27f0cb3ec7c_0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 name="Shape 125"/>
        <p:cNvGrpSpPr/>
        <p:nvPr/>
      </p:nvGrpSpPr>
      <p:grpSpPr>
        <a:xfrm>
          <a:off x="0" y="0"/>
          <a:ext cx="0" cy="0"/>
          <a:chOff x="0" y="0"/>
          <a:chExt cx="0" cy="0"/>
        </a:xfrm>
      </p:grpSpPr>
      <p:sp>
        <p:nvSpPr>
          <p:cNvPr id="126" name="Google Shape;126;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highlight>
                  <a:srgbClr val="FFFF00"/>
                </a:highlight>
              </a:rPr>
              <a:t>Répartition du temps</a:t>
            </a:r>
            <a:endParaRPr>
              <a:highlight>
                <a:srgbClr val="FFFF00"/>
              </a:highlight>
            </a:endParaRPr>
          </a:p>
          <a:p>
            <a:pPr indent="-298450" lvl="0" marL="457200" rtl="0" algn="l">
              <a:spcBef>
                <a:spcPts val="0"/>
              </a:spcBef>
              <a:spcAft>
                <a:spcPts val="0"/>
              </a:spcAft>
              <a:buSzPts val="1100"/>
              <a:buChar char="●"/>
            </a:pPr>
            <a:r>
              <a:rPr lang="en-US">
                <a:highlight>
                  <a:srgbClr val="FFFF00"/>
                </a:highlight>
              </a:rPr>
              <a:t>Accueil et introduction </a:t>
            </a:r>
            <a:r>
              <a:rPr lang="en-US">
                <a:solidFill>
                  <a:schemeClr val="dk1"/>
                </a:solidFill>
                <a:highlight>
                  <a:srgbClr val="FFFF00"/>
                </a:highlight>
              </a:rPr>
              <a:t>(5 min.)</a:t>
            </a:r>
            <a:endParaRPr>
              <a:highlight>
                <a:srgbClr val="FFFF00"/>
              </a:highlight>
            </a:endParaRPr>
          </a:p>
          <a:p>
            <a:pPr indent="-298450" lvl="0" marL="457200" rtl="0" algn="l">
              <a:spcBef>
                <a:spcPts val="0"/>
              </a:spcBef>
              <a:spcAft>
                <a:spcPts val="0"/>
              </a:spcAft>
              <a:buSzPts val="1100"/>
              <a:buChar char="●"/>
            </a:pPr>
            <a:r>
              <a:rPr lang="en-US">
                <a:highlight>
                  <a:srgbClr val="FFFF00"/>
                </a:highlight>
              </a:rPr>
              <a:t>3 intentions didactiques (15 min.)</a:t>
            </a:r>
            <a:endParaRPr>
              <a:highlight>
                <a:srgbClr val="FFFF00"/>
              </a:highlight>
            </a:endParaRPr>
          </a:p>
          <a:p>
            <a:pPr indent="-298450" lvl="0" marL="457200" rtl="0" algn="l">
              <a:spcBef>
                <a:spcPts val="0"/>
              </a:spcBef>
              <a:spcAft>
                <a:spcPts val="0"/>
              </a:spcAft>
              <a:buSzPts val="1100"/>
              <a:buChar char="●"/>
            </a:pPr>
            <a:r>
              <a:rPr lang="en-US">
                <a:highlight>
                  <a:srgbClr val="FFFF00"/>
                </a:highlight>
              </a:rPr>
              <a:t>Référentiel d’intervention en maths (RIM) </a:t>
            </a:r>
            <a:r>
              <a:rPr lang="en-US">
                <a:solidFill>
                  <a:schemeClr val="dk1"/>
                </a:solidFill>
                <a:highlight>
                  <a:srgbClr val="FFFF00"/>
                </a:highlight>
              </a:rPr>
              <a:t>(10 min.)</a:t>
            </a:r>
            <a:endParaRPr>
              <a:highlight>
                <a:srgbClr val="FFFF00"/>
              </a:highlight>
            </a:endParaRPr>
          </a:p>
          <a:p>
            <a:pPr indent="-298450" lvl="0" marL="457200" rtl="0" algn="l">
              <a:spcBef>
                <a:spcPts val="0"/>
              </a:spcBef>
              <a:spcAft>
                <a:spcPts val="0"/>
              </a:spcAft>
              <a:buSzPts val="1100"/>
              <a:buChar char="●"/>
            </a:pPr>
            <a:r>
              <a:rPr lang="en-US">
                <a:highlight>
                  <a:srgbClr val="FFFF00"/>
                </a:highlight>
              </a:rPr>
              <a:t>Exploration de tâches </a:t>
            </a:r>
            <a:r>
              <a:rPr lang="en-US">
                <a:solidFill>
                  <a:schemeClr val="dk1"/>
                </a:solidFill>
                <a:highlight>
                  <a:srgbClr val="FFFF00"/>
                </a:highlight>
              </a:rPr>
              <a:t>(30 min.)</a:t>
            </a:r>
            <a:endParaRPr>
              <a:solidFill>
                <a:schemeClr val="dk1"/>
              </a:solidFill>
              <a:highlight>
                <a:srgbClr val="FFFF00"/>
              </a:highlight>
            </a:endParaRPr>
          </a:p>
          <a:p>
            <a:pPr indent="-298450" lvl="0" marL="457200" rtl="0" algn="l">
              <a:spcBef>
                <a:spcPts val="0"/>
              </a:spcBef>
              <a:spcAft>
                <a:spcPts val="0"/>
              </a:spcAft>
              <a:buClr>
                <a:schemeClr val="dk1"/>
              </a:buClr>
              <a:buSzPts val="1100"/>
              <a:buChar char="●"/>
            </a:pPr>
            <a:r>
              <a:rPr lang="en-US">
                <a:solidFill>
                  <a:schemeClr val="dk1"/>
                </a:solidFill>
                <a:highlight>
                  <a:srgbClr val="FFFF00"/>
                </a:highlight>
              </a:rPr>
              <a:t>Retour sur l’exploration des tâches (15 min.)</a:t>
            </a:r>
            <a:endParaRPr>
              <a:solidFill>
                <a:schemeClr val="dk1"/>
              </a:solidFill>
              <a:highlight>
                <a:srgbClr val="FFFF00"/>
              </a:highlight>
            </a:endParaRPr>
          </a:p>
          <a:p>
            <a:pPr indent="-298450" lvl="0" marL="457200" rtl="0" algn="l">
              <a:spcBef>
                <a:spcPts val="0"/>
              </a:spcBef>
              <a:spcAft>
                <a:spcPts val="0"/>
              </a:spcAft>
              <a:buSzPts val="1100"/>
              <a:buChar char="●"/>
            </a:pPr>
            <a:r>
              <a:rPr lang="en-US">
                <a:highlight>
                  <a:srgbClr val="FFFF00"/>
                </a:highlight>
              </a:rPr>
              <a:t>Compétences à développer - Évaluation </a:t>
            </a:r>
            <a:r>
              <a:rPr lang="en-US">
                <a:solidFill>
                  <a:schemeClr val="dk1"/>
                </a:solidFill>
                <a:highlight>
                  <a:srgbClr val="FFFF00"/>
                </a:highlight>
              </a:rPr>
              <a:t>(5 min.)</a:t>
            </a:r>
            <a:endParaRPr>
              <a:highlight>
                <a:srgbClr val="FFFF00"/>
              </a:highlight>
            </a:endParaRPr>
          </a:p>
          <a:p>
            <a:pPr indent="-298450" lvl="0" marL="457200" rtl="0" algn="l">
              <a:spcBef>
                <a:spcPts val="0"/>
              </a:spcBef>
              <a:spcAft>
                <a:spcPts val="0"/>
              </a:spcAft>
              <a:buSzPts val="1100"/>
              <a:buChar char="●"/>
            </a:pPr>
            <a:r>
              <a:rPr lang="en-US">
                <a:highlight>
                  <a:srgbClr val="FFFF00"/>
                </a:highlight>
              </a:rPr>
              <a:t>Projet de recherche </a:t>
            </a:r>
            <a:r>
              <a:rPr lang="en-US">
                <a:solidFill>
                  <a:schemeClr val="dk1"/>
                </a:solidFill>
                <a:highlight>
                  <a:srgbClr val="FFFF00"/>
                </a:highlight>
              </a:rPr>
              <a:t>(5 min.)</a:t>
            </a:r>
            <a:endParaRPr>
              <a:highlight>
                <a:srgbClr val="FFFF00"/>
              </a:highlight>
            </a:endParaRPr>
          </a:p>
          <a:p>
            <a:pPr indent="-298450" lvl="0" marL="457200" rtl="0" algn="l">
              <a:spcBef>
                <a:spcPts val="0"/>
              </a:spcBef>
              <a:spcAft>
                <a:spcPts val="0"/>
              </a:spcAft>
              <a:buSzPts val="1100"/>
              <a:buChar char="●"/>
            </a:pPr>
            <a:r>
              <a:rPr lang="en-US">
                <a:highlight>
                  <a:srgbClr val="FFFF00"/>
                </a:highlight>
              </a:rPr>
              <a:t>Ressources </a:t>
            </a:r>
            <a:r>
              <a:rPr lang="en-US">
                <a:solidFill>
                  <a:schemeClr val="dk1"/>
                </a:solidFill>
                <a:highlight>
                  <a:srgbClr val="FFFF00"/>
                </a:highlight>
              </a:rPr>
              <a:t>(5 min.)</a:t>
            </a:r>
            <a:endParaRPr>
              <a:highlight>
                <a:srgbClr val="FFFF00"/>
              </a:highlight>
            </a:endParaRPr>
          </a:p>
        </p:txBody>
      </p:sp>
      <p:sp>
        <p:nvSpPr>
          <p:cNvPr id="127" name="Google Shape;127;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1" name="Shape 691"/>
        <p:cNvGrpSpPr/>
        <p:nvPr/>
      </p:nvGrpSpPr>
      <p:grpSpPr>
        <a:xfrm>
          <a:off x="0" y="0"/>
          <a:ext cx="0" cy="0"/>
          <a:chOff x="0" y="0"/>
          <a:chExt cx="0" cy="0"/>
        </a:xfrm>
      </p:grpSpPr>
      <p:sp>
        <p:nvSpPr>
          <p:cNvPr id="692" name="Google Shape;692;g243ea7e46c5_0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SR</a:t>
            </a:r>
            <a:endParaRPr/>
          </a:p>
        </p:txBody>
      </p:sp>
      <p:sp>
        <p:nvSpPr>
          <p:cNvPr id="693" name="Google Shape;693;g243ea7e46c5_0_2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0" name="Shape 700"/>
        <p:cNvGrpSpPr/>
        <p:nvPr/>
      </p:nvGrpSpPr>
      <p:grpSpPr>
        <a:xfrm>
          <a:off x="0" y="0"/>
          <a:ext cx="0" cy="0"/>
          <a:chOff x="0" y="0"/>
          <a:chExt cx="0" cy="0"/>
        </a:xfrm>
      </p:grpSpPr>
      <p:sp>
        <p:nvSpPr>
          <p:cNvPr id="701" name="Google Shape;701;p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02" name="Google Shape;702;p1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0" name="Shape 710"/>
        <p:cNvGrpSpPr/>
        <p:nvPr/>
      </p:nvGrpSpPr>
      <p:grpSpPr>
        <a:xfrm>
          <a:off x="0" y="0"/>
          <a:ext cx="0" cy="0"/>
          <a:chOff x="0" y="0"/>
          <a:chExt cx="0" cy="0"/>
        </a:xfrm>
      </p:grpSpPr>
      <p:sp>
        <p:nvSpPr>
          <p:cNvPr id="711" name="Google Shape;711;p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12" name="Google Shape;712;p1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7" name="Shape 137"/>
        <p:cNvGrpSpPr/>
        <p:nvPr/>
      </p:nvGrpSpPr>
      <p:grpSpPr>
        <a:xfrm>
          <a:off x="0" y="0"/>
          <a:ext cx="0" cy="0"/>
          <a:chOff x="0" y="0"/>
          <a:chExt cx="0" cy="0"/>
        </a:xfrm>
      </p:grpSpPr>
      <p:sp>
        <p:nvSpPr>
          <p:cNvPr id="138" name="Google Shape;138;g1cd80bd3bfe_1_29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9" name="Google Shape;139;g1cd80bd3bfe_1_29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8" name="Shape 148"/>
        <p:cNvGrpSpPr/>
        <p:nvPr/>
      </p:nvGrpSpPr>
      <p:grpSpPr>
        <a:xfrm>
          <a:off x="0" y="0"/>
          <a:ext cx="0" cy="0"/>
          <a:chOff x="0" y="0"/>
          <a:chExt cx="0" cy="0"/>
        </a:xfrm>
      </p:grpSpPr>
      <p:sp>
        <p:nvSpPr>
          <p:cNvPr id="149" name="Google Shape;149;g1d757ac4905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0" name="Google Shape;150;g1d757ac4905_0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5" name="Shape 155"/>
        <p:cNvGrpSpPr/>
        <p:nvPr/>
      </p:nvGrpSpPr>
      <p:grpSpPr>
        <a:xfrm>
          <a:off x="0" y="0"/>
          <a:ext cx="0" cy="0"/>
          <a:chOff x="0" y="0"/>
          <a:chExt cx="0" cy="0"/>
        </a:xfrm>
      </p:grpSpPr>
      <p:sp>
        <p:nvSpPr>
          <p:cNvPr id="156" name="Google Shape;156;g1d757ac4905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t/>
            </a:r>
            <a:endParaRPr>
              <a:solidFill>
                <a:schemeClr val="dk1"/>
              </a:solidFill>
            </a:endParaRPr>
          </a:p>
        </p:txBody>
      </p:sp>
      <p:sp>
        <p:nvSpPr>
          <p:cNvPr id="157" name="Google Shape;157;g1d757ac4905_0_1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6" name="Shape 186"/>
        <p:cNvGrpSpPr/>
        <p:nvPr/>
      </p:nvGrpSpPr>
      <p:grpSpPr>
        <a:xfrm>
          <a:off x="0" y="0"/>
          <a:ext cx="0" cy="0"/>
          <a:chOff x="0" y="0"/>
          <a:chExt cx="0" cy="0"/>
        </a:xfrm>
      </p:grpSpPr>
      <p:sp>
        <p:nvSpPr>
          <p:cNvPr id="187" name="Google Shape;187;p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88" name="Google Shape;188;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6" name="Shape 216"/>
        <p:cNvGrpSpPr/>
        <p:nvPr/>
      </p:nvGrpSpPr>
      <p:grpSpPr>
        <a:xfrm>
          <a:off x="0" y="0"/>
          <a:ext cx="0" cy="0"/>
          <a:chOff x="0" y="0"/>
          <a:chExt cx="0" cy="0"/>
        </a:xfrm>
      </p:grpSpPr>
      <p:sp>
        <p:nvSpPr>
          <p:cNvPr id="217" name="Google Shape;217;p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18" name="Google Shape;218;p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9" name="Shape 249"/>
        <p:cNvGrpSpPr/>
        <p:nvPr/>
      </p:nvGrpSpPr>
      <p:grpSpPr>
        <a:xfrm>
          <a:off x="0" y="0"/>
          <a:ext cx="0" cy="0"/>
          <a:chOff x="0" y="0"/>
          <a:chExt cx="0" cy="0"/>
        </a:xfrm>
      </p:grpSpPr>
      <p:sp>
        <p:nvSpPr>
          <p:cNvPr id="250" name="Google Shape;250;p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50000"/>
              </a:lnSpc>
              <a:spcBef>
                <a:spcPts val="0"/>
              </a:spcBef>
              <a:spcAft>
                <a:spcPts val="0"/>
              </a:spcAft>
              <a:buNone/>
            </a:pPr>
            <a:r>
              <a:t/>
            </a:r>
            <a:endParaRPr/>
          </a:p>
        </p:txBody>
      </p:sp>
      <p:sp>
        <p:nvSpPr>
          <p:cNvPr id="251" name="Google Shape;251;p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1" name="Shape 11"/>
        <p:cNvGrpSpPr/>
        <p:nvPr/>
      </p:nvGrpSpPr>
      <p:grpSpPr>
        <a:xfrm>
          <a:off x="0" y="0"/>
          <a:ext cx="0" cy="0"/>
          <a:chOff x="0" y="0"/>
          <a:chExt cx="0" cy="0"/>
        </a:xfrm>
      </p:grpSpPr>
      <p:sp>
        <p:nvSpPr>
          <p:cNvPr id="12" name="Google Shape;12;p2"/>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3" name="Google Shape;13;p2"/>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14" name="Google Shape;14;p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 name="Google Shape;15;p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6" name="Google Shape;16;p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59" name="Shape 59"/>
        <p:cNvGrpSpPr/>
        <p:nvPr/>
      </p:nvGrpSpPr>
      <p:grpSpPr>
        <a:xfrm>
          <a:off x="0" y="0"/>
          <a:ext cx="0" cy="0"/>
          <a:chOff x="0" y="0"/>
          <a:chExt cx="0" cy="0"/>
        </a:xfrm>
      </p:grpSpPr>
      <p:sp>
        <p:nvSpPr>
          <p:cNvPr id="60" name="Google Shape;60;p1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1" name="Google Shape;61;p1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2" name="Google Shape;62;p1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3" name="Google Shape;63;p1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64" name="Shape 64"/>
        <p:cNvGrpSpPr/>
        <p:nvPr/>
      </p:nvGrpSpPr>
      <p:grpSpPr>
        <a:xfrm>
          <a:off x="0" y="0"/>
          <a:ext cx="0" cy="0"/>
          <a:chOff x="0" y="0"/>
          <a:chExt cx="0" cy="0"/>
        </a:xfrm>
      </p:grpSpPr>
      <p:sp>
        <p:nvSpPr>
          <p:cNvPr id="65" name="Google Shape;65;p12"/>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6" name="Google Shape;66;p12"/>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67" name="Google Shape;67;p12"/>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8" name="Google Shape;68;p1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9" name="Google Shape;69;p1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0" name="Google Shape;70;p1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71" name="Shape 71"/>
        <p:cNvGrpSpPr/>
        <p:nvPr/>
      </p:nvGrpSpPr>
      <p:grpSpPr>
        <a:xfrm>
          <a:off x="0" y="0"/>
          <a:ext cx="0" cy="0"/>
          <a:chOff x="0" y="0"/>
          <a:chExt cx="0" cy="0"/>
        </a:xfrm>
      </p:grpSpPr>
      <p:sp>
        <p:nvSpPr>
          <p:cNvPr id="72" name="Google Shape;72;p13"/>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3" name="Google Shape;73;p13"/>
          <p:cNvSpPr/>
          <p:nvPr>
            <p:ph idx="2" type="pic"/>
          </p:nvPr>
        </p:nvSpPr>
        <p:spPr>
          <a:xfrm>
            <a:off x="5183188" y="987425"/>
            <a:ext cx="6172200" cy="4873625"/>
          </a:xfrm>
          <a:prstGeom prst="rect">
            <a:avLst/>
          </a:prstGeom>
          <a:noFill/>
          <a:ln>
            <a:noFill/>
          </a:ln>
        </p:spPr>
      </p:sp>
      <p:sp>
        <p:nvSpPr>
          <p:cNvPr id="74" name="Google Shape;74;p13"/>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75" name="Google Shape;75;p1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6" name="Google Shape;76;p1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7" name="Google Shape;77;p1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78" name="Shape 78"/>
        <p:cNvGrpSpPr/>
        <p:nvPr/>
      </p:nvGrpSpPr>
      <p:grpSpPr>
        <a:xfrm>
          <a:off x="0" y="0"/>
          <a:ext cx="0" cy="0"/>
          <a:chOff x="0" y="0"/>
          <a:chExt cx="0" cy="0"/>
        </a:xfrm>
      </p:grpSpPr>
      <p:sp>
        <p:nvSpPr>
          <p:cNvPr id="79" name="Google Shape;79;p14"/>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0" name="Google Shape;80;p14"/>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1" name="Google Shape;81;p1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2" name="Google Shape;82;p1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3" name="Google Shape;83;p1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84" name="Shape 84"/>
        <p:cNvGrpSpPr/>
        <p:nvPr/>
      </p:nvGrpSpPr>
      <p:grpSpPr>
        <a:xfrm>
          <a:off x="0" y="0"/>
          <a:ext cx="0" cy="0"/>
          <a:chOff x="0" y="0"/>
          <a:chExt cx="0" cy="0"/>
        </a:xfrm>
      </p:grpSpPr>
      <p:sp>
        <p:nvSpPr>
          <p:cNvPr id="85" name="Google Shape;85;p15"/>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6" name="Google Shape;86;p15"/>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7" name="Google Shape;87;p1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8" name="Google Shape;88;p1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9" name="Google Shape;89;p1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7" name="Shape 17"/>
        <p:cNvGrpSpPr/>
        <p:nvPr/>
      </p:nvGrpSpPr>
      <p:grpSpPr>
        <a:xfrm>
          <a:off x="0" y="0"/>
          <a:ext cx="0" cy="0"/>
          <a:chOff x="0" y="0"/>
          <a:chExt cx="0" cy="0"/>
        </a:xfrm>
      </p:grpSpPr>
      <p:sp>
        <p:nvSpPr>
          <p:cNvPr id="18" name="Google Shape;18;p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 name="Google Shape;19;p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 name="Google Shape;20;p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Blank">
  <p:cSld name="1_Blank">
    <p:spTree>
      <p:nvGrpSpPr>
        <p:cNvPr id="21" name="Shape 21"/>
        <p:cNvGrpSpPr/>
        <p:nvPr/>
      </p:nvGrpSpPr>
      <p:grpSpPr>
        <a:xfrm>
          <a:off x="0" y="0"/>
          <a:ext cx="0" cy="0"/>
          <a:chOff x="0" y="0"/>
          <a:chExt cx="0" cy="0"/>
        </a:xfrm>
      </p:grpSpPr>
      <p:sp>
        <p:nvSpPr>
          <p:cNvPr id="22" name="Google Shape;22;p4"/>
          <p:cNvSpPr/>
          <p:nvPr>
            <p:ph idx="2" type="pic"/>
          </p:nvPr>
        </p:nvSpPr>
        <p:spPr>
          <a:xfrm>
            <a:off x="473754" y="1965945"/>
            <a:ext cx="3502024" cy="3997325"/>
          </a:xfrm>
          <a:prstGeom prst="rect">
            <a:avLst/>
          </a:prstGeom>
          <a:noFill/>
          <a:ln>
            <a:noFill/>
          </a:ln>
        </p:spPr>
      </p:sp>
      <p:sp>
        <p:nvSpPr>
          <p:cNvPr id="23" name="Google Shape;23;p4"/>
          <p:cNvSpPr/>
          <p:nvPr>
            <p:ph idx="3" type="pic"/>
          </p:nvPr>
        </p:nvSpPr>
        <p:spPr>
          <a:xfrm>
            <a:off x="4344988" y="1965945"/>
            <a:ext cx="3502024" cy="3997325"/>
          </a:xfrm>
          <a:prstGeom prst="rect">
            <a:avLst/>
          </a:prstGeom>
          <a:noFill/>
          <a:ln>
            <a:noFill/>
          </a:ln>
        </p:spPr>
      </p:sp>
      <p:sp>
        <p:nvSpPr>
          <p:cNvPr id="24" name="Google Shape;24;p4"/>
          <p:cNvSpPr/>
          <p:nvPr>
            <p:ph idx="4" type="pic"/>
          </p:nvPr>
        </p:nvSpPr>
        <p:spPr>
          <a:xfrm>
            <a:off x="8191500" y="1965945"/>
            <a:ext cx="3502024" cy="3997325"/>
          </a:xfrm>
          <a:prstGeom prst="rect">
            <a:avLst/>
          </a:prstGeom>
          <a:noFill/>
          <a:ln>
            <a:noFill/>
          </a:ln>
        </p:spPr>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Blank">
  <p:cSld name="2_Blank">
    <p:spTree>
      <p:nvGrpSpPr>
        <p:cNvPr id="25" name="Shape 25"/>
        <p:cNvGrpSpPr/>
        <p:nvPr/>
      </p:nvGrpSpPr>
      <p:grpSpPr>
        <a:xfrm>
          <a:off x="0" y="0"/>
          <a:ext cx="0" cy="0"/>
          <a:chOff x="0" y="0"/>
          <a:chExt cx="0" cy="0"/>
        </a:xfrm>
      </p:grpSpPr>
      <p:sp>
        <p:nvSpPr>
          <p:cNvPr id="26" name="Google Shape;26;p5"/>
          <p:cNvSpPr/>
          <p:nvPr>
            <p:ph idx="2" type="pic"/>
          </p:nvPr>
        </p:nvSpPr>
        <p:spPr>
          <a:xfrm>
            <a:off x="334054" y="378445"/>
            <a:ext cx="11523892" cy="6101111"/>
          </a:xfrm>
          <a:prstGeom prst="rect">
            <a:avLst/>
          </a:prstGeom>
          <a:noFill/>
          <a:ln>
            <a:noFill/>
          </a:ln>
        </p:spPr>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Blank">
  <p:cSld name="3_Blank">
    <p:spTree>
      <p:nvGrpSpPr>
        <p:cNvPr id="27" name="Shape 27"/>
        <p:cNvGrpSpPr/>
        <p:nvPr/>
      </p:nvGrpSpPr>
      <p:grpSpPr>
        <a:xfrm>
          <a:off x="0" y="0"/>
          <a:ext cx="0" cy="0"/>
          <a:chOff x="0" y="0"/>
          <a:chExt cx="0" cy="0"/>
        </a:xfrm>
      </p:grpSpPr>
      <p:sp>
        <p:nvSpPr>
          <p:cNvPr id="28" name="Google Shape;28;p6"/>
          <p:cNvSpPr/>
          <p:nvPr>
            <p:ph idx="2" type="pic"/>
          </p:nvPr>
        </p:nvSpPr>
        <p:spPr>
          <a:xfrm>
            <a:off x="2427622" y="2115403"/>
            <a:ext cx="2306472" cy="3330054"/>
          </a:xfrm>
          <a:prstGeom prst="rect">
            <a:avLst/>
          </a:prstGeom>
          <a:noFill/>
          <a:ln>
            <a:noFill/>
          </a:ln>
        </p:spPr>
      </p:sp>
      <p:sp>
        <p:nvSpPr>
          <p:cNvPr id="29" name="Google Shape;29;p6"/>
          <p:cNvSpPr/>
          <p:nvPr>
            <p:ph idx="3" type="pic"/>
          </p:nvPr>
        </p:nvSpPr>
        <p:spPr>
          <a:xfrm>
            <a:off x="4942764" y="2115403"/>
            <a:ext cx="2306472" cy="3330054"/>
          </a:xfrm>
          <a:prstGeom prst="rect">
            <a:avLst/>
          </a:prstGeom>
          <a:noFill/>
          <a:ln>
            <a:noFill/>
          </a:ln>
        </p:spPr>
      </p:sp>
      <p:sp>
        <p:nvSpPr>
          <p:cNvPr id="30" name="Google Shape;30;p6"/>
          <p:cNvSpPr/>
          <p:nvPr>
            <p:ph idx="4" type="pic"/>
          </p:nvPr>
        </p:nvSpPr>
        <p:spPr>
          <a:xfrm>
            <a:off x="7457906" y="2115403"/>
            <a:ext cx="2306472" cy="3330054"/>
          </a:xfrm>
          <a:prstGeom prst="rect">
            <a:avLst/>
          </a:prstGeom>
          <a:noFill/>
          <a:ln>
            <a:noFill/>
          </a:ln>
        </p:spPr>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31" name="Shape 31"/>
        <p:cNvGrpSpPr/>
        <p:nvPr/>
      </p:nvGrpSpPr>
      <p:grpSpPr>
        <a:xfrm>
          <a:off x="0" y="0"/>
          <a:ext cx="0" cy="0"/>
          <a:chOff x="0" y="0"/>
          <a:chExt cx="0" cy="0"/>
        </a:xfrm>
      </p:grpSpPr>
      <p:sp>
        <p:nvSpPr>
          <p:cNvPr id="32" name="Google Shape;32;p7"/>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3" name="Google Shape;33;p7"/>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4" name="Google Shape;34;p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5" name="Google Shape;35;p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6" name="Google Shape;36;p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7" name="Shape 37"/>
        <p:cNvGrpSpPr/>
        <p:nvPr/>
      </p:nvGrpSpPr>
      <p:grpSpPr>
        <a:xfrm>
          <a:off x="0" y="0"/>
          <a:ext cx="0" cy="0"/>
          <a:chOff x="0" y="0"/>
          <a:chExt cx="0" cy="0"/>
        </a:xfrm>
      </p:grpSpPr>
      <p:sp>
        <p:nvSpPr>
          <p:cNvPr id="38" name="Google Shape;38;p8"/>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9" name="Google Shape;39;p8"/>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40" name="Google Shape;40;p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1" name="Google Shape;41;p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2" name="Google Shape;42;p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43" name="Shape 43"/>
        <p:cNvGrpSpPr/>
        <p:nvPr/>
      </p:nvGrpSpPr>
      <p:grpSpPr>
        <a:xfrm>
          <a:off x="0" y="0"/>
          <a:ext cx="0" cy="0"/>
          <a:chOff x="0" y="0"/>
          <a:chExt cx="0" cy="0"/>
        </a:xfrm>
      </p:grpSpPr>
      <p:sp>
        <p:nvSpPr>
          <p:cNvPr id="44" name="Google Shape;44;p9"/>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5" name="Google Shape;45;p9"/>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6" name="Google Shape;46;p9"/>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7" name="Google Shape;47;p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8" name="Google Shape;48;p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9" name="Google Shape;49;p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50" name="Shape 50"/>
        <p:cNvGrpSpPr/>
        <p:nvPr/>
      </p:nvGrpSpPr>
      <p:grpSpPr>
        <a:xfrm>
          <a:off x="0" y="0"/>
          <a:ext cx="0" cy="0"/>
          <a:chOff x="0" y="0"/>
          <a:chExt cx="0" cy="0"/>
        </a:xfrm>
      </p:grpSpPr>
      <p:sp>
        <p:nvSpPr>
          <p:cNvPr id="51" name="Google Shape;51;p10"/>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2" name="Google Shape;52;p10"/>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53" name="Google Shape;53;p10"/>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4" name="Google Shape;54;p10"/>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55" name="Google Shape;55;p10"/>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6" name="Google Shape;56;p1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7" name="Google Shape;57;p1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8" name="Google Shape;58;p1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0.xml"/><Relationship Id="rId10" Type="http://schemas.openxmlformats.org/officeDocument/2006/relationships/slideLayout" Target="../slideLayouts/slideLayout9.xml"/><Relationship Id="rId13" Type="http://schemas.openxmlformats.org/officeDocument/2006/relationships/slideLayout" Target="../slideLayouts/slideLayout12.xml"/><Relationship Id="rId12" Type="http://schemas.openxmlformats.org/officeDocument/2006/relationships/slideLayout" Target="../slideLayouts/slideLayout11.xml"/><Relationship Id="rId1" Type="http://schemas.openxmlformats.org/officeDocument/2006/relationships/image" Target="../media/image8.pn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9" Type="http://schemas.openxmlformats.org/officeDocument/2006/relationships/slideLayout" Target="../slideLayouts/slideLayout8.xml"/><Relationship Id="rId15" Type="http://schemas.openxmlformats.org/officeDocument/2006/relationships/slideLayout" Target="../slideLayouts/slideLayout14.xml"/><Relationship Id="rId14" Type="http://schemas.openxmlformats.org/officeDocument/2006/relationships/slideLayout" Target="../slideLayouts/slideLayout13.xml"/><Relationship Id="rId16" Type="http://schemas.openxmlformats.org/officeDocument/2006/relationships/theme" Target="../theme/theme2.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1">
            <a:alphaModFix/>
          </a:blip>
          <a:stretch>
            <a:fillRect/>
          </a:stretch>
        </a:blipFill>
      </p:bgPr>
    </p:bg>
    <p:spTree>
      <p:nvGrpSpPr>
        <p:cNvPr id="5" name="Shape 5"/>
        <p:cNvGrpSpPr/>
        <p:nvPr/>
      </p:nvGrpSpPr>
      <p:grpSpPr>
        <a:xfrm>
          <a:off x="0" y="0"/>
          <a:ext cx="0" cy="0"/>
          <a:chOff x="0" y="0"/>
          <a:chExt cx="0" cy="0"/>
        </a:xfrm>
      </p:grpSpPr>
      <p:sp>
        <p:nvSpPr>
          <p:cNvPr id="6" name="Google Shape;6;p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7" name="Google Shape;7;p1"/>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8" name="Google Shape;8;p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9" name="Google Shape;9;p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0" name="Google Shape;10;p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2"/>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0" r:id="rId14"/>
    <p:sldLayoutId id="2147483661" r:id="rId15"/>
  </p:sldLayoutIdLst>
  <mc:AlternateContent>
    <mc:Choice Requires="p14">
      <p:transition spd="slow" p14:dur="900">
        <p:fade/>
      </p:transition>
    </mc:Choice>
    <mc:Fallback>
      <p:transition spd="slow">
        <p:fade/>
      </p:transition>
    </mc:Fallback>
  </mc:AlternateConten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1" Type="http://schemas.openxmlformats.org/officeDocument/2006/relationships/hyperlink" Target="http://recitmst.qc.ca/minecraft27092023" TargetMode="External"/><Relationship Id="rId10" Type="http://schemas.openxmlformats.org/officeDocument/2006/relationships/image" Target="../media/image16.png"/><Relationship Id="rId13" Type="http://schemas.openxmlformats.org/officeDocument/2006/relationships/hyperlink" Target="mailto:equipemst@recit.qc.ca" TargetMode="External"/><Relationship Id="rId12" Type="http://schemas.openxmlformats.org/officeDocument/2006/relationships/hyperlink" Target="mailto:mathieu.thibault@uqo.ca" TargetMode="External"/><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6.png"/><Relationship Id="rId4" Type="http://schemas.openxmlformats.org/officeDocument/2006/relationships/image" Target="../media/image2.png"/><Relationship Id="rId9" Type="http://schemas.openxmlformats.org/officeDocument/2006/relationships/image" Target="../media/image54.png"/><Relationship Id="rId15" Type="http://schemas.openxmlformats.org/officeDocument/2006/relationships/image" Target="../media/image4.png"/><Relationship Id="rId14" Type="http://schemas.openxmlformats.org/officeDocument/2006/relationships/hyperlink" Target="mailto:equipemst@recit.qc.ca" TargetMode="External"/><Relationship Id="rId5" Type="http://schemas.openxmlformats.org/officeDocument/2006/relationships/slide" Target="/ppt/slides/slide14.xml"/><Relationship Id="rId6" Type="http://schemas.openxmlformats.org/officeDocument/2006/relationships/hyperlink" Target="mailto:stephanie.rioux@recit.qc.ca" TargetMode="External"/><Relationship Id="rId7" Type="http://schemas.openxmlformats.org/officeDocument/2006/relationships/image" Target="../media/image13.png"/><Relationship Id="rId8" Type="http://schemas.openxmlformats.org/officeDocument/2006/relationships/image" Target="../media/image5.png"/></Relationships>
</file>

<file path=ppt/slides/_rels/slide10.xml.rels><?xml version="1.0" encoding="UTF-8" standalone="yes"?><Relationships xmlns="http://schemas.openxmlformats.org/package/2006/relationships"><Relationship Id="rId11" Type="http://schemas.openxmlformats.org/officeDocument/2006/relationships/hyperlink" Target="http://www.education.gouv.qc.ca/fileadmin/site_web/documents/dpse/adaptation_serv_compl/Referentiel-mathematique.PDF" TargetMode="External"/><Relationship Id="rId10" Type="http://schemas.openxmlformats.org/officeDocument/2006/relationships/image" Target="../media/image23.png"/><Relationship Id="rId12" Type="http://schemas.openxmlformats.org/officeDocument/2006/relationships/image" Target="../media/image1.png"/><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slide" Target="/ppt/slides/slide11.xml"/><Relationship Id="rId4" Type="http://schemas.openxmlformats.org/officeDocument/2006/relationships/slide" Target="/ppt/slides/slide13.xml"/><Relationship Id="rId9" Type="http://schemas.openxmlformats.org/officeDocument/2006/relationships/image" Target="../media/image12.png"/><Relationship Id="rId5" Type="http://schemas.openxmlformats.org/officeDocument/2006/relationships/slide" Target="/ppt/slides/slide12.xml"/><Relationship Id="rId6" Type="http://schemas.openxmlformats.org/officeDocument/2006/relationships/image" Target="../media/image10.png"/><Relationship Id="rId7" Type="http://schemas.openxmlformats.org/officeDocument/2006/relationships/image" Target="../media/image11.png"/><Relationship Id="rId8" Type="http://schemas.openxmlformats.org/officeDocument/2006/relationships/image" Target="../media/image15.png"/></Relationships>
</file>

<file path=ppt/slides/_rels/slide11.xml.rels><?xml version="1.0" encoding="UTF-8" standalone="yes"?><Relationships xmlns="http://schemas.openxmlformats.org/package/2006/relationships"><Relationship Id="rId11" Type="http://schemas.openxmlformats.org/officeDocument/2006/relationships/image" Target="../media/image1.png"/><Relationship Id="rId10" Type="http://schemas.openxmlformats.org/officeDocument/2006/relationships/image" Target="../media/image18.png"/><Relationship Id="rId12" Type="http://schemas.openxmlformats.org/officeDocument/2006/relationships/hyperlink" Target="http://www.education.gouv.qc.ca/fileadmin/site_web/documents/dpse/adaptation_serv_compl/Referentiel-mathematique.PDF" TargetMode="External"/><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slide" Target="/ppt/slides/slide10.xml"/><Relationship Id="rId4" Type="http://schemas.openxmlformats.org/officeDocument/2006/relationships/slide" Target="/ppt/slides/slide13.xml"/><Relationship Id="rId9" Type="http://schemas.openxmlformats.org/officeDocument/2006/relationships/image" Target="../media/image22.png"/><Relationship Id="rId5" Type="http://schemas.openxmlformats.org/officeDocument/2006/relationships/slide" Target="/ppt/slides/slide12.xml"/><Relationship Id="rId6" Type="http://schemas.openxmlformats.org/officeDocument/2006/relationships/image" Target="../media/image20.png"/><Relationship Id="rId7" Type="http://schemas.openxmlformats.org/officeDocument/2006/relationships/image" Target="../media/image25.png"/><Relationship Id="rId8" Type="http://schemas.openxmlformats.org/officeDocument/2006/relationships/image" Target="../media/image29.png"/></Relationships>
</file>

<file path=ppt/slides/_rels/slide12.xml.rels><?xml version="1.0" encoding="UTF-8" standalone="yes"?><Relationships xmlns="http://schemas.openxmlformats.org/package/2006/relationships"><Relationship Id="rId11" Type="http://schemas.openxmlformats.org/officeDocument/2006/relationships/image" Target="../media/image1.png"/><Relationship Id="rId10" Type="http://schemas.openxmlformats.org/officeDocument/2006/relationships/image" Target="../media/image32.png"/><Relationship Id="rId12" Type="http://schemas.openxmlformats.org/officeDocument/2006/relationships/hyperlink" Target="http://www.education.gouv.qc.ca/fileadmin/site_web/documents/dpse/adaptation_serv_compl/Referentiel-mathematique.PDF" TargetMode="External"/><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slide" Target="/ppt/slides/slide11.xml"/><Relationship Id="rId4" Type="http://schemas.openxmlformats.org/officeDocument/2006/relationships/slide" Target="/ppt/slides/slide10.xml"/><Relationship Id="rId9" Type="http://schemas.openxmlformats.org/officeDocument/2006/relationships/image" Target="../media/image27.png"/><Relationship Id="rId5" Type="http://schemas.openxmlformats.org/officeDocument/2006/relationships/slide" Target="/ppt/slides/slide13.xml"/><Relationship Id="rId6" Type="http://schemas.openxmlformats.org/officeDocument/2006/relationships/image" Target="../media/image17.png"/><Relationship Id="rId7" Type="http://schemas.openxmlformats.org/officeDocument/2006/relationships/image" Target="../media/image31.png"/><Relationship Id="rId8" Type="http://schemas.openxmlformats.org/officeDocument/2006/relationships/image" Target="../media/image3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slide" Target="/ppt/slides/slide12.xml"/><Relationship Id="rId4" Type="http://schemas.openxmlformats.org/officeDocument/2006/relationships/slide" Target="/ppt/slides/slide11.xml"/><Relationship Id="rId5" Type="http://schemas.openxmlformats.org/officeDocument/2006/relationships/slide" Target="/ppt/slides/slide10.xml"/><Relationship Id="rId6" Type="http://schemas.openxmlformats.org/officeDocument/2006/relationships/image" Target="../media/image33.png"/><Relationship Id="rId7" Type="http://schemas.openxmlformats.org/officeDocument/2006/relationships/image" Target="../media/image1.png"/><Relationship Id="rId8" Type="http://schemas.openxmlformats.org/officeDocument/2006/relationships/hyperlink" Target="http://www.education.gouv.qc.ca/fileadmin/site_web/documents/dpse/adaptation_serv_compl/Referentiel-mathematique.PDF" TargetMode="Externa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1.png"/><Relationship Id="rId4" Type="http://schemas.openxmlformats.org/officeDocument/2006/relationships/hyperlink" Target="https://drive.google.com/file/d/15Dgfb5XmCduoOZXRGaz3E1mIsbEWrO9M/view?usp=drive_link" TargetMode="Externa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1.png"/><Relationship Id="rId4" Type="http://schemas.openxmlformats.org/officeDocument/2006/relationships/hyperlink" Target="https://drive.google.com/file/d/1EiNGLSTnpb3pW1T1eZOr5rz3KO71fJBq/view?usp=share_link" TargetMode="Externa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1.png"/><Relationship Id="rId4" Type="http://schemas.openxmlformats.org/officeDocument/2006/relationships/hyperlink" Target="https://docs.google.com/document/d/1b4ZxdV2UMNX7fnElWTrM6vZPo7QgAhcTJ_359viP7Kw/edit" TargetMode="Externa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1.png"/></Relationships>
</file>

<file path=ppt/slides/_rels/slide19.xml.rels><?xml version="1.0" encoding="UTF-8" standalone="yes"?><Relationships xmlns="http://schemas.openxmlformats.org/package/2006/relationships"><Relationship Id="rId11" Type="http://schemas.openxmlformats.org/officeDocument/2006/relationships/image" Target="../media/image48.png"/><Relationship Id="rId10" Type="http://schemas.openxmlformats.org/officeDocument/2006/relationships/image" Target="../media/image32.png"/><Relationship Id="rId12" Type="http://schemas.openxmlformats.org/officeDocument/2006/relationships/hyperlink" Target="https://sites.google.com/csbe.qc.ca/evaluerautrementenmath/planification-des-apprentissages-et-de-l%C3%A9valuation/quelle-intention-cibler?authuser=0#h.56re43vkeybm" TargetMode="External"/><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slide" Target="/ppt/slides/slide20.xml"/><Relationship Id="rId4" Type="http://schemas.openxmlformats.org/officeDocument/2006/relationships/slide" Target="/ppt/slides/slide22.xml"/><Relationship Id="rId9" Type="http://schemas.openxmlformats.org/officeDocument/2006/relationships/image" Target="../media/image53.png"/><Relationship Id="rId5" Type="http://schemas.openxmlformats.org/officeDocument/2006/relationships/slide" Target="/ppt/slides/slide21.xml"/><Relationship Id="rId6" Type="http://schemas.openxmlformats.org/officeDocument/2006/relationships/image" Target="../media/image1.png"/><Relationship Id="rId7" Type="http://schemas.openxmlformats.org/officeDocument/2006/relationships/image" Target="../media/image42.png"/><Relationship Id="rId8" Type="http://schemas.openxmlformats.org/officeDocument/2006/relationships/image" Target="../media/image4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54.png"/><Relationship Id="rId4" Type="http://schemas.openxmlformats.org/officeDocument/2006/relationships/hyperlink" Target="http://recitmst.qc.ca/minecraft27092023" TargetMode="External"/><Relationship Id="rId5" Type="http://schemas.openxmlformats.org/officeDocument/2006/relationships/hyperlink" Target="mailto:equipe@recitmst.qc.ca" TargetMode="External"/><Relationship Id="rId6" Type="http://schemas.openxmlformats.org/officeDocument/2006/relationships/hyperlink" Target="https://docs.google.com/presentation/d/1wiSbxz9VIvo8ZIhtMWImhZBBebvkSJ3jm3gj-cxozW8/edit?usp=sharing" TargetMode="External"/><Relationship Id="rId7" Type="http://schemas.openxmlformats.org/officeDocument/2006/relationships/image" Target="../media/image14.png"/><Relationship Id="rId8" Type="http://schemas.openxmlformats.org/officeDocument/2006/relationships/hyperlink" Target="http://recitmst.qc.ca/minecraft27092023"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slide" Target="/ppt/slides/slide19.xml"/><Relationship Id="rId4" Type="http://schemas.openxmlformats.org/officeDocument/2006/relationships/slide" Target="/ppt/slides/slide22.xml"/><Relationship Id="rId9" Type="http://schemas.openxmlformats.org/officeDocument/2006/relationships/hyperlink" Target="https://sites.google.com/csbe.qc.ca/evaluerautrementenmath/planification-des-apprentissages-et-de-l%C3%A9valuation/quelle-intention-cibler?authuser=0#h.56re43vkeybm" TargetMode="External"/><Relationship Id="rId5" Type="http://schemas.openxmlformats.org/officeDocument/2006/relationships/slide" Target="/ppt/slides/slide21.xml"/><Relationship Id="rId6" Type="http://schemas.openxmlformats.org/officeDocument/2006/relationships/image" Target="../media/image1.png"/><Relationship Id="rId7" Type="http://schemas.openxmlformats.org/officeDocument/2006/relationships/image" Target="../media/image49.png"/><Relationship Id="rId8" Type="http://schemas.openxmlformats.org/officeDocument/2006/relationships/image" Target="../media/image33.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slide" Target="/ppt/slides/slide20.xml"/><Relationship Id="rId4" Type="http://schemas.openxmlformats.org/officeDocument/2006/relationships/slide" Target="/ppt/slides/slide19.xml"/><Relationship Id="rId9" Type="http://schemas.openxmlformats.org/officeDocument/2006/relationships/image" Target="../media/image40.png"/><Relationship Id="rId5" Type="http://schemas.openxmlformats.org/officeDocument/2006/relationships/slide" Target="/ppt/slides/slide22.xml"/><Relationship Id="rId6" Type="http://schemas.openxmlformats.org/officeDocument/2006/relationships/image" Target="../media/image36.png"/><Relationship Id="rId7" Type="http://schemas.openxmlformats.org/officeDocument/2006/relationships/image" Target="../media/image1.png"/><Relationship Id="rId8" Type="http://schemas.openxmlformats.org/officeDocument/2006/relationships/image" Target="../media/image33.png"/></Relationships>
</file>

<file path=ppt/slides/_rels/slide22.xml.rels><?xml version="1.0" encoding="UTF-8" standalone="yes"?><Relationships xmlns="http://schemas.openxmlformats.org/package/2006/relationships"><Relationship Id="rId10" Type="http://schemas.openxmlformats.org/officeDocument/2006/relationships/image" Target="../media/image50.png"/><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slide" Target="/ppt/slides/slide21.xml"/><Relationship Id="rId4" Type="http://schemas.openxmlformats.org/officeDocument/2006/relationships/slide" Target="/ppt/slides/slide20.xml"/><Relationship Id="rId9" Type="http://schemas.openxmlformats.org/officeDocument/2006/relationships/image" Target="../media/image32.png"/><Relationship Id="rId5" Type="http://schemas.openxmlformats.org/officeDocument/2006/relationships/slide" Target="/ppt/slides/slide19.xml"/><Relationship Id="rId6" Type="http://schemas.openxmlformats.org/officeDocument/2006/relationships/image" Target="../media/image33.png"/><Relationship Id="rId7" Type="http://schemas.openxmlformats.org/officeDocument/2006/relationships/image" Target="../media/image38.png"/><Relationship Id="rId8" Type="http://schemas.openxmlformats.org/officeDocument/2006/relationships/image" Target="../media/image1.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1.png"/><Relationship Id="rId4" Type="http://schemas.openxmlformats.org/officeDocument/2006/relationships/image" Target="../media/image55.png"/><Relationship Id="rId5" Type="http://schemas.openxmlformats.org/officeDocument/2006/relationships/hyperlink" Target="https://frq.gouv.qc.ca/programme-engagement/" TargetMode="Externa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1.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1.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1.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1.png"/><Relationship Id="rId4" Type="http://schemas.openxmlformats.org/officeDocument/2006/relationships/hyperlink" Target="https://campus.recit.qc.ca/login/index.php" TargetMode="External"/><Relationship Id="rId5" Type="http://schemas.openxmlformats.org/officeDocument/2006/relationships/hyperlink" Target="https://campus.recit.qc.ca/login/index.php" TargetMode="External"/></Relationships>
</file>

<file path=ppt/slides/_rels/slide28.xml.rels><?xml version="1.0" encoding="UTF-8" standalone="yes"?><Relationships xmlns="http://schemas.openxmlformats.org/package/2006/relationships"><Relationship Id="rId10" Type="http://schemas.openxmlformats.org/officeDocument/2006/relationships/image" Target="../media/image5.png"/><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10.png"/><Relationship Id="rId4" Type="http://schemas.openxmlformats.org/officeDocument/2006/relationships/image" Target="../media/image11.png"/><Relationship Id="rId9" Type="http://schemas.openxmlformats.org/officeDocument/2006/relationships/image" Target="../media/image45.png"/><Relationship Id="rId5" Type="http://schemas.openxmlformats.org/officeDocument/2006/relationships/image" Target="../media/image56.png"/><Relationship Id="rId6" Type="http://schemas.openxmlformats.org/officeDocument/2006/relationships/image" Target="../media/image51.png"/><Relationship Id="rId7" Type="http://schemas.openxmlformats.org/officeDocument/2006/relationships/image" Target="../media/image46.png"/><Relationship Id="rId8" Type="http://schemas.openxmlformats.org/officeDocument/2006/relationships/image" Target="../media/image47.png"/></Relationships>
</file>

<file path=ppt/slides/_rels/slide29.xml.rels><?xml version="1.0" encoding="UTF-8" standalone="yes"?><Relationships xmlns="http://schemas.openxmlformats.org/package/2006/relationships"><Relationship Id="rId11" Type="http://schemas.openxmlformats.org/officeDocument/2006/relationships/hyperlink" Target="http://recitmst.qc.ca/minecraft27092023" TargetMode="External"/><Relationship Id="rId10" Type="http://schemas.openxmlformats.org/officeDocument/2006/relationships/image" Target="../media/image16.png"/><Relationship Id="rId13" Type="http://schemas.openxmlformats.org/officeDocument/2006/relationships/hyperlink" Target="mailto:equipemst@recit.qc.ca" TargetMode="External"/><Relationship Id="rId12" Type="http://schemas.openxmlformats.org/officeDocument/2006/relationships/hyperlink" Target="mailto:mathieu.thibault@uqo.ca" TargetMode="External"/><Relationship Id="rId1" Type="http://schemas.openxmlformats.org/officeDocument/2006/relationships/slideLayout" Target="../slideLayouts/slideLayout1.xml"/><Relationship Id="rId2" Type="http://schemas.openxmlformats.org/officeDocument/2006/relationships/notesSlide" Target="../notesSlides/notesSlide29.xml"/><Relationship Id="rId3" Type="http://schemas.openxmlformats.org/officeDocument/2006/relationships/image" Target="../media/image6.png"/><Relationship Id="rId4" Type="http://schemas.openxmlformats.org/officeDocument/2006/relationships/image" Target="../media/image2.png"/><Relationship Id="rId9" Type="http://schemas.openxmlformats.org/officeDocument/2006/relationships/image" Target="../media/image54.png"/><Relationship Id="rId15" Type="http://schemas.openxmlformats.org/officeDocument/2006/relationships/image" Target="../media/image4.png"/><Relationship Id="rId14" Type="http://schemas.openxmlformats.org/officeDocument/2006/relationships/hyperlink" Target="mailto:equipemst@recit.qc.ca" TargetMode="External"/><Relationship Id="rId5" Type="http://schemas.openxmlformats.org/officeDocument/2006/relationships/slide" Target="/ppt/slides/slide14.xml"/><Relationship Id="rId6" Type="http://schemas.openxmlformats.org/officeDocument/2006/relationships/hyperlink" Target="mailto:stephanie.rioux@recit.qc.ca" TargetMode="External"/><Relationship Id="rId7" Type="http://schemas.openxmlformats.org/officeDocument/2006/relationships/image" Target="../media/image13.png"/><Relationship Id="rId8" Type="http://schemas.openxmlformats.org/officeDocument/2006/relationships/image" Target="../media/image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19.png"/><Relationship Id="rId4" Type="http://schemas.openxmlformats.org/officeDocument/2006/relationships/image" Target="../media/image1.png"/><Relationship Id="rId5" Type="http://schemas.openxmlformats.org/officeDocument/2006/relationships/hyperlink" Target="http://www.education.gouv.qc.ca/fileadmin/site_web/documents/dpse/adaptation_serv_compl/Referentiel-mathematique.PDF" TargetMode="Externa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1.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5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9.png"/><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9.png"/><Relationship Id="rId4" Type="http://schemas.openxmlformats.org/officeDocument/2006/relationships/hyperlink" Target="http://www.youtube.com/watch?v=OTEUQcRRQhw" TargetMode="External"/><Relationship Id="rId5" Type="http://schemas.openxmlformats.org/officeDocument/2006/relationships/image" Target="../media/image3.jpg"/></Relationships>
</file>

<file path=ppt/slides/_rels/slide6.xml.rels><?xml version="1.0" encoding="UTF-8" standalone="yes"?><Relationships xmlns="http://schemas.openxmlformats.org/package/2006/relationships"><Relationship Id="rId11" Type="http://schemas.openxmlformats.org/officeDocument/2006/relationships/image" Target="../media/image15.png"/><Relationship Id="rId10" Type="http://schemas.openxmlformats.org/officeDocument/2006/relationships/image" Target="../media/image11.png"/><Relationship Id="rId13" Type="http://schemas.openxmlformats.org/officeDocument/2006/relationships/image" Target="../media/image23.png"/><Relationship Id="rId12" Type="http://schemas.openxmlformats.org/officeDocument/2006/relationships/image" Target="../media/image12.png"/><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slide" Target="/ppt/slides/slide7.xml"/><Relationship Id="rId4" Type="http://schemas.openxmlformats.org/officeDocument/2006/relationships/slide" Target="/ppt/slides/slide9.xml"/><Relationship Id="rId9" Type="http://schemas.openxmlformats.org/officeDocument/2006/relationships/image" Target="../media/image10.png"/><Relationship Id="rId14" Type="http://schemas.openxmlformats.org/officeDocument/2006/relationships/image" Target="../media/image21.png"/><Relationship Id="rId5" Type="http://schemas.openxmlformats.org/officeDocument/2006/relationships/slide" Target="/ppt/slides/slide8.xml"/><Relationship Id="rId6" Type="http://schemas.openxmlformats.org/officeDocument/2006/relationships/image" Target="../media/image1.png"/><Relationship Id="rId7" Type="http://schemas.openxmlformats.org/officeDocument/2006/relationships/slide" Target="/ppt/slides/slide6.xml"/><Relationship Id="rId8" Type="http://schemas.openxmlformats.org/officeDocument/2006/relationships/slide" Target="/ppt/slides/slide6.xml"/></Relationships>
</file>

<file path=ppt/slides/_rels/slide7.xml.rels><?xml version="1.0" encoding="UTF-8" standalone="yes"?><Relationships xmlns="http://schemas.openxmlformats.org/package/2006/relationships"><Relationship Id="rId11" Type="http://schemas.openxmlformats.org/officeDocument/2006/relationships/image" Target="../media/image1.png"/><Relationship Id="rId10" Type="http://schemas.openxmlformats.org/officeDocument/2006/relationships/image" Target="../media/image44.png"/><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slide" Target="/ppt/slides/slide9.xml"/><Relationship Id="rId4" Type="http://schemas.openxmlformats.org/officeDocument/2006/relationships/slide" Target="/ppt/slides/slide8.xml"/><Relationship Id="rId9" Type="http://schemas.openxmlformats.org/officeDocument/2006/relationships/image" Target="../media/image18.png"/><Relationship Id="rId5" Type="http://schemas.openxmlformats.org/officeDocument/2006/relationships/image" Target="../media/image20.png"/><Relationship Id="rId6" Type="http://schemas.openxmlformats.org/officeDocument/2006/relationships/image" Target="../media/image25.png"/><Relationship Id="rId7" Type="http://schemas.openxmlformats.org/officeDocument/2006/relationships/image" Target="../media/image29.png"/><Relationship Id="rId8" Type="http://schemas.openxmlformats.org/officeDocument/2006/relationships/image" Target="../media/image22.png"/></Relationships>
</file>

<file path=ppt/slides/_rels/slide8.xml.rels><?xml version="1.0" encoding="UTF-8" standalone="yes"?><Relationships xmlns="http://schemas.openxmlformats.org/package/2006/relationships"><Relationship Id="rId11" Type="http://schemas.openxmlformats.org/officeDocument/2006/relationships/image" Target="../media/image27.png"/><Relationship Id="rId10" Type="http://schemas.openxmlformats.org/officeDocument/2006/relationships/image" Target="../media/image30.png"/><Relationship Id="rId13" Type="http://schemas.openxmlformats.org/officeDocument/2006/relationships/image" Target="../media/image13.png"/><Relationship Id="rId12" Type="http://schemas.openxmlformats.org/officeDocument/2006/relationships/image" Target="../media/image32.png"/><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slide" Target="/ppt/slides/slide7.xml"/><Relationship Id="rId4" Type="http://schemas.openxmlformats.org/officeDocument/2006/relationships/slide" Target="/ppt/slides/slide9.xml"/><Relationship Id="rId9" Type="http://schemas.openxmlformats.org/officeDocument/2006/relationships/image" Target="../media/image31.png"/><Relationship Id="rId14" Type="http://schemas.openxmlformats.org/officeDocument/2006/relationships/hyperlink" Target="https://sites.google.com/csbe.qc.ca/evaluerautrementenmath/types-de-probl%C3%A8mes/t%C3%A2ches-cr%C3%A9atives?authuser=0" TargetMode="External"/><Relationship Id="rId5" Type="http://schemas.openxmlformats.org/officeDocument/2006/relationships/image" Target="../media/image17.png"/><Relationship Id="rId6" Type="http://schemas.openxmlformats.org/officeDocument/2006/relationships/image" Target="../media/image1.png"/><Relationship Id="rId7" Type="http://schemas.openxmlformats.org/officeDocument/2006/relationships/image" Target="../media/image26.png"/><Relationship Id="rId8" Type="http://schemas.openxmlformats.org/officeDocument/2006/relationships/image" Target="../media/image2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slide" Target="/ppt/slides/slide8.xml"/><Relationship Id="rId4" Type="http://schemas.openxmlformats.org/officeDocument/2006/relationships/slide" Target="/ppt/slides/slide7.xml"/><Relationship Id="rId5" Type="http://schemas.openxmlformats.org/officeDocument/2006/relationships/image" Target="../media/image1.png"/><Relationship Id="rId6" Type="http://schemas.openxmlformats.org/officeDocument/2006/relationships/image" Target="../media/image33.png"/><Relationship Id="rId7" Type="http://schemas.openxmlformats.org/officeDocument/2006/relationships/image" Target="../media/image39.png"/><Relationship Id="rId8"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 name="Shape 93"/>
        <p:cNvGrpSpPr/>
        <p:nvPr/>
      </p:nvGrpSpPr>
      <p:grpSpPr>
        <a:xfrm>
          <a:off x="0" y="0"/>
          <a:ext cx="0" cy="0"/>
          <a:chOff x="0" y="0"/>
          <a:chExt cx="0" cy="0"/>
        </a:xfrm>
      </p:grpSpPr>
      <p:pic>
        <p:nvPicPr>
          <p:cNvPr id="94" name="Google Shape;94;p16"/>
          <p:cNvPicPr preferRelativeResize="0"/>
          <p:nvPr/>
        </p:nvPicPr>
        <p:blipFill rotWithShape="1">
          <a:blip r:embed="rId3">
            <a:alphaModFix/>
          </a:blip>
          <a:srcRect b="0" l="0" r="0" t="0"/>
          <a:stretch/>
        </p:blipFill>
        <p:spPr>
          <a:xfrm>
            <a:off x="1" y="-344050"/>
            <a:ext cx="15887700" cy="8210711"/>
          </a:xfrm>
          <a:prstGeom prst="rect">
            <a:avLst/>
          </a:prstGeom>
          <a:noFill/>
          <a:ln>
            <a:noFill/>
          </a:ln>
        </p:spPr>
      </p:pic>
      <p:pic>
        <p:nvPicPr>
          <p:cNvPr descr="A picture containing text, toy&#10;&#10;Description automatically generated" id="95" name="Google Shape;95;p16"/>
          <p:cNvPicPr preferRelativeResize="0"/>
          <p:nvPr/>
        </p:nvPicPr>
        <p:blipFill rotWithShape="1">
          <a:blip r:embed="rId4">
            <a:alphaModFix/>
          </a:blip>
          <a:srcRect b="0" l="0" r="0" t="0"/>
          <a:stretch/>
        </p:blipFill>
        <p:spPr>
          <a:xfrm>
            <a:off x="7609114" y="3606921"/>
            <a:ext cx="4963887" cy="3901106"/>
          </a:xfrm>
          <a:prstGeom prst="rect">
            <a:avLst/>
          </a:prstGeom>
          <a:noFill/>
          <a:ln>
            <a:noFill/>
          </a:ln>
          <a:effectLst>
            <a:outerShdw blurRad="419100" rotWithShape="0" algn="tl" dir="2700000" dist="38100">
              <a:srgbClr val="000000">
                <a:alpha val="80000"/>
              </a:srgbClr>
            </a:outerShdw>
          </a:effectLst>
        </p:spPr>
      </p:pic>
      <p:sp>
        <p:nvSpPr>
          <p:cNvPr id="96" name="Google Shape;96;p16">
            <a:hlinkClick action="ppaction://hlinkshowjump?jump=nextslide"/>
          </p:cNvPr>
          <p:cNvSpPr/>
          <p:nvPr/>
        </p:nvSpPr>
        <p:spPr>
          <a:xfrm>
            <a:off x="3943350" y="2766536"/>
            <a:ext cx="4305300" cy="526043"/>
          </a:xfrm>
          <a:prstGeom prst="rect">
            <a:avLst/>
          </a:prstGeom>
          <a:gradFill>
            <a:gsLst>
              <a:gs pos="0">
                <a:srgbClr val="848484"/>
              </a:gs>
              <a:gs pos="3540">
                <a:srgbClr val="848484"/>
              </a:gs>
              <a:gs pos="55000">
                <a:srgbClr val="6D6D6D"/>
              </a:gs>
              <a:gs pos="100000">
                <a:srgbClr val="848484"/>
              </a:gs>
            </a:gsLst>
            <a:lin ang="5400000" scaled="0"/>
          </a:gradFill>
          <a:ln cap="flat" cmpd="sng" w="1905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97" name="Google Shape;97;p16"/>
          <p:cNvSpPr txBox="1"/>
          <p:nvPr/>
        </p:nvSpPr>
        <p:spPr>
          <a:xfrm>
            <a:off x="4158500" y="2891050"/>
            <a:ext cx="3859800" cy="2769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200">
                <a:solidFill>
                  <a:srgbClr val="D8D8D8"/>
                </a:solidFill>
                <a:latin typeface="Press Start 2P"/>
                <a:ea typeface="Press Start 2P"/>
                <a:cs typeface="Press Start 2P"/>
                <a:sym typeface="Press Start 2P"/>
              </a:rPr>
              <a:t>FCC - 27 </a:t>
            </a:r>
            <a:r>
              <a:rPr lang="en-US" sz="1200">
                <a:solidFill>
                  <a:srgbClr val="D8D8D8"/>
                </a:solidFill>
                <a:latin typeface="Press Start 2P"/>
                <a:ea typeface="Press Start 2P"/>
                <a:cs typeface="Press Start 2P"/>
                <a:sym typeface="Press Start 2P"/>
              </a:rPr>
              <a:t>septembre</a:t>
            </a:r>
            <a:r>
              <a:rPr lang="en-US" sz="1200">
                <a:solidFill>
                  <a:srgbClr val="D8D8D8"/>
                </a:solidFill>
                <a:latin typeface="Press Start 2P"/>
                <a:ea typeface="Press Start 2P"/>
                <a:cs typeface="Press Start 2P"/>
                <a:sym typeface="Press Start 2P"/>
              </a:rPr>
              <a:t> 2023</a:t>
            </a:r>
            <a:endParaRPr b="0" i="0" sz="1200" u="none" cap="none" strike="noStrike">
              <a:solidFill>
                <a:srgbClr val="D8D8D8"/>
              </a:solidFill>
              <a:latin typeface="Press Start 2P"/>
              <a:ea typeface="Press Start 2P"/>
              <a:cs typeface="Press Start 2P"/>
              <a:sym typeface="Press Start 2P"/>
            </a:endParaRPr>
          </a:p>
        </p:txBody>
      </p:sp>
      <p:sp>
        <p:nvSpPr>
          <p:cNvPr id="98" name="Google Shape;98;p16"/>
          <p:cNvSpPr/>
          <p:nvPr/>
        </p:nvSpPr>
        <p:spPr>
          <a:xfrm>
            <a:off x="3943350" y="3689340"/>
            <a:ext cx="1987550" cy="526043"/>
          </a:xfrm>
          <a:prstGeom prst="rect">
            <a:avLst/>
          </a:prstGeom>
          <a:gradFill>
            <a:gsLst>
              <a:gs pos="0">
                <a:srgbClr val="848484"/>
              </a:gs>
              <a:gs pos="3540">
                <a:srgbClr val="848484"/>
              </a:gs>
              <a:gs pos="55000">
                <a:srgbClr val="6D6D6D"/>
              </a:gs>
              <a:gs pos="100000">
                <a:srgbClr val="848484"/>
              </a:gs>
            </a:gsLst>
            <a:lin ang="5400000" scaled="0"/>
          </a:gradFill>
          <a:ln cap="flat" cmpd="sng" w="1905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99" name="Google Shape;99;p16"/>
          <p:cNvSpPr txBox="1"/>
          <p:nvPr/>
        </p:nvSpPr>
        <p:spPr>
          <a:xfrm>
            <a:off x="3985575" y="3737650"/>
            <a:ext cx="1814400" cy="461700"/>
          </a:xfrm>
          <a:prstGeom prst="rect">
            <a:avLst/>
          </a:prstGeom>
          <a:noFill/>
          <a:ln>
            <a:noFill/>
          </a:ln>
        </p:spPr>
        <p:txBody>
          <a:bodyPr anchorCtr="0" anchor="t" bIns="45700" lIns="91425" spcFirstLastPara="1" rIns="91425" wrap="square" tIns="45700">
            <a:normAutofit/>
          </a:bodyPr>
          <a:lstStyle/>
          <a:p>
            <a:pPr indent="0" lvl="0" marL="0" marR="0" rtl="0" algn="ctr">
              <a:spcBef>
                <a:spcPts val="0"/>
              </a:spcBef>
              <a:spcAft>
                <a:spcPts val="0"/>
              </a:spcAft>
              <a:buNone/>
            </a:pPr>
            <a:r>
              <a:rPr lang="en-US" sz="1200">
                <a:solidFill>
                  <a:srgbClr val="D8D8D8"/>
                </a:solidFill>
                <a:latin typeface="Press Start 2P"/>
                <a:ea typeface="Press Start 2P"/>
                <a:cs typeface="Press Start 2P"/>
                <a:sym typeface="Press Start 2P"/>
              </a:rPr>
              <a:t>Stéphanie Rioux</a:t>
            </a:r>
            <a:endParaRPr b="0" i="0" sz="1200" u="none" cap="none" strike="noStrike">
              <a:solidFill>
                <a:srgbClr val="D8D8D8"/>
              </a:solidFill>
              <a:latin typeface="Press Start 2P"/>
              <a:ea typeface="Press Start 2P"/>
              <a:cs typeface="Press Start 2P"/>
              <a:sym typeface="Press Start 2P"/>
            </a:endParaRPr>
          </a:p>
        </p:txBody>
      </p:sp>
      <p:sp>
        <p:nvSpPr>
          <p:cNvPr id="100" name="Google Shape;100;p16">
            <a:hlinkClick action="ppaction://hlinksldjump" r:id="rId5"/>
          </p:cNvPr>
          <p:cNvSpPr/>
          <p:nvPr/>
        </p:nvSpPr>
        <p:spPr>
          <a:xfrm>
            <a:off x="6261102" y="3689340"/>
            <a:ext cx="1987550" cy="526043"/>
          </a:xfrm>
          <a:prstGeom prst="rect">
            <a:avLst/>
          </a:prstGeom>
          <a:gradFill>
            <a:gsLst>
              <a:gs pos="0">
                <a:srgbClr val="848484"/>
              </a:gs>
              <a:gs pos="3540">
                <a:srgbClr val="848484"/>
              </a:gs>
              <a:gs pos="55000">
                <a:srgbClr val="6D6D6D"/>
              </a:gs>
              <a:gs pos="100000">
                <a:srgbClr val="848484"/>
              </a:gs>
            </a:gsLst>
            <a:lin ang="5400000" scaled="0"/>
          </a:gradFill>
          <a:ln cap="flat" cmpd="sng" w="1905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01" name="Google Shape;101;p16"/>
          <p:cNvSpPr txBox="1"/>
          <p:nvPr/>
        </p:nvSpPr>
        <p:spPr>
          <a:xfrm>
            <a:off x="6310825" y="3737650"/>
            <a:ext cx="1757100" cy="4617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200">
                <a:solidFill>
                  <a:srgbClr val="D8D8D8"/>
                </a:solidFill>
                <a:latin typeface="Press Start 2P"/>
                <a:ea typeface="Press Start 2P"/>
                <a:cs typeface="Press Start 2P"/>
                <a:sym typeface="Press Start 2P"/>
              </a:rPr>
              <a:t>Mathieu Thibault</a:t>
            </a:r>
            <a:endParaRPr b="0" i="0" sz="1200" u="none" cap="none" strike="noStrike">
              <a:solidFill>
                <a:srgbClr val="D8D8D8"/>
              </a:solidFill>
              <a:latin typeface="Press Start 2P"/>
              <a:ea typeface="Press Start 2P"/>
              <a:cs typeface="Press Start 2P"/>
              <a:sym typeface="Press Start 2P"/>
            </a:endParaRPr>
          </a:p>
        </p:txBody>
      </p:sp>
      <p:sp>
        <p:nvSpPr>
          <p:cNvPr id="102" name="Google Shape;102;p16"/>
          <p:cNvSpPr txBox="1"/>
          <p:nvPr/>
        </p:nvSpPr>
        <p:spPr>
          <a:xfrm>
            <a:off x="3563425" y="4417075"/>
            <a:ext cx="4779300" cy="2925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300" u="sng">
                <a:solidFill>
                  <a:schemeClr val="lt1"/>
                </a:solidFill>
                <a:latin typeface="Press Start 2P"/>
                <a:ea typeface="Press Start 2P"/>
                <a:cs typeface="Press Start 2P"/>
                <a:sym typeface="Press Start 2P"/>
                <a:hlinkClick r:id="rId6">
                  <a:extLst>
                    <a:ext uri="{A12FA001-AC4F-418D-AE19-62706E023703}">
                      <ahyp:hlinkClr val="tx"/>
                    </a:ext>
                  </a:extLst>
                </a:hlinkClick>
              </a:rPr>
              <a:t>stephanie.rioux@recit.qc.ca</a:t>
            </a:r>
            <a:endParaRPr sz="1600">
              <a:solidFill>
                <a:schemeClr val="lt1"/>
              </a:solidFill>
            </a:endParaRPr>
          </a:p>
        </p:txBody>
      </p:sp>
      <p:sp>
        <p:nvSpPr>
          <p:cNvPr id="103" name="Google Shape;103;p16"/>
          <p:cNvSpPr txBox="1"/>
          <p:nvPr/>
        </p:nvSpPr>
        <p:spPr>
          <a:xfrm>
            <a:off x="1158800" y="33425"/>
            <a:ext cx="3072000" cy="855600"/>
          </a:xfrm>
          <a:prstGeom prst="rect">
            <a:avLst/>
          </a:prstGeom>
          <a:noFill/>
          <a:ln>
            <a:noFill/>
          </a:ln>
        </p:spPr>
        <p:txBody>
          <a:bodyPr anchorCtr="0" anchor="t" bIns="121900" lIns="121900" spcFirstLastPara="1" rIns="121900" wrap="square" tIns="121900">
            <a:normAutofit fontScale="85000"/>
          </a:bodyPr>
          <a:lstStyle/>
          <a:p>
            <a:pPr indent="0" lvl="0" marL="0" rtl="0" algn="l">
              <a:spcBef>
                <a:spcPts val="0"/>
              </a:spcBef>
              <a:spcAft>
                <a:spcPts val="0"/>
              </a:spcAft>
              <a:buNone/>
            </a:pPr>
            <a:r>
              <a:rPr lang="en-US" sz="1500">
                <a:solidFill>
                  <a:srgbClr val="FFFFFF"/>
                </a:solidFill>
                <a:latin typeface="Viga"/>
                <a:ea typeface="Viga"/>
                <a:cs typeface="Viga"/>
                <a:sym typeface="Viga"/>
              </a:rPr>
              <a:t>Service national</a:t>
            </a:r>
            <a:endParaRPr sz="1500">
              <a:solidFill>
                <a:srgbClr val="FFFFFF"/>
              </a:solidFill>
              <a:latin typeface="Viga"/>
              <a:ea typeface="Viga"/>
              <a:cs typeface="Viga"/>
              <a:sym typeface="Viga"/>
            </a:endParaRPr>
          </a:p>
          <a:p>
            <a:pPr indent="0" lvl="0" marL="0" rtl="0" algn="l">
              <a:spcBef>
                <a:spcPts val="0"/>
              </a:spcBef>
              <a:spcAft>
                <a:spcPts val="0"/>
              </a:spcAft>
              <a:buNone/>
            </a:pPr>
            <a:r>
              <a:rPr b="1" lang="en-US" sz="1500">
                <a:solidFill>
                  <a:srgbClr val="FFFFFF"/>
                </a:solidFill>
                <a:latin typeface="Ubuntu"/>
                <a:ea typeface="Ubuntu"/>
                <a:cs typeface="Ubuntu"/>
                <a:sym typeface="Ubuntu"/>
              </a:rPr>
              <a:t>DOMAINE DE LA MATHÉMATIQUE,</a:t>
            </a:r>
            <a:endParaRPr b="1" sz="1500">
              <a:solidFill>
                <a:srgbClr val="FFFFFF"/>
              </a:solidFill>
              <a:latin typeface="Ubuntu"/>
              <a:ea typeface="Ubuntu"/>
              <a:cs typeface="Ubuntu"/>
              <a:sym typeface="Ubuntu"/>
            </a:endParaRPr>
          </a:p>
          <a:p>
            <a:pPr indent="0" lvl="0" marL="0" rtl="0" algn="l">
              <a:spcBef>
                <a:spcPts val="0"/>
              </a:spcBef>
              <a:spcAft>
                <a:spcPts val="0"/>
              </a:spcAft>
              <a:buNone/>
            </a:pPr>
            <a:r>
              <a:rPr b="1" lang="en-US" sz="1500">
                <a:solidFill>
                  <a:srgbClr val="FFFFFF"/>
                </a:solidFill>
                <a:latin typeface="Ubuntu"/>
                <a:ea typeface="Ubuntu"/>
                <a:cs typeface="Ubuntu"/>
                <a:sym typeface="Ubuntu"/>
              </a:rPr>
              <a:t>DE LA SCIENCE ET TECHNOLOGIE</a:t>
            </a:r>
            <a:endParaRPr b="1" sz="1500">
              <a:solidFill>
                <a:srgbClr val="FFFFFF"/>
              </a:solidFill>
              <a:latin typeface="Ubuntu"/>
              <a:ea typeface="Ubuntu"/>
              <a:cs typeface="Ubuntu"/>
              <a:sym typeface="Ubuntu"/>
            </a:endParaRPr>
          </a:p>
        </p:txBody>
      </p:sp>
      <p:pic>
        <p:nvPicPr>
          <p:cNvPr id="104" name="Google Shape;104;p16"/>
          <p:cNvPicPr preferRelativeResize="0"/>
          <p:nvPr/>
        </p:nvPicPr>
        <p:blipFill>
          <a:blip r:embed="rId7">
            <a:alphaModFix/>
          </a:blip>
          <a:stretch>
            <a:fillRect/>
          </a:stretch>
        </p:blipFill>
        <p:spPr>
          <a:xfrm flipH="1">
            <a:off x="152400" y="2257800"/>
            <a:ext cx="3411025" cy="5685050"/>
          </a:xfrm>
          <a:prstGeom prst="rect">
            <a:avLst/>
          </a:prstGeom>
          <a:noFill/>
          <a:ln>
            <a:noFill/>
          </a:ln>
        </p:spPr>
      </p:pic>
      <p:pic>
        <p:nvPicPr>
          <p:cNvPr id="105" name="Google Shape;105;p16"/>
          <p:cNvPicPr preferRelativeResize="0"/>
          <p:nvPr/>
        </p:nvPicPr>
        <p:blipFill>
          <a:blip r:embed="rId8">
            <a:alphaModFix/>
          </a:blip>
          <a:stretch>
            <a:fillRect/>
          </a:stretch>
        </p:blipFill>
        <p:spPr>
          <a:xfrm>
            <a:off x="255127" y="-228200"/>
            <a:ext cx="871925" cy="1407200"/>
          </a:xfrm>
          <a:prstGeom prst="rect">
            <a:avLst/>
          </a:prstGeom>
          <a:noFill/>
          <a:ln>
            <a:noFill/>
          </a:ln>
        </p:spPr>
      </p:pic>
      <p:pic>
        <p:nvPicPr>
          <p:cNvPr id="106" name="Google Shape;106;p16"/>
          <p:cNvPicPr preferRelativeResize="0"/>
          <p:nvPr/>
        </p:nvPicPr>
        <p:blipFill>
          <a:blip r:embed="rId9">
            <a:alphaModFix/>
          </a:blip>
          <a:stretch>
            <a:fillRect/>
          </a:stretch>
        </p:blipFill>
        <p:spPr>
          <a:xfrm>
            <a:off x="3301725" y="1016446"/>
            <a:ext cx="5588550" cy="1353299"/>
          </a:xfrm>
          <a:prstGeom prst="rect">
            <a:avLst/>
          </a:prstGeom>
          <a:noFill/>
          <a:ln>
            <a:noFill/>
          </a:ln>
        </p:spPr>
      </p:pic>
      <p:pic>
        <p:nvPicPr>
          <p:cNvPr descr="A picture containing LEGO, toy&#10;&#10;Description automatically generated" id="107" name="Google Shape;107;p16"/>
          <p:cNvPicPr preferRelativeResize="0"/>
          <p:nvPr/>
        </p:nvPicPr>
        <p:blipFill rotWithShape="1">
          <a:blip r:embed="rId10">
            <a:alphaModFix/>
          </a:blip>
          <a:srcRect b="0" l="0" r="0" t="0"/>
          <a:stretch/>
        </p:blipFill>
        <p:spPr>
          <a:xfrm flipH="1">
            <a:off x="2235650" y="5324523"/>
            <a:ext cx="1406950" cy="1609676"/>
          </a:xfrm>
          <a:prstGeom prst="rect">
            <a:avLst/>
          </a:prstGeom>
          <a:noFill/>
          <a:ln>
            <a:noFill/>
          </a:ln>
          <a:effectLst>
            <a:outerShdw blurRad="444500" rotWithShape="0" algn="tr" dir="8100000" dist="38100">
              <a:srgbClr val="000000">
                <a:alpha val="78823"/>
              </a:srgbClr>
            </a:outerShdw>
          </a:effectLst>
        </p:spPr>
      </p:pic>
      <p:sp>
        <p:nvSpPr>
          <p:cNvPr id="108" name="Google Shape;108;p16"/>
          <p:cNvSpPr txBox="1"/>
          <p:nvPr/>
        </p:nvSpPr>
        <p:spPr>
          <a:xfrm>
            <a:off x="5799975" y="0"/>
            <a:ext cx="6528600" cy="415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500" u="sng">
                <a:solidFill>
                  <a:schemeClr val="lt1"/>
                </a:solidFill>
                <a:latin typeface="Press Start 2P"/>
                <a:ea typeface="Press Start 2P"/>
                <a:cs typeface="Press Start 2P"/>
                <a:sym typeface="Press Start 2P"/>
                <a:hlinkClick r:id="rId11">
                  <a:extLst>
                    <a:ext uri="{A12FA001-AC4F-418D-AE19-62706E023703}">
                      <ahyp:hlinkClr val="tx"/>
                    </a:ext>
                  </a:extLst>
                </a:hlinkClick>
              </a:rPr>
              <a:t>recitmst.qc.ca/minecraft27092023</a:t>
            </a:r>
            <a:endParaRPr sz="1500">
              <a:solidFill>
                <a:schemeClr val="lt1"/>
              </a:solidFill>
              <a:latin typeface="Press Start 2P"/>
              <a:ea typeface="Press Start 2P"/>
              <a:cs typeface="Press Start 2P"/>
              <a:sym typeface="Press Start 2P"/>
            </a:endParaRPr>
          </a:p>
        </p:txBody>
      </p:sp>
      <p:sp>
        <p:nvSpPr>
          <p:cNvPr id="109" name="Google Shape;109;p16"/>
          <p:cNvSpPr txBox="1"/>
          <p:nvPr/>
        </p:nvSpPr>
        <p:spPr>
          <a:xfrm>
            <a:off x="3877525" y="4798075"/>
            <a:ext cx="4151100" cy="2925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300" u="sng">
                <a:solidFill>
                  <a:schemeClr val="lt1"/>
                </a:solidFill>
                <a:latin typeface="Press Start 2P"/>
                <a:ea typeface="Press Start 2P"/>
                <a:cs typeface="Press Start 2P"/>
                <a:sym typeface="Press Start 2P"/>
                <a:hlinkClick r:id="rId12">
                  <a:extLst>
                    <a:ext uri="{A12FA001-AC4F-418D-AE19-62706E023703}">
                      <ahyp:hlinkClr val="tx"/>
                    </a:ext>
                  </a:extLst>
                </a:hlinkClick>
              </a:rPr>
              <a:t>mathieu.thibault@uqo.ca</a:t>
            </a:r>
            <a:endParaRPr sz="1600">
              <a:solidFill>
                <a:schemeClr val="lt1"/>
              </a:solidFill>
            </a:endParaRPr>
          </a:p>
        </p:txBody>
      </p:sp>
      <p:sp>
        <p:nvSpPr>
          <p:cNvPr id="110" name="Google Shape;110;p16"/>
          <p:cNvSpPr txBox="1"/>
          <p:nvPr/>
        </p:nvSpPr>
        <p:spPr>
          <a:xfrm>
            <a:off x="4066375" y="5179075"/>
            <a:ext cx="3773400" cy="2925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300" u="sng">
                <a:solidFill>
                  <a:schemeClr val="lt1"/>
                </a:solidFill>
                <a:latin typeface="Press Start 2P"/>
                <a:ea typeface="Press Start 2P"/>
                <a:cs typeface="Press Start 2P"/>
                <a:sym typeface="Press Start 2P"/>
                <a:hlinkClick r:id="rId13">
                  <a:extLst>
                    <a:ext uri="{A12FA001-AC4F-418D-AE19-62706E023703}">
                      <ahyp:hlinkClr val="tx"/>
                    </a:ext>
                  </a:extLst>
                </a:hlinkClick>
              </a:rPr>
              <a:t>equipemst</a:t>
            </a:r>
            <a:r>
              <a:rPr lang="en-US" sz="1300" u="sng">
                <a:solidFill>
                  <a:schemeClr val="lt1"/>
                </a:solidFill>
                <a:latin typeface="Press Start 2P"/>
                <a:ea typeface="Press Start 2P"/>
                <a:cs typeface="Press Start 2P"/>
                <a:sym typeface="Press Start 2P"/>
                <a:hlinkClick r:id="rId14">
                  <a:extLst>
                    <a:ext uri="{A12FA001-AC4F-418D-AE19-62706E023703}">
                      <ahyp:hlinkClr val="tx"/>
                    </a:ext>
                  </a:extLst>
                </a:hlinkClick>
              </a:rPr>
              <a:t>@recit.qc.ca</a:t>
            </a:r>
            <a:endParaRPr sz="1600">
              <a:solidFill>
                <a:schemeClr val="lt1"/>
              </a:solidFill>
            </a:endParaRPr>
          </a:p>
        </p:txBody>
      </p:sp>
      <p:pic>
        <p:nvPicPr>
          <p:cNvPr id="111" name="Google Shape;111;p16"/>
          <p:cNvPicPr preferRelativeResize="0"/>
          <p:nvPr/>
        </p:nvPicPr>
        <p:blipFill>
          <a:blip r:embed="rId15">
            <a:alphaModFix/>
          </a:blip>
          <a:stretch>
            <a:fillRect/>
          </a:stretch>
        </p:blipFill>
        <p:spPr>
          <a:xfrm>
            <a:off x="9883650" y="477400"/>
            <a:ext cx="2028975" cy="202897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94"/>
                                        </p:tgtEl>
                                        <p:attrNameLst>
                                          <p:attrName>style.visibility</p:attrName>
                                        </p:attrNameLst>
                                      </p:cBhvr>
                                      <p:to>
                                        <p:strVal val="visible"/>
                                      </p:to>
                                    </p:set>
                                    <p:animEffect filter="fade" transition="in">
                                      <p:cBhvr>
                                        <p:cTn dur="500"/>
                                        <p:tgtEl>
                                          <p:spTgt spid="94"/>
                                        </p:tgtEl>
                                      </p:cBhvr>
                                    </p:animEffect>
                                  </p:childTnLst>
                                </p:cTn>
                              </p:par>
                              <p:par>
                                <p:cTn fill="hold" nodeType="withEffect" presetClass="entr" presetID="2" presetSubtype="4">
                                  <p:stCondLst>
                                    <p:cond delay="0"/>
                                  </p:stCondLst>
                                  <p:childTnLst>
                                    <p:set>
                                      <p:cBhvr>
                                        <p:cTn dur="1" fill="hold">
                                          <p:stCondLst>
                                            <p:cond delay="0"/>
                                          </p:stCondLst>
                                        </p:cTn>
                                        <p:tgtEl>
                                          <p:spTgt spid="95"/>
                                        </p:tgtEl>
                                        <p:attrNameLst>
                                          <p:attrName>style.visibility</p:attrName>
                                        </p:attrNameLst>
                                      </p:cBhvr>
                                      <p:to>
                                        <p:strVal val="visible"/>
                                      </p:to>
                                    </p:set>
                                    <p:anim calcmode="lin" valueType="num">
                                      <p:cBhvr additive="base">
                                        <p:cTn dur="1000"/>
                                        <p:tgtEl>
                                          <p:spTgt spid="95"/>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107"/>
                                        </p:tgtEl>
                                        <p:attrNameLst>
                                          <p:attrName>style.visibility</p:attrName>
                                        </p:attrNameLst>
                                      </p:cBhvr>
                                      <p:to>
                                        <p:strVal val="visible"/>
                                      </p:to>
                                    </p:set>
                                    <p:anim calcmode="lin" valueType="num">
                                      <p:cBhvr additive="base">
                                        <p:cTn dur="1000"/>
                                        <p:tgtEl>
                                          <p:spTgt spid="107"/>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104"/>
                                        </p:tgtEl>
                                        <p:attrNameLst>
                                          <p:attrName>style.visibility</p:attrName>
                                        </p:attrNameLst>
                                      </p:cBhvr>
                                      <p:to>
                                        <p:strVal val="visible"/>
                                      </p:to>
                                    </p:set>
                                    <p:anim calcmode="lin" valueType="num">
                                      <p:cBhvr additive="base">
                                        <p:cTn dur="1000"/>
                                        <p:tgtEl>
                                          <p:spTgt spid="104"/>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1077D2"/>
            </a:gs>
            <a:gs pos="100000">
              <a:srgbClr val="093153"/>
            </a:gs>
          </a:gsLst>
          <a:path path="circle">
            <a:fillToRect b="50%" l="50%" r="50%" t="50%"/>
          </a:path>
          <a:tileRect/>
        </a:gradFill>
      </p:bgPr>
    </p:bg>
    <p:spTree>
      <p:nvGrpSpPr>
        <p:cNvPr id="284" name="Shape 284"/>
        <p:cNvGrpSpPr/>
        <p:nvPr/>
      </p:nvGrpSpPr>
      <p:grpSpPr>
        <a:xfrm>
          <a:off x="0" y="0"/>
          <a:ext cx="0" cy="0"/>
          <a:chOff x="0" y="0"/>
          <a:chExt cx="0" cy="0"/>
        </a:xfrm>
      </p:grpSpPr>
      <p:grpSp>
        <p:nvGrpSpPr>
          <p:cNvPr id="285" name="Google Shape;285;p25"/>
          <p:cNvGrpSpPr/>
          <p:nvPr/>
        </p:nvGrpSpPr>
        <p:grpSpPr>
          <a:xfrm>
            <a:off x="3951968" y="2079356"/>
            <a:ext cx="2084100" cy="733500"/>
            <a:chOff x="3951968" y="2079356"/>
            <a:chExt cx="2084100" cy="733500"/>
          </a:xfrm>
        </p:grpSpPr>
        <p:sp>
          <p:nvSpPr>
            <p:cNvPr id="286" name="Google Shape;286;p25">
              <a:hlinkClick action="ppaction://hlinksldjump" r:id="rId3"/>
            </p:cNvPr>
            <p:cNvSpPr/>
            <p:nvPr/>
          </p:nvSpPr>
          <p:spPr>
            <a:xfrm>
              <a:off x="3951968" y="2079356"/>
              <a:ext cx="2084100" cy="733500"/>
            </a:xfrm>
            <a:prstGeom prst="roundRect">
              <a:avLst>
                <a:gd fmla="val 0" name="adj"/>
              </a:avLst>
            </a:prstGeom>
            <a:gradFill>
              <a:gsLst>
                <a:gs pos="0">
                  <a:srgbClr val="A5A5A5"/>
                </a:gs>
                <a:gs pos="55000">
                  <a:srgbClr val="7F7F7F"/>
                </a:gs>
                <a:gs pos="100000">
                  <a:srgbClr val="A5A5A5"/>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87" name="Google Shape;287;p25"/>
            <p:cNvSpPr txBox="1"/>
            <p:nvPr/>
          </p:nvSpPr>
          <p:spPr>
            <a:xfrm>
              <a:off x="4065125" y="2248466"/>
              <a:ext cx="1873800" cy="261600"/>
            </a:xfrm>
            <a:prstGeom prst="rect">
              <a:avLst/>
            </a:prstGeom>
            <a:noFill/>
            <a:ln>
              <a:noFill/>
            </a:ln>
          </p:spPr>
          <p:txBody>
            <a:bodyPr anchorCtr="0" anchor="ctr" bIns="45700" lIns="91425" spcFirstLastPara="1" rIns="91425" wrap="square" tIns="45700">
              <a:spAutoFit/>
            </a:bodyPr>
            <a:lstStyle/>
            <a:p>
              <a:pPr indent="0" lvl="0" marL="0" marR="0" rtl="0" algn="ctr">
                <a:spcBef>
                  <a:spcPts val="0"/>
                </a:spcBef>
                <a:spcAft>
                  <a:spcPts val="0"/>
                </a:spcAft>
                <a:buNone/>
              </a:pPr>
              <a:r>
                <a:rPr lang="en-US" sz="1100">
                  <a:solidFill>
                    <a:srgbClr val="D9D9D9"/>
                  </a:solidFill>
                  <a:latin typeface="Press Start 2P"/>
                  <a:ea typeface="Press Start 2P"/>
                  <a:cs typeface="Press Start 2P"/>
                  <a:sym typeface="Press Start 2P"/>
                </a:rPr>
                <a:t>2.POUR</a:t>
              </a:r>
              <a:endParaRPr sz="1100">
                <a:solidFill>
                  <a:srgbClr val="D9D9D9"/>
                </a:solidFill>
                <a:latin typeface="Press Start 2P"/>
                <a:ea typeface="Press Start 2P"/>
                <a:cs typeface="Press Start 2P"/>
                <a:sym typeface="Press Start 2P"/>
              </a:endParaRPr>
            </a:p>
          </p:txBody>
        </p:sp>
      </p:grpSp>
      <p:sp>
        <p:nvSpPr>
          <p:cNvPr id="288" name="Google Shape;288;p25">
            <a:hlinkClick action="ppaction://hlinksldjump" r:id="rId4"/>
          </p:cNvPr>
          <p:cNvSpPr/>
          <p:nvPr/>
        </p:nvSpPr>
        <p:spPr>
          <a:xfrm>
            <a:off x="8359775" y="2079356"/>
            <a:ext cx="2084100" cy="733500"/>
          </a:xfrm>
          <a:prstGeom prst="roundRect">
            <a:avLst>
              <a:gd fmla="val 0" name="adj"/>
            </a:avLst>
          </a:prstGeom>
          <a:gradFill>
            <a:gsLst>
              <a:gs pos="0">
                <a:srgbClr val="A5A5A5"/>
              </a:gs>
              <a:gs pos="3540">
                <a:srgbClr val="A5A5A5"/>
              </a:gs>
              <a:gs pos="55000">
                <a:srgbClr val="7F7F7F"/>
              </a:gs>
              <a:gs pos="100000">
                <a:srgbClr val="A5A5A5"/>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89" name="Google Shape;289;p25">
            <a:hlinkClick action="ppaction://hlinksldjump" r:id="rId5"/>
          </p:cNvPr>
          <p:cNvSpPr/>
          <p:nvPr/>
        </p:nvSpPr>
        <p:spPr>
          <a:xfrm>
            <a:off x="6155872" y="2079356"/>
            <a:ext cx="2084100" cy="733500"/>
          </a:xfrm>
          <a:prstGeom prst="roundRect">
            <a:avLst>
              <a:gd fmla="val 0" name="adj"/>
            </a:avLst>
          </a:prstGeom>
          <a:gradFill>
            <a:gsLst>
              <a:gs pos="0">
                <a:srgbClr val="A5A5A5"/>
              </a:gs>
              <a:gs pos="3540">
                <a:srgbClr val="A5A5A5"/>
              </a:gs>
              <a:gs pos="55000">
                <a:srgbClr val="7F7F7F"/>
              </a:gs>
              <a:gs pos="100000">
                <a:srgbClr val="A5A5A5"/>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90" name="Google Shape;290;p25"/>
          <p:cNvSpPr/>
          <p:nvPr/>
        </p:nvSpPr>
        <p:spPr>
          <a:xfrm>
            <a:off x="1294039" y="2628324"/>
            <a:ext cx="9603900" cy="3438300"/>
          </a:xfrm>
          <a:prstGeom prst="roundRect">
            <a:avLst>
              <a:gd fmla="val 0" name="adj"/>
            </a:avLst>
          </a:prstGeom>
          <a:gradFill>
            <a:gsLst>
              <a:gs pos="0">
                <a:srgbClr val="D9D9D9"/>
              </a:gs>
              <a:gs pos="3540">
                <a:srgbClr val="D9D9D9"/>
              </a:gs>
              <a:gs pos="84000">
                <a:srgbClr val="ADADAD"/>
              </a:gs>
              <a:gs pos="100000">
                <a:srgbClr val="D8D8D8"/>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91" name="Google Shape;291;p25"/>
          <p:cNvSpPr/>
          <p:nvPr/>
        </p:nvSpPr>
        <p:spPr>
          <a:xfrm>
            <a:off x="1748064" y="2079356"/>
            <a:ext cx="2084100" cy="733500"/>
          </a:xfrm>
          <a:prstGeom prst="roundRect">
            <a:avLst>
              <a:gd fmla="val 0" name="adj"/>
            </a:avLst>
          </a:prstGeom>
          <a:gradFill>
            <a:gsLst>
              <a:gs pos="0">
                <a:srgbClr val="ADADAD"/>
              </a:gs>
              <a:gs pos="100000">
                <a:srgbClr val="D9D9D9"/>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92" name="Google Shape;292;p25"/>
          <p:cNvSpPr txBox="1"/>
          <p:nvPr/>
        </p:nvSpPr>
        <p:spPr>
          <a:xfrm>
            <a:off x="1748225" y="2239173"/>
            <a:ext cx="2084100" cy="2616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100">
                <a:solidFill>
                  <a:schemeClr val="dk1"/>
                </a:solidFill>
                <a:latin typeface="Press Start 2P"/>
                <a:ea typeface="Press Start 2P"/>
                <a:cs typeface="Press Start 2P"/>
                <a:sym typeface="Press Start 2P"/>
              </a:rPr>
              <a:t>1.</a:t>
            </a:r>
            <a:r>
              <a:rPr lang="en-US" sz="1100">
                <a:solidFill>
                  <a:schemeClr val="dk1"/>
                </a:solidFill>
                <a:latin typeface="Press Start 2P"/>
                <a:ea typeface="Press Start 2P"/>
                <a:cs typeface="Press Start 2P"/>
                <a:sym typeface="Press Start 2P"/>
              </a:rPr>
              <a:t>PAR</a:t>
            </a:r>
            <a:endParaRPr sz="1100"/>
          </a:p>
        </p:txBody>
      </p:sp>
      <p:sp>
        <p:nvSpPr>
          <p:cNvPr id="293" name="Google Shape;293;p25"/>
          <p:cNvSpPr txBox="1"/>
          <p:nvPr/>
        </p:nvSpPr>
        <p:spPr>
          <a:xfrm>
            <a:off x="6140950" y="2239173"/>
            <a:ext cx="2084100" cy="2616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100">
                <a:solidFill>
                  <a:srgbClr val="D9D9D9"/>
                </a:solidFill>
                <a:latin typeface="Press Start 2P"/>
                <a:ea typeface="Press Start 2P"/>
                <a:cs typeface="Press Start 2P"/>
                <a:sym typeface="Press Start 2P"/>
              </a:rPr>
              <a:t>3.RP pour RP</a:t>
            </a:r>
            <a:endParaRPr sz="1100"/>
          </a:p>
        </p:txBody>
      </p:sp>
      <p:sp>
        <p:nvSpPr>
          <p:cNvPr id="294" name="Google Shape;294;p25"/>
          <p:cNvSpPr txBox="1"/>
          <p:nvPr/>
        </p:nvSpPr>
        <p:spPr>
          <a:xfrm>
            <a:off x="8283575" y="2154573"/>
            <a:ext cx="2195100" cy="4308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100">
                <a:solidFill>
                  <a:srgbClr val="D9D9D9"/>
                </a:solidFill>
                <a:latin typeface="Press Start 2P"/>
                <a:ea typeface="Press Start 2P"/>
                <a:cs typeface="Press Start 2P"/>
                <a:sym typeface="Press Start 2P"/>
              </a:rPr>
              <a:t>En résumé</a:t>
            </a:r>
            <a:endParaRPr sz="1100"/>
          </a:p>
        </p:txBody>
      </p:sp>
      <p:sp>
        <p:nvSpPr>
          <p:cNvPr id="295" name="Google Shape;295;p25"/>
          <p:cNvSpPr txBox="1"/>
          <p:nvPr/>
        </p:nvSpPr>
        <p:spPr>
          <a:xfrm>
            <a:off x="1338275" y="3056000"/>
            <a:ext cx="9119100" cy="1493100"/>
          </a:xfrm>
          <a:prstGeom prst="rect">
            <a:avLst/>
          </a:prstGeom>
          <a:noFill/>
          <a:ln>
            <a:noFill/>
          </a:ln>
        </p:spPr>
        <p:txBody>
          <a:bodyPr anchorCtr="0" anchor="t" bIns="45700" lIns="91425" spcFirstLastPara="1" rIns="91425" wrap="square" tIns="45700">
            <a:spAutoFit/>
          </a:bodyPr>
          <a:lstStyle/>
          <a:p>
            <a:pPr indent="-311150" lvl="0" marL="457200" marR="0" rtl="0" algn="l">
              <a:lnSpc>
                <a:spcPct val="150000"/>
              </a:lnSpc>
              <a:spcBef>
                <a:spcPts val="0"/>
              </a:spcBef>
              <a:spcAft>
                <a:spcPts val="0"/>
              </a:spcAft>
              <a:buClr>
                <a:schemeClr val="dk1"/>
              </a:buClr>
              <a:buSzPts val="1300"/>
              <a:buFont typeface="Press Start 2P"/>
              <a:buChar char="■"/>
            </a:pPr>
            <a:r>
              <a:rPr lang="en-US" sz="1300">
                <a:solidFill>
                  <a:schemeClr val="dk1"/>
                </a:solidFill>
                <a:latin typeface="Press Start 2P"/>
                <a:ea typeface="Press Start 2P"/>
                <a:cs typeface="Press Start 2P"/>
                <a:sym typeface="Press Start 2P"/>
              </a:rPr>
              <a:t>Apprendre en mathématiques </a:t>
            </a:r>
            <a:r>
              <a:rPr lang="en-US" sz="1300">
                <a:solidFill>
                  <a:schemeClr val="lt1"/>
                </a:solidFill>
                <a:highlight>
                  <a:schemeClr val="dk1"/>
                </a:highlight>
                <a:latin typeface="Press Start 2P"/>
                <a:ea typeface="Press Start 2P"/>
                <a:cs typeface="Press Start 2P"/>
                <a:sym typeface="Press Start 2P"/>
              </a:rPr>
              <a:t>PAR</a:t>
            </a:r>
            <a:r>
              <a:rPr lang="en-US" sz="1300">
                <a:solidFill>
                  <a:schemeClr val="dk1"/>
                </a:solidFill>
                <a:latin typeface="Press Start 2P"/>
                <a:ea typeface="Press Start 2P"/>
                <a:cs typeface="Press Start 2P"/>
                <a:sym typeface="Press Start 2P"/>
              </a:rPr>
              <a:t> la résolution de problème</a:t>
            </a:r>
            <a:endParaRPr sz="1300">
              <a:solidFill>
                <a:schemeClr val="dk1"/>
              </a:solidFill>
              <a:latin typeface="Press Start 2P"/>
              <a:ea typeface="Press Start 2P"/>
              <a:cs typeface="Press Start 2P"/>
              <a:sym typeface="Press Start 2P"/>
            </a:endParaRPr>
          </a:p>
          <a:p>
            <a:pPr indent="-311150" lvl="0" marL="457200" marR="0" rtl="0" algn="l">
              <a:lnSpc>
                <a:spcPct val="150000"/>
              </a:lnSpc>
              <a:spcBef>
                <a:spcPts val="0"/>
              </a:spcBef>
              <a:spcAft>
                <a:spcPts val="0"/>
              </a:spcAft>
              <a:buClr>
                <a:schemeClr val="dk1"/>
              </a:buClr>
              <a:buSzPts val="1300"/>
              <a:buFont typeface="Press Start 2P"/>
              <a:buChar char="■"/>
            </a:pPr>
            <a:r>
              <a:rPr lang="en-US" sz="1300">
                <a:solidFill>
                  <a:schemeClr val="dk1"/>
                </a:solidFill>
                <a:latin typeface="Press Start 2P"/>
                <a:ea typeface="Press Start 2P"/>
                <a:cs typeface="Press Start 2P"/>
                <a:sym typeface="Press Start 2P"/>
              </a:rPr>
              <a:t>Vise l’apprentissage de nouveaux concepts mathématiques</a:t>
            </a:r>
            <a:endParaRPr sz="1300">
              <a:solidFill>
                <a:schemeClr val="dk1"/>
              </a:solidFill>
              <a:latin typeface="Press Start 2P"/>
              <a:ea typeface="Press Start 2P"/>
              <a:cs typeface="Press Start 2P"/>
              <a:sym typeface="Press Start 2P"/>
            </a:endParaRPr>
          </a:p>
          <a:p>
            <a:pPr indent="-311150" lvl="0" marL="457200" marR="0" rtl="0" algn="l">
              <a:lnSpc>
                <a:spcPct val="150000"/>
              </a:lnSpc>
              <a:spcBef>
                <a:spcPts val="0"/>
              </a:spcBef>
              <a:spcAft>
                <a:spcPts val="0"/>
              </a:spcAft>
              <a:buClr>
                <a:schemeClr val="dk1"/>
              </a:buClr>
              <a:buSzPts val="1300"/>
              <a:buFont typeface="Press Start 2P"/>
              <a:buChar char="■"/>
            </a:pPr>
            <a:r>
              <a:rPr lang="en-US" sz="1300">
                <a:solidFill>
                  <a:schemeClr val="dk1"/>
                </a:solidFill>
                <a:latin typeface="Press Start 2P"/>
                <a:ea typeface="Press Start 2P"/>
                <a:cs typeface="Press Start 2P"/>
                <a:sym typeface="Press Start 2P"/>
              </a:rPr>
              <a:t>Tâches d’exploration/découverte, tâches créatives</a:t>
            </a:r>
            <a:endParaRPr sz="1300">
              <a:solidFill>
                <a:schemeClr val="dk1"/>
              </a:solidFill>
              <a:latin typeface="Press Start 2P"/>
              <a:ea typeface="Press Start 2P"/>
              <a:cs typeface="Press Start 2P"/>
              <a:sym typeface="Press Start 2P"/>
            </a:endParaRPr>
          </a:p>
        </p:txBody>
      </p:sp>
      <p:sp>
        <p:nvSpPr>
          <p:cNvPr id="296" name="Google Shape;296;p25"/>
          <p:cNvSpPr/>
          <p:nvPr/>
        </p:nvSpPr>
        <p:spPr>
          <a:xfrm>
            <a:off x="1853536"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97" name="Google Shape;297;p25"/>
          <p:cNvSpPr/>
          <p:nvPr/>
        </p:nvSpPr>
        <p:spPr>
          <a:xfrm>
            <a:off x="2606848"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98" name="Google Shape;298;p25"/>
          <p:cNvSpPr/>
          <p:nvPr/>
        </p:nvSpPr>
        <p:spPr>
          <a:xfrm>
            <a:off x="3360160"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99" name="Google Shape;299;p25"/>
          <p:cNvSpPr/>
          <p:nvPr/>
        </p:nvSpPr>
        <p:spPr>
          <a:xfrm>
            <a:off x="4113472"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00" name="Google Shape;300;p25"/>
          <p:cNvSpPr/>
          <p:nvPr/>
        </p:nvSpPr>
        <p:spPr>
          <a:xfrm>
            <a:off x="4866784"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A picture containing text, clipart&#10;&#10;Description automatically generated" id="301" name="Google Shape;301;p25"/>
          <p:cNvPicPr preferRelativeResize="0"/>
          <p:nvPr/>
        </p:nvPicPr>
        <p:blipFill rotWithShape="1">
          <a:blip r:embed="rId6">
            <a:alphaModFix/>
          </a:blip>
          <a:srcRect b="0" l="0" r="0" t="0"/>
          <a:stretch/>
        </p:blipFill>
        <p:spPr>
          <a:xfrm>
            <a:off x="2774998" y="4964437"/>
            <a:ext cx="350164" cy="350164"/>
          </a:xfrm>
          <a:prstGeom prst="rect">
            <a:avLst/>
          </a:prstGeom>
          <a:noFill/>
          <a:ln>
            <a:noFill/>
          </a:ln>
        </p:spPr>
      </p:pic>
      <p:pic>
        <p:nvPicPr>
          <p:cNvPr descr="Qr code&#10;&#10;Description automatically generated" id="302" name="Google Shape;302;p25"/>
          <p:cNvPicPr preferRelativeResize="0"/>
          <p:nvPr/>
        </p:nvPicPr>
        <p:blipFill rotWithShape="1">
          <a:blip r:embed="rId7">
            <a:alphaModFix/>
          </a:blip>
          <a:srcRect b="0" l="0" r="0" t="0"/>
          <a:stretch/>
        </p:blipFill>
        <p:spPr>
          <a:xfrm>
            <a:off x="1988541" y="4940948"/>
            <a:ext cx="396405" cy="397142"/>
          </a:xfrm>
          <a:prstGeom prst="rect">
            <a:avLst/>
          </a:prstGeom>
          <a:noFill/>
          <a:ln>
            <a:noFill/>
          </a:ln>
        </p:spPr>
      </p:pic>
      <p:pic>
        <p:nvPicPr>
          <p:cNvPr descr="Chart, histogram&#10;&#10;Description automatically generated" id="303" name="Google Shape;303;p25"/>
          <p:cNvPicPr preferRelativeResize="0"/>
          <p:nvPr/>
        </p:nvPicPr>
        <p:blipFill rotWithShape="1">
          <a:blip r:embed="rId8">
            <a:alphaModFix/>
          </a:blip>
          <a:srcRect b="0" l="0" r="0" t="0"/>
          <a:stretch/>
        </p:blipFill>
        <p:spPr>
          <a:xfrm>
            <a:off x="3448039" y="4871481"/>
            <a:ext cx="536076" cy="536076"/>
          </a:xfrm>
          <a:prstGeom prst="rect">
            <a:avLst/>
          </a:prstGeom>
          <a:noFill/>
          <a:ln>
            <a:noFill/>
          </a:ln>
        </p:spPr>
      </p:pic>
      <p:pic>
        <p:nvPicPr>
          <p:cNvPr descr="A picture containing shape&#10;&#10;Description automatically generated" id="304" name="Google Shape;304;p25"/>
          <p:cNvPicPr preferRelativeResize="0"/>
          <p:nvPr/>
        </p:nvPicPr>
        <p:blipFill rotWithShape="1">
          <a:blip r:embed="rId9">
            <a:alphaModFix/>
          </a:blip>
          <a:srcRect b="0" l="0" r="0" t="0"/>
          <a:stretch/>
        </p:blipFill>
        <p:spPr>
          <a:xfrm>
            <a:off x="5013835" y="4978360"/>
            <a:ext cx="392361" cy="322319"/>
          </a:xfrm>
          <a:prstGeom prst="rect">
            <a:avLst/>
          </a:prstGeom>
          <a:noFill/>
          <a:ln>
            <a:noFill/>
          </a:ln>
        </p:spPr>
      </p:pic>
      <p:pic>
        <p:nvPicPr>
          <p:cNvPr descr="Shape&#10;&#10;Description automatically generated" id="305" name="Google Shape;305;p25"/>
          <p:cNvPicPr preferRelativeResize="0"/>
          <p:nvPr/>
        </p:nvPicPr>
        <p:blipFill rotWithShape="1">
          <a:blip r:embed="rId10">
            <a:alphaModFix/>
          </a:blip>
          <a:srcRect b="0" l="0" r="0" t="0"/>
          <a:stretch/>
        </p:blipFill>
        <p:spPr>
          <a:xfrm>
            <a:off x="4293726" y="4974062"/>
            <a:ext cx="330914" cy="330914"/>
          </a:xfrm>
          <a:prstGeom prst="rect">
            <a:avLst/>
          </a:prstGeom>
          <a:noFill/>
          <a:ln>
            <a:noFill/>
          </a:ln>
        </p:spPr>
      </p:pic>
      <p:sp>
        <p:nvSpPr>
          <p:cNvPr id="306" name="Google Shape;306;p25"/>
          <p:cNvSpPr/>
          <p:nvPr/>
        </p:nvSpPr>
        <p:spPr>
          <a:xfrm>
            <a:off x="3093000" y="841675"/>
            <a:ext cx="6006000" cy="733800"/>
          </a:xfrm>
          <a:prstGeom prst="roundRect">
            <a:avLst>
              <a:gd fmla="val 0" name="adj"/>
            </a:avLst>
          </a:prstGeom>
          <a:gradFill>
            <a:gsLst>
              <a:gs pos="0">
                <a:srgbClr val="848484"/>
              </a:gs>
              <a:gs pos="3540">
                <a:srgbClr val="848484"/>
              </a:gs>
              <a:gs pos="55000">
                <a:srgbClr val="6D6D6D"/>
              </a:gs>
              <a:gs pos="100000">
                <a:srgbClr val="848484"/>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07" name="Google Shape;307;p25"/>
          <p:cNvSpPr txBox="1"/>
          <p:nvPr/>
        </p:nvSpPr>
        <p:spPr>
          <a:xfrm>
            <a:off x="3125150" y="928975"/>
            <a:ext cx="5973900" cy="6156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700">
                <a:solidFill>
                  <a:srgbClr val="D8D8D8"/>
                </a:solidFill>
                <a:latin typeface="Press Start 2P"/>
                <a:ea typeface="Press Start 2P"/>
                <a:cs typeface="Press Start 2P"/>
                <a:sym typeface="Press Start 2P"/>
              </a:rPr>
              <a:t>Résoudre selon les 3 intentions du </a:t>
            </a:r>
            <a:r>
              <a:rPr lang="en-US" sz="1700" u="sng">
                <a:solidFill>
                  <a:srgbClr val="93C47D"/>
                </a:solidFill>
                <a:latin typeface="Press Start 2P"/>
                <a:ea typeface="Press Start 2P"/>
                <a:cs typeface="Press Start 2P"/>
                <a:sym typeface="Press Start 2P"/>
                <a:hlinkClick r:id="rId11">
                  <a:extLst>
                    <a:ext uri="{A12FA001-AC4F-418D-AE19-62706E023703}">
                      <ahyp:hlinkClr val="tx"/>
                    </a:ext>
                  </a:extLst>
                </a:hlinkClick>
              </a:rPr>
              <a:t>RIM</a:t>
            </a:r>
            <a:endParaRPr sz="1300">
              <a:solidFill>
                <a:srgbClr val="93C47D"/>
              </a:solidFill>
            </a:endParaRPr>
          </a:p>
        </p:txBody>
      </p:sp>
      <p:pic>
        <p:nvPicPr>
          <p:cNvPr descr="A picture containing container, square&#10;&#10;Description automatically generated" id="308" name="Google Shape;308;p25"/>
          <p:cNvPicPr preferRelativeResize="0"/>
          <p:nvPr/>
        </p:nvPicPr>
        <p:blipFill rotWithShape="1">
          <a:blip r:embed="rId12">
            <a:alphaModFix/>
          </a:blip>
          <a:srcRect b="0" l="0" r="0" t="0"/>
          <a:stretch/>
        </p:blipFill>
        <p:spPr>
          <a:xfrm>
            <a:off x="10365464" y="4671182"/>
            <a:ext cx="784149" cy="784150"/>
          </a:xfrm>
          <a:prstGeom prst="rect">
            <a:avLst/>
          </a:prstGeom>
          <a:noFill/>
          <a:ln>
            <a:noFill/>
          </a:ln>
        </p:spPr>
      </p:pic>
      <p:pic>
        <p:nvPicPr>
          <p:cNvPr descr="A picture containing container, square&#10;&#10;Description automatically generated" id="309" name="Google Shape;309;p25"/>
          <p:cNvPicPr preferRelativeResize="0"/>
          <p:nvPr/>
        </p:nvPicPr>
        <p:blipFill rotWithShape="1">
          <a:blip r:embed="rId12">
            <a:alphaModFix/>
          </a:blip>
          <a:srcRect b="0" l="0" r="0" t="0"/>
          <a:stretch/>
        </p:blipFill>
        <p:spPr>
          <a:xfrm>
            <a:off x="10478874" y="4993268"/>
            <a:ext cx="1747837" cy="1747837"/>
          </a:xfrm>
          <a:prstGeom prst="rect">
            <a:avLst/>
          </a:prstGeom>
          <a:noFill/>
          <a:ln>
            <a:noFill/>
          </a:ln>
        </p:spPr>
      </p:pic>
      <p:pic>
        <p:nvPicPr>
          <p:cNvPr descr="A picture containing container, square&#10;&#10;Description automatically generated" id="310" name="Google Shape;310;p25"/>
          <p:cNvPicPr preferRelativeResize="0"/>
          <p:nvPr/>
        </p:nvPicPr>
        <p:blipFill rotWithShape="1">
          <a:blip r:embed="rId12">
            <a:alphaModFix/>
          </a:blip>
          <a:srcRect b="0" l="0" r="0" t="0"/>
          <a:stretch/>
        </p:blipFill>
        <p:spPr>
          <a:xfrm>
            <a:off x="9577100" y="5486685"/>
            <a:ext cx="1262339" cy="1262339"/>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295"/>
                                        </p:tgtEl>
                                        <p:attrNameLst>
                                          <p:attrName>style.visibility</p:attrName>
                                        </p:attrNameLst>
                                      </p:cBhvr>
                                      <p:to>
                                        <p:strVal val="visible"/>
                                      </p:to>
                                    </p:set>
                                    <p:animEffect filter="fade" transition="in">
                                      <p:cBhvr>
                                        <p:cTn dur="250"/>
                                        <p:tgtEl>
                                          <p:spTgt spid="295"/>
                                        </p:tgtEl>
                                      </p:cBhvr>
                                    </p:animEffect>
                                  </p:childTnLst>
                                </p:cTn>
                              </p:par>
                              <p:par>
                                <p:cTn fill="hold" nodeType="withEffect" presetClass="entr" presetID="2" presetSubtype="4">
                                  <p:stCondLst>
                                    <p:cond delay="0"/>
                                  </p:stCondLst>
                                  <p:childTnLst>
                                    <p:set>
                                      <p:cBhvr>
                                        <p:cTn dur="1" fill="hold">
                                          <p:stCondLst>
                                            <p:cond delay="0"/>
                                          </p:stCondLst>
                                        </p:cTn>
                                        <p:tgtEl>
                                          <p:spTgt spid="309"/>
                                        </p:tgtEl>
                                        <p:attrNameLst>
                                          <p:attrName>style.visibility</p:attrName>
                                        </p:attrNameLst>
                                      </p:cBhvr>
                                      <p:to>
                                        <p:strVal val="visible"/>
                                      </p:to>
                                    </p:set>
                                    <p:anim calcmode="lin" valueType="num">
                                      <p:cBhvr additive="base">
                                        <p:cTn dur="1000"/>
                                        <p:tgtEl>
                                          <p:spTgt spid="309"/>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310"/>
                                        </p:tgtEl>
                                        <p:attrNameLst>
                                          <p:attrName>style.visibility</p:attrName>
                                        </p:attrNameLst>
                                      </p:cBhvr>
                                      <p:to>
                                        <p:strVal val="visible"/>
                                      </p:to>
                                    </p:set>
                                    <p:anim calcmode="lin" valueType="num">
                                      <p:cBhvr additive="base">
                                        <p:cTn dur="1000"/>
                                        <p:tgtEl>
                                          <p:spTgt spid="310"/>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308"/>
                                        </p:tgtEl>
                                        <p:attrNameLst>
                                          <p:attrName>style.visibility</p:attrName>
                                        </p:attrNameLst>
                                      </p:cBhvr>
                                      <p:to>
                                        <p:strVal val="visible"/>
                                      </p:to>
                                    </p:set>
                                    <p:anim calcmode="lin" valueType="num">
                                      <p:cBhvr additive="base">
                                        <p:cTn dur="1000"/>
                                        <p:tgtEl>
                                          <p:spTgt spid="308"/>
                                        </p:tgtEl>
                                        <p:attrNameLst>
                                          <p:attrName>ppt_y</p:attrName>
                                        </p:attrNameLst>
                                      </p:cBhvr>
                                      <p:tavLst>
                                        <p:tav fmla="" tm="0">
                                          <p:val>
                                            <p:strVal val="#ppt_y+1"/>
                                          </p:val>
                                        </p:tav>
                                        <p:tav fmla="" tm="100000">
                                          <p:val>
                                            <p:strVal val="#ppt_y"/>
                                          </p:val>
                                        </p:tav>
                                      </p:tavLst>
                                    </p:anim>
                                  </p:childTnLst>
                                </p:cTn>
                              </p:par>
                              <p:par>
                                <p:cTn fill="hold" nodeType="withEffect" presetClass="entr" presetID="10" presetSubtype="0">
                                  <p:stCondLst>
                                    <p:cond delay="0"/>
                                  </p:stCondLst>
                                  <p:childTnLst>
                                    <p:set>
                                      <p:cBhvr>
                                        <p:cTn dur="1" fill="hold">
                                          <p:stCondLst>
                                            <p:cond delay="0"/>
                                          </p:stCondLst>
                                        </p:cTn>
                                        <p:tgtEl>
                                          <p:spTgt spid="301"/>
                                        </p:tgtEl>
                                        <p:attrNameLst>
                                          <p:attrName>style.visibility</p:attrName>
                                        </p:attrNameLst>
                                      </p:cBhvr>
                                      <p:to>
                                        <p:strVal val="visible"/>
                                      </p:to>
                                    </p:set>
                                    <p:animEffect filter="fade" transition="in">
                                      <p:cBhvr>
                                        <p:cTn dur="1000"/>
                                        <p:tgtEl>
                                          <p:spTgt spid="301"/>
                                        </p:tgtEl>
                                      </p:cBhvr>
                                    </p:animEffect>
                                  </p:childTnLst>
                                </p:cTn>
                              </p:par>
                              <p:par>
                                <p:cTn fill="hold" nodeType="withEffect" presetClass="entr" presetID="10" presetSubtype="0">
                                  <p:stCondLst>
                                    <p:cond delay="0"/>
                                  </p:stCondLst>
                                  <p:childTnLst>
                                    <p:set>
                                      <p:cBhvr>
                                        <p:cTn dur="1" fill="hold">
                                          <p:stCondLst>
                                            <p:cond delay="0"/>
                                          </p:stCondLst>
                                        </p:cTn>
                                        <p:tgtEl>
                                          <p:spTgt spid="302"/>
                                        </p:tgtEl>
                                        <p:attrNameLst>
                                          <p:attrName>style.visibility</p:attrName>
                                        </p:attrNameLst>
                                      </p:cBhvr>
                                      <p:to>
                                        <p:strVal val="visible"/>
                                      </p:to>
                                    </p:set>
                                    <p:animEffect filter="fade" transition="in">
                                      <p:cBhvr>
                                        <p:cTn dur="1000"/>
                                        <p:tgtEl>
                                          <p:spTgt spid="302"/>
                                        </p:tgtEl>
                                      </p:cBhvr>
                                    </p:animEffect>
                                  </p:childTnLst>
                                </p:cTn>
                              </p:par>
                              <p:par>
                                <p:cTn fill="hold" nodeType="withEffect" presetClass="entr" presetID="10" presetSubtype="0">
                                  <p:stCondLst>
                                    <p:cond delay="0"/>
                                  </p:stCondLst>
                                  <p:childTnLst>
                                    <p:set>
                                      <p:cBhvr>
                                        <p:cTn dur="1" fill="hold">
                                          <p:stCondLst>
                                            <p:cond delay="0"/>
                                          </p:stCondLst>
                                        </p:cTn>
                                        <p:tgtEl>
                                          <p:spTgt spid="303"/>
                                        </p:tgtEl>
                                        <p:attrNameLst>
                                          <p:attrName>style.visibility</p:attrName>
                                        </p:attrNameLst>
                                      </p:cBhvr>
                                      <p:to>
                                        <p:strVal val="visible"/>
                                      </p:to>
                                    </p:set>
                                    <p:animEffect filter="fade" transition="in">
                                      <p:cBhvr>
                                        <p:cTn dur="1000"/>
                                        <p:tgtEl>
                                          <p:spTgt spid="303"/>
                                        </p:tgtEl>
                                      </p:cBhvr>
                                    </p:animEffect>
                                  </p:childTnLst>
                                </p:cTn>
                              </p:par>
                              <p:par>
                                <p:cTn fill="hold" nodeType="withEffect" presetClass="entr" presetID="10" presetSubtype="0">
                                  <p:stCondLst>
                                    <p:cond delay="0"/>
                                  </p:stCondLst>
                                  <p:childTnLst>
                                    <p:set>
                                      <p:cBhvr>
                                        <p:cTn dur="1" fill="hold">
                                          <p:stCondLst>
                                            <p:cond delay="0"/>
                                          </p:stCondLst>
                                        </p:cTn>
                                        <p:tgtEl>
                                          <p:spTgt spid="305"/>
                                        </p:tgtEl>
                                        <p:attrNameLst>
                                          <p:attrName>style.visibility</p:attrName>
                                        </p:attrNameLst>
                                      </p:cBhvr>
                                      <p:to>
                                        <p:strVal val="visible"/>
                                      </p:to>
                                    </p:set>
                                    <p:animEffect filter="fade" transition="in">
                                      <p:cBhvr>
                                        <p:cTn dur="1000"/>
                                        <p:tgtEl>
                                          <p:spTgt spid="305"/>
                                        </p:tgtEl>
                                      </p:cBhvr>
                                    </p:animEffect>
                                  </p:childTnLst>
                                </p:cTn>
                              </p:par>
                              <p:par>
                                <p:cTn fill="hold" nodeType="withEffect" presetClass="entr" presetID="10" presetSubtype="0">
                                  <p:stCondLst>
                                    <p:cond delay="0"/>
                                  </p:stCondLst>
                                  <p:childTnLst>
                                    <p:set>
                                      <p:cBhvr>
                                        <p:cTn dur="1" fill="hold">
                                          <p:stCondLst>
                                            <p:cond delay="0"/>
                                          </p:stCondLst>
                                        </p:cTn>
                                        <p:tgtEl>
                                          <p:spTgt spid="304"/>
                                        </p:tgtEl>
                                        <p:attrNameLst>
                                          <p:attrName>style.visibility</p:attrName>
                                        </p:attrNameLst>
                                      </p:cBhvr>
                                      <p:to>
                                        <p:strVal val="visible"/>
                                      </p:to>
                                    </p:set>
                                    <p:animEffect filter="fade" transition="in">
                                      <p:cBhvr>
                                        <p:cTn dur="1000"/>
                                        <p:tgtEl>
                                          <p:spTgt spid="30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1077D2"/>
            </a:gs>
            <a:gs pos="100000">
              <a:srgbClr val="093153"/>
            </a:gs>
          </a:gsLst>
          <a:path path="circle">
            <a:fillToRect b="50%" l="50%" r="50%" t="50%"/>
          </a:path>
          <a:tileRect/>
        </a:gradFill>
      </p:bgPr>
    </p:bg>
    <p:spTree>
      <p:nvGrpSpPr>
        <p:cNvPr id="314" name="Shape 314"/>
        <p:cNvGrpSpPr/>
        <p:nvPr/>
      </p:nvGrpSpPr>
      <p:grpSpPr>
        <a:xfrm>
          <a:off x="0" y="0"/>
          <a:ext cx="0" cy="0"/>
          <a:chOff x="0" y="0"/>
          <a:chExt cx="0" cy="0"/>
        </a:xfrm>
      </p:grpSpPr>
      <p:sp>
        <p:nvSpPr>
          <p:cNvPr id="315" name="Google Shape;315;p26">
            <a:hlinkClick action="ppaction://hlinksldjump" r:id="rId3"/>
          </p:cNvPr>
          <p:cNvSpPr/>
          <p:nvPr/>
        </p:nvSpPr>
        <p:spPr>
          <a:xfrm>
            <a:off x="1748064" y="2079356"/>
            <a:ext cx="2084100" cy="733500"/>
          </a:xfrm>
          <a:prstGeom prst="roundRect">
            <a:avLst>
              <a:gd fmla="val 0" name="adj"/>
            </a:avLst>
          </a:prstGeom>
          <a:gradFill>
            <a:gsLst>
              <a:gs pos="0">
                <a:srgbClr val="A5A5A5"/>
              </a:gs>
              <a:gs pos="3540">
                <a:srgbClr val="A5A5A5"/>
              </a:gs>
              <a:gs pos="55000">
                <a:srgbClr val="7F7F7F"/>
              </a:gs>
              <a:gs pos="100000">
                <a:srgbClr val="A5A5A5"/>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16" name="Google Shape;316;p26">
            <a:hlinkClick action="ppaction://hlinksldjump" r:id="rId4"/>
          </p:cNvPr>
          <p:cNvSpPr/>
          <p:nvPr/>
        </p:nvSpPr>
        <p:spPr>
          <a:xfrm>
            <a:off x="8359775" y="2079356"/>
            <a:ext cx="2084100" cy="733500"/>
          </a:xfrm>
          <a:prstGeom prst="roundRect">
            <a:avLst>
              <a:gd fmla="val 0" name="adj"/>
            </a:avLst>
          </a:prstGeom>
          <a:gradFill>
            <a:gsLst>
              <a:gs pos="0">
                <a:srgbClr val="A5A5A5"/>
              </a:gs>
              <a:gs pos="3540">
                <a:srgbClr val="A5A5A5"/>
              </a:gs>
              <a:gs pos="55000">
                <a:srgbClr val="7F7F7F"/>
              </a:gs>
              <a:gs pos="100000">
                <a:srgbClr val="A5A5A5"/>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17" name="Google Shape;317;p26">
            <a:hlinkClick action="ppaction://hlinksldjump" r:id="rId5"/>
          </p:cNvPr>
          <p:cNvSpPr/>
          <p:nvPr/>
        </p:nvSpPr>
        <p:spPr>
          <a:xfrm>
            <a:off x="6155872" y="2079356"/>
            <a:ext cx="2084100" cy="733500"/>
          </a:xfrm>
          <a:prstGeom prst="roundRect">
            <a:avLst>
              <a:gd fmla="val 0" name="adj"/>
            </a:avLst>
          </a:prstGeom>
          <a:gradFill>
            <a:gsLst>
              <a:gs pos="0">
                <a:srgbClr val="A5A5A5"/>
              </a:gs>
              <a:gs pos="3540">
                <a:srgbClr val="A5A5A5"/>
              </a:gs>
              <a:gs pos="55000">
                <a:srgbClr val="7F7F7F"/>
              </a:gs>
              <a:gs pos="100000">
                <a:srgbClr val="A5A5A5"/>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18" name="Google Shape;318;p26"/>
          <p:cNvSpPr/>
          <p:nvPr/>
        </p:nvSpPr>
        <p:spPr>
          <a:xfrm>
            <a:off x="1294039" y="2628324"/>
            <a:ext cx="9603900" cy="3438300"/>
          </a:xfrm>
          <a:prstGeom prst="roundRect">
            <a:avLst>
              <a:gd fmla="val 0" name="adj"/>
            </a:avLst>
          </a:prstGeom>
          <a:gradFill>
            <a:gsLst>
              <a:gs pos="0">
                <a:srgbClr val="D9D9D9"/>
              </a:gs>
              <a:gs pos="3540">
                <a:srgbClr val="D9D9D9"/>
              </a:gs>
              <a:gs pos="84000">
                <a:srgbClr val="ADADAD"/>
              </a:gs>
              <a:gs pos="100000">
                <a:srgbClr val="D8D8D8"/>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19" name="Google Shape;319;p26"/>
          <p:cNvSpPr txBox="1"/>
          <p:nvPr/>
        </p:nvSpPr>
        <p:spPr>
          <a:xfrm>
            <a:off x="1748073" y="3056000"/>
            <a:ext cx="8452200" cy="1431600"/>
          </a:xfrm>
          <a:prstGeom prst="rect">
            <a:avLst/>
          </a:prstGeom>
          <a:noFill/>
          <a:ln>
            <a:noFill/>
          </a:ln>
        </p:spPr>
        <p:txBody>
          <a:bodyPr anchorCtr="0" anchor="t" bIns="45700" lIns="91425" spcFirstLastPara="1" rIns="91425" wrap="square" tIns="45700">
            <a:spAutoFit/>
          </a:bodyPr>
          <a:lstStyle/>
          <a:p>
            <a:pPr indent="-304800" lvl="0" marL="457200" rtl="0" algn="l">
              <a:lnSpc>
                <a:spcPct val="150000"/>
              </a:lnSpc>
              <a:spcBef>
                <a:spcPts val="0"/>
              </a:spcBef>
              <a:spcAft>
                <a:spcPts val="0"/>
              </a:spcAft>
              <a:buClr>
                <a:schemeClr val="dk1"/>
              </a:buClr>
              <a:buSzPts val="1200"/>
              <a:buFont typeface="Press Start 2P"/>
              <a:buChar char="■"/>
            </a:pPr>
            <a:r>
              <a:rPr lang="en-US" sz="1300">
                <a:solidFill>
                  <a:schemeClr val="dk1"/>
                </a:solidFill>
                <a:latin typeface="Press Start 2P"/>
                <a:ea typeface="Press Start 2P"/>
                <a:cs typeface="Press Start 2P"/>
                <a:sym typeface="Press Start 2P"/>
              </a:rPr>
              <a:t>Apprendre en mathématiques </a:t>
            </a:r>
            <a:r>
              <a:rPr lang="en-US" sz="1300">
                <a:solidFill>
                  <a:schemeClr val="lt1"/>
                </a:solidFill>
                <a:highlight>
                  <a:schemeClr val="dk1"/>
                </a:highlight>
                <a:latin typeface="Press Start 2P"/>
                <a:ea typeface="Press Start 2P"/>
                <a:cs typeface="Press Start 2P"/>
                <a:sym typeface="Press Start 2P"/>
              </a:rPr>
              <a:t>POUR</a:t>
            </a:r>
            <a:r>
              <a:rPr lang="en-US" sz="1300">
                <a:solidFill>
                  <a:schemeClr val="dk1"/>
                </a:solidFill>
                <a:latin typeface="Press Start 2P"/>
                <a:ea typeface="Press Start 2P"/>
                <a:cs typeface="Press Start 2P"/>
                <a:sym typeface="Press Start 2P"/>
              </a:rPr>
              <a:t> la résolution de problème</a:t>
            </a:r>
            <a:endParaRPr sz="1200">
              <a:solidFill>
                <a:schemeClr val="dk1"/>
              </a:solidFill>
              <a:latin typeface="Press Start 2P"/>
              <a:ea typeface="Press Start 2P"/>
              <a:cs typeface="Press Start 2P"/>
              <a:sym typeface="Press Start 2P"/>
            </a:endParaRPr>
          </a:p>
          <a:p>
            <a:pPr indent="-304800" lvl="0" marL="457200" marR="0" rtl="0" algn="l">
              <a:lnSpc>
                <a:spcPct val="150000"/>
              </a:lnSpc>
              <a:spcBef>
                <a:spcPts val="0"/>
              </a:spcBef>
              <a:spcAft>
                <a:spcPts val="0"/>
              </a:spcAft>
              <a:buClr>
                <a:schemeClr val="dk1"/>
              </a:buClr>
              <a:buSzPts val="1200"/>
              <a:buFont typeface="Press Start 2P"/>
              <a:buChar char="■"/>
            </a:pPr>
            <a:r>
              <a:rPr lang="en-US" sz="1200">
                <a:solidFill>
                  <a:schemeClr val="dk1"/>
                </a:solidFill>
                <a:latin typeface="Press Start 2P"/>
                <a:ea typeface="Press Start 2P"/>
                <a:cs typeface="Press Start 2P"/>
                <a:sym typeface="Press Start 2P"/>
              </a:rPr>
              <a:t>Vise la mobilisation de concepts et processus mathématiques appris</a:t>
            </a:r>
            <a:endParaRPr sz="1200">
              <a:solidFill>
                <a:schemeClr val="dk1"/>
              </a:solidFill>
              <a:latin typeface="Press Start 2P"/>
              <a:ea typeface="Press Start 2P"/>
              <a:cs typeface="Press Start 2P"/>
              <a:sym typeface="Press Start 2P"/>
            </a:endParaRPr>
          </a:p>
          <a:p>
            <a:pPr indent="-304800" lvl="0" marL="457200" marR="0" rtl="0" algn="l">
              <a:lnSpc>
                <a:spcPct val="150000"/>
              </a:lnSpc>
              <a:spcBef>
                <a:spcPts val="0"/>
              </a:spcBef>
              <a:spcAft>
                <a:spcPts val="0"/>
              </a:spcAft>
              <a:buClr>
                <a:schemeClr val="dk1"/>
              </a:buClr>
              <a:buSzPts val="1200"/>
              <a:buFont typeface="Press Start 2P"/>
              <a:buChar char="■"/>
            </a:pPr>
            <a:r>
              <a:rPr lang="en-US" sz="1200">
                <a:solidFill>
                  <a:schemeClr val="dk1"/>
                </a:solidFill>
                <a:latin typeface="Press Start 2P"/>
                <a:ea typeface="Press Start 2P"/>
                <a:cs typeface="Press Start 2P"/>
                <a:sym typeface="Press Start 2P"/>
              </a:rPr>
              <a:t>Tâches d’application et de consolidation</a:t>
            </a:r>
            <a:endParaRPr sz="1200">
              <a:solidFill>
                <a:schemeClr val="dk1"/>
              </a:solidFill>
              <a:latin typeface="Press Start 2P"/>
              <a:ea typeface="Press Start 2P"/>
              <a:cs typeface="Press Start 2P"/>
              <a:sym typeface="Press Start 2P"/>
            </a:endParaRPr>
          </a:p>
        </p:txBody>
      </p:sp>
      <p:sp>
        <p:nvSpPr>
          <p:cNvPr id="320" name="Google Shape;320;p26"/>
          <p:cNvSpPr/>
          <p:nvPr/>
        </p:nvSpPr>
        <p:spPr>
          <a:xfrm>
            <a:off x="1853536"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21" name="Google Shape;321;p26"/>
          <p:cNvSpPr/>
          <p:nvPr/>
        </p:nvSpPr>
        <p:spPr>
          <a:xfrm>
            <a:off x="2606848"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22" name="Google Shape;322;p26"/>
          <p:cNvSpPr/>
          <p:nvPr/>
        </p:nvSpPr>
        <p:spPr>
          <a:xfrm>
            <a:off x="3360160"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23" name="Google Shape;323;p26"/>
          <p:cNvSpPr/>
          <p:nvPr/>
        </p:nvSpPr>
        <p:spPr>
          <a:xfrm>
            <a:off x="4113472"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24" name="Google Shape;324;p26"/>
          <p:cNvSpPr/>
          <p:nvPr/>
        </p:nvSpPr>
        <p:spPr>
          <a:xfrm>
            <a:off x="4866784"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25" name="Google Shape;325;p26"/>
          <p:cNvSpPr/>
          <p:nvPr/>
        </p:nvSpPr>
        <p:spPr>
          <a:xfrm>
            <a:off x="3951968" y="2079356"/>
            <a:ext cx="2084100" cy="733500"/>
          </a:xfrm>
          <a:prstGeom prst="roundRect">
            <a:avLst>
              <a:gd fmla="val 0" name="adj"/>
            </a:avLst>
          </a:prstGeom>
          <a:gradFill>
            <a:gsLst>
              <a:gs pos="0">
                <a:srgbClr val="ADADAD"/>
              </a:gs>
              <a:gs pos="100000">
                <a:srgbClr val="D9D9D9"/>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326" name="Google Shape;326;p26"/>
          <p:cNvPicPr preferRelativeResize="0"/>
          <p:nvPr/>
        </p:nvPicPr>
        <p:blipFill rotWithShape="1">
          <a:blip r:embed="rId6">
            <a:alphaModFix/>
          </a:blip>
          <a:srcRect b="0" l="0" r="0" t="0"/>
          <a:stretch/>
        </p:blipFill>
        <p:spPr>
          <a:xfrm>
            <a:off x="3545629" y="4981756"/>
            <a:ext cx="315527" cy="315527"/>
          </a:xfrm>
          <a:prstGeom prst="rect">
            <a:avLst/>
          </a:prstGeom>
          <a:noFill/>
          <a:ln>
            <a:noFill/>
          </a:ln>
        </p:spPr>
      </p:pic>
      <p:pic>
        <p:nvPicPr>
          <p:cNvPr descr="A picture containing text&#10;&#10;Description automatically generated" id="327" name="Google Shape;327;p26"/>
          <p:cNvPicPr preferRelativeResize="0"/>
          <p:nvPr/>
        </p:nvPicPr>
        <p:blipFill rotWithShape="1">
          <a:blip r:embed="rId7">
            <a:alphaModFix/>
          </a:blip>
          <a:srcRect b="0" l="0" r="0" t="0"/>
          <a:stretch/>
        </p:blipFill>
        <p:spPr>
          <a:xfrm>
            <a:off x="2760114" y="4950313"/>
            <a:ext cx="379933" cy="378413"/>
          </a:xfrm>
          <a:prstGeom prst="rect">
            <a:avLst/>
          </a:prstGeom>
          <a:noFill/>
          <a:ln>
            <a:noFill/>
          </a:ln>
        </p:spPr>
      </p:pic>
      <p:pic>
        <p:nvPicPr>
          <p:cNvPr descr="A picture containing shape&#10;&#10;Description automatically generated" id="328" name="Google Shape;328;p26"/>
          <p:cNvPicPr preferRelativeResize="0"/>
          <p:nvPr/>
        </p:nvPicPr>
        <p:blipFill rotWithShape="1">
          <a:blip r:embed="rId8">
            <a:alphaModFix/>
          </a:blip>
          <a:srcRect b="0" l="0" r="0" t="0"/>
          <a:stretch/>
        </p:blipFill>
        <p:spPr>
          <a:xfrm flipH="1">
            <a:off x="4296975" y="4979789"/>
            <a:ext cx="319460" cy="319460"/>
          </a:xfrm>
          <a:prstGeom prst="rect">
            <a:avLst/>
          </a:prstGeom>
          <a:noFill/>
          <a:ln>
            <a:noFill/>
          </a:ln>
        </p:spPr>
      </p:pic>
      <p:pic>
        <p:nvPicPr>
          <p:cNvPr descr="A picture containing text&#10;&#10;Description automatically generated" id="329" name="Google Shape;329;p26"/>
          <p:cNvPicPr preferRelativeResize="0"/>
          <p:nvPr/>
        </p:nvPicPr>
        <p:blipFill rotWithShape="1">
          <a:blip r:embed="rId9">
            <a:alphaModFix/>
          </a:blip>
          <a:srcRect b="0" l="0" r="0" t="0"/>
          <a:stretch/>
        </p:blipFill>
        <p:spPr>
          <a:xfrm>
            <a:off x="2050984" y="4993735"/>
            <a:ext cx="291569" cy="291569"/>
          </a:xfrm>
          <a:prstGeom prst="rect">
            <a:avLst/>
          </a:prstGeom>
          <a:noFill/>
          <a:ln>
            <a:noFill/>
          </a:ln>
        </p:spPr>
      </p:pic>
      <p:pic>
        <p:nvPicPr>
          <p:cNvPr descr="A picture containing histogram&#10;&#10;Description automatically generated" id="330" name="Google Shape;330;p26"/>
          <p:cNvPicPr preferRelativeResize="0"/>
          <p:nvPr/>
        </p:nvPicPr>
        <p:blipFill rotWithShape="1">
          <a:blip r:embed="rId10">
            <a:alphaModFix/>
          </a:blip>
          <a:srcRect b="0" l="0" r="0" t="0"/>
          <a:stretch/>
        </p:blipFill>
        <p:spPr>
          <a:xfrm>
            <a:off x="5050286" y="4979789"/>
            <a:ext cx="319463" cy="319463"/>
          </a:xfrm>
          <a:prstGeom prst="rect">
            <a:avLst/>
          </a:prstGeom>
          <a:noFill/>
          <a:ln>
            <a:noFill/>
          </a:ln>
        </p:spPr>
      </p:pic>
      <p:sp>
        <p:nvSpPr>
          <p:cNvPr id="331" name="Google Shape;331;p26"/>
          <p:cNvSpPr/>
          <p:nvPr/>
        </p:nvSpPr>
        <p:spPr>
          <a:xfrm>
            <a:off x="3093000" y="841675"/>
            <a:ext cx="6006000" cy="733800"/>
          </a:xfrm>
          <a:prstGeom prst="roundRect">
            <a:avLst>
              <a:gd fmla="val 0" name="adj"/>
            </a:avLst>
          </a:prstGeom>
          <a:gradFill>
            <a:gsLst>
              <a:gs pos="0">
                <a:srgbClr val="848484"/>
              </a:gs>
              <a:gs pos="3540">
                <a:srgbClr val="848484"/>
              </a:gs>
              <a:gs pos="55000">
                <a:srgbClr val="6D6D6D"/>
              </a:gs>
              <a:gs pos="100000">
                <a:srgbClr val="848484"/>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32" name="Google Shape;332;p26"/>
          <p:cNvSpPr txBox="1"/>
          <p:nvPr/>
        </p:nvSpPr>
        <p:spPr>
          <a:xfrm>
            <a:off x="1748225" y="2239173"/>
            <a:ext cx="2084100" cy="2616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Clr>
                <a:schemeClr val="dk1"/>
              </a:buClr>
              <a:buFont typeface="Arial"/>
              <a:buNone/>
            </a:pPr>
            <a:r>
              <a:rPr lang="en-US" sz="1100">
                <a:solidFill>
                  <a:schemeClr val="lt1"/>
                </a:solidFill>
                <a:latin typeface="Press Start 2P"/>
                <a:ea typeface="Press Start 2P"/>
                <a:cs typeface="Press Start 2P"/>
                <a:sym typeface="Press Start 2P"/>
              </a:rPr>
              <a:t>1.PAR</a:t>
            </a:r>
            <a:endParaRPr sz="1100">
              <a:solidFill>
                <a:schemeClr val="lt1"/>
              </a:solidFill>
            </a:endParaRPr>
          </a:p>
        </p:txBody>
      </p:sp>
      <p:sp>
        <p:nvSpPr>
          <p:cNvPr id="333" name="Google Shape;333;p26"/>
          <p:cNvSpPr txBox="1"/>
          <p:nvPr/>
        </p:nvSpPr>
        <p:spPr>
          <a:xfrm>
            <a:off x="4065125" y="2248466"/>
            <a:ext cx="1873800" cy="261600"/>
          </a:xfrm>
          <a:prstGeom prst="rect">
            <a:avLst/>
          </a:prstGeom>
          <a:noFill/>
          <a:ln>
            <a:noFill/>
          </a:ln>
        </p:spPr>
        <p:txBody>
          <a:bodyPr anchorCtr="0" anchor="ctr" bIns="45700" lIns="91425" spcFirstLastPara="1" rIns="91425" wrap="square" tIns="45700">
            <a:spAutoFit/>
          </a:bodyPr>
          <a:lstStyle/>
          <a:p>
            <a:pPr indent="0" lvl="0" marL="0" rtl="0" algn="ctr">
              <a:spcBef>
                <a:spcPts val="0"/>
              </a:spcBef>
              <a:spcAft>
                <a:spcPts val="0"/>
              </a:spcAft>
              <a:buNone/>
            </a:pPr>
            <a:r>
              <a:rPr lang="en-US" sz="1100">
                <a:solidFill>
                  <a:schemeClr val="dk1"/>
                </a:solidFill>
                <a:latin typeface="Press Start 2P"/>
                <a:ea typeface="Press Start 2P"/>
                <a:cs typeface="Press Start 2P"/>
                <a:sym typeface="Press Start 2P"/>
              </a:rPr>
              <a:t>2.POUR</a:t>
            </a:r>
            <a:endParaRPr sz="1100">
              <a:solidFill>
                <a:schemeClr val="dk1"/>
              </a:solidFill>
              <a:latin typeface="Press Start 2P"/>
              <a:ea typeface="Press Start 2P"/>
              <a:cs typeface="Press Start 2P"/>
              <a:sym typeface="Press Start 2P"/>
            </a:endParaRPr>
          </a:p>
        </p:txBody>
      </p:sp>
      <p:sp>
        <p:nvSpPr>
          <p:cNvPr id="334" name="Google Shape;334;p26"/>
          <p:cNvSpPr txBox="1"/>
          <p:nvPr/>
        </p:nvSpPr>
        <p:spPr>
          <a:xfrm>
            <a:off x="6140950" y="2239173"/>
            <a:ext cx="2084100" cy="2616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en-US" sz="1100">
                <a:solidFill>
                  <a:srgbClr val="D9D9D9"/>
                </a:solidFill>
                <a:latin typeface="Press Start 2P"/>
                <a:ea typeface="Press Start 2P"/>
                <a:cs typeface="Press Start 2P"/>
                <a:sym typeface="Press Start 2P"/>
              </a:rPr>
              <a:t>3.RP pour RP</a:t>
            </a:r>
            <a:endParaRPr sz="1100">
              <a:solidFill>
                <a:srgbClr val="D9D9D9"/>
              </a:solidFill>
              <a:latin typeface="Press Start 2P"/>
              <a:ea typeface="Press Start 2P"/>
              <a:cs typeface="Press Start 2P"/>
              <a:sym typeface="Press Start 2P"/>
            </a:endParaRPr>
          </a:p>
        </p:txBody>
      </p:sp>
      <p:sp>
        <p:nvSpPr>
          <p:cNvPr id="335" name="Google Shape;335;p26"/>
          <p:cNvSpPr txBox="1"/>
          <p:nvPr/>
        </p:nvSpPr>
        <p:spPr>
          <a:xfrm>
            <a:off x="8283575" y="2154573"/>
            <a:ext cx="2195100" cy="4308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en-US" sz="1100">
                <a:solidFill>
                  <a:srgbClr val="D9D9D9"/>
                </a:solidFill>
                <a:latin typeface="Press Start 2P"/>
                <a:ea typeface="Press Start 2P"/>
                <a:cs typeface="Press Start 2P"/>
                <a:sym typeface="Press Start 2P"/>
              </a:rPr>
              <a:t>En résumé</a:t>
            </a:r>
            <a:endParaRPr sz="1100">
              <a:solidFill>
                <a:srgbClr val="D9D9D9"/>
              </a:solidFill>
              <a:latin typeface="Press Start 2P"/>
              <a:ea typeface="Press Start 2P"/>
              <a:cs typeface="Press Start 2P"/>
              <a:sym typeface="Press Start 2P"/>
            </a:endParaRPr>
          </a:p>
        </p:txBody>
      </p:sp>
      <p:pic>
        <p:nvPicPr>
          <p:cNvPr descr="A picture containing container, square&#10;&#10;Description automatically generated" id="336" name="Google Shape;336;p26"/>
          <p:cNvPicPr preferRelativeResize="0"/>
          <p:nvPr/>
        </p:nvPicPr>
        <p:blipFill rotWithShape="1">
          <a:blip r:embed="rId11">
            <a:alphaModFix/>
          </a:blip>
          <a:srcRect b="0" l="0" r="0" t="0"/>
          <a:stretch/>
        </p:blipFill>
        <p:spPr>
          <a:xfrm>
            <a:off x="10365464" y="4671182"/>
            <a:ext cx="784149" cy="784150"/>
          </a:xfrm>
          <a:prstGeom prst="rect">
            <a:avLst/>
          </a:prstGeom>
          <a:noFill/>
          <a:ln>
            <a:noFill/>
          </a:ln>
        </p:spPr>
      </p:pic>
      <p:pic>
        <p:nvPicPr>
          <p:cNvPr descr="A picture containing container, square&#10;&#10;Description automatically generated" id="337" name="Google Shape;337;p26"/>
          <p:cNvPicPr preferRelativeResize="0"/>
          <p:nvPr/>
        </p:nvPicPr>
        <p:blipFill rotWithShape="1">
          <a:blip r:embed="rId11">
            <a:alphaModFix/>
          </a:blip>
          <a:srcRect b="0" l="0" r="0" t="0"/>
          <a:stretch/>
        </p:blipFill>
        <p:spPr>
          <a:xfrm>
            <a:off x="10478874" y="4993268"/>
            <a:ext cx="1747837" cy="1747837"/>
          </a:xfrm>
          <a:prstGeom prst="rect">
            <a:avLst/>
          </a:prstGeom>
          <a:noFill/>
          <a:ln>
            <a:noFill/>
          </a:ln>
        </p:spPr>
      </p:pic>
      <p:pic>
        <p:nvPicPr>
          <p:cNvPr descr="A picture containing container, square&#10;&#10;Description automatically generated" id="338" name="Google Shape;338;p26"/>
          <p:cNvPicPr preferRelativeResize="0"/>
          <p:nvPr/>
        </p:nvPicPr>
        <p:blipFill rotWithShape="1">
          <a:blip r:embed="rId11">
            <a:alphaModFix/>
          </a:blip>
          <a:srcRect b="0" l="0" r="0" t="0"/>
          <a:stretch/>
        </p:blipFill>
        <p:spPr>
          <a:xfrm>
            <a:off x="9577100" y="5486685"/>
            <a:ext cx="1262339" cy="1262339"/>
          </a:xfrm>
          <a:prstGeom prst="rect">
            <a:avLst/>
          </a:prstGeom>
          <a:noFill/>
          <a:ln>
            <a:noFill/>
          </a:ln>
        </p:spPr>
      </p:pic>
      <p:sp>
        <p:nvSpPr>
          <p:cNvPr id="339" name="Google Shape;339;p26"/>
          <p:cNvSpPr txBox="1"/>
          <p:nvPr/>
        </p:nvSpPr>
        <p:spPr>
          <a:xfrm>
            <a:off x="3125150" y="928975"/>
            <a:ext cx="5973900" cy="6156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700">
                <a:solidFill>
                  <a:srgbClr val="D8D8D8"/>
                </a:solidFill>
                <a:latin typeface="Press Start 2P"/>
                <a:ea typeface="Press Start 2P"/>
                <a:cs typeface="Press Start 2P"/>
                <a:sym typeface="Press Start 2P"/>
              </a:rPr>
              <a:t>Résoudre selon les 3 intentions du </a:t>
            </a:r>
            <a:r>
              <a:rPr lang="en-US" sz="1700" u="sng">
                <a:solidFill>
                  <a:srgbClr val="93C47D"/>
                </a:solidFill>
                <a:latin typeface="Press Start 2P"/>
                <a:ea typeface="Press Start 2P"/>
                <a:cs typeface="Press Start 2P"/>
                <a:sym typeface="Press Start 2P"/>
                <a:hlinkClick r:id="rId12">
                  <a:extLst>
                    <a:ext uri="{A12FA001-AC4F-418D-AE19-62706E023703}">
                      <ahyp:hlinkClr val="tx"/>
                    </a:ext>
                  </a:extLst>
                </a:hlinkClick>
              </a:rPr>
              <a:t>RIM</a:t>
            </a:r>
            <a:endParaRPr sz="1300">
              <a:solidFill>
                <a:srgbClr val="93C47D"/>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319"/>
                                        </p:tgtEl>
                                        <p:attrNameLst>
                                          <p:attrName>style.visibility</p:attrName>
                                        </p:attrNameLst>
                                      </p:cBhvr>
                                      <p:to>
                                        <p:strVal val="visible"/>
                                      </p:to>
                                    </p:set>
                                    <p:animEffect filter="fade" transition="in">
                                      <p:cBhvr>
                                        <p:cTn dur="250"/>
                                        <p:tgtEl>
                                          <p:spTgt spid="319"/>
                                        </p:tgtEl>
                                      </p:cBhvr>
                                    </p:animEffect>
                                  </p:childTnLst>
                                </p:cTn>
                              </p:par>
                              <p:par>
                                <p:cTn fill="hold" nodeType="withEffect" presetClass="entr" presetID="2" presetSubtype="4">
                                  <p:stCondLst>
                                    <p:cond delay="0"/>
                                  </p:stCondLst>
                                  <p:childTnLst>
                                    <p:set>
                                      <p:cBhvr>
                                        <p:cTn dur="1" fill="hold">
                                          <p:stCondLst>
                                            <p:cond delay="0"/>
                                          </p:stCondLst>
                                        </p:cTn>
                                        <p:tgtEl>
                                          <p:spTgt spid="337"/>
                                        </p:tgtEl>
                                        <p:attrNameLst>
                                          <p:attrName>style.visibility</p:attrName>
                                        </p:attrNameLst>
                                      </p:cBhvr>
                                      <p:to>
                                        <p:strVal val="visible"/>
                                      </p:to>
                                    </p:set>
                                    <p:anim calcmode="lin" valueType="num">
                                      <p:cBhvr additive="base">
                                        <p:cTn dur="1000"/>
                                        <p:tgtEl>
                                          <p:spTgt spid="337"/>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338"/>
                                        </p:tgtEl>
                                        <p:attrNameLst>
                                          <p:attrName>style.visibility</p:attrName>
                                        </p:attrNameLst>
                                      </p:cBhvr>
                                      <p:to>
                                        <p:strVal val="visible"/>
                                      </p:to>
                                    </p:set>
                                    <p:anim calcmode="lin" valueType="num">
                                      <p:cBhvr additive="base">
                                        <p:cTn dur="1000"/>
                                        <p:tgtEl>
                                          <p:spTgt spid="338"/>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336"/>
                                        </p:tgtEl>
                                        <p:attrNameLst>
                                          <p:attrName>style.visibility</p:attrName>
                                        </p:attrNameLst>
                                      </p:cBhvr>
                                      <p:to>
                                        <p:strVal val="visible"/>
                                      </p:to>
                                    </p:set>
                                    <p:anim calcmode="lin" valueType="num">
                                      <p:cBhvr additive="base">
                                        <p:cTn dur="1000"/>
                                        <p:tgtEl>
                                          <p:spTgt spid="336"/>
                                        </p:tgtEl>
                                        <p:attrNameLst>
                                          <p:attrName>ppt_y</p:attrName>
                                        </p:attrNameLst>
                                      </p:cBhvr>
                                      <p:tavLst>
                                        <p:tav fmla="" tm="0">
                                          <p:val>
                                            <p:strVal val="#ppt_y+1"/>
                                          </p:val>
                                        </p:tav>
                                        <p:tav fmla="" tm="100000">
                                          <p:val>
                                            <p:strVal val="#ppt_y"/>
                                          </p:val>
                                        </p:tav>
                                      </p:tavLst>
                                    </p:anim>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326"/>
                                        </p:tgtEl>
                                        <p:attrNameLst>
                                          <p:attrName>style.visibility</p:attrName>
                                        </p:attrNameLst>
                                      </p:cBhvr>
                                      <p:to>
                                        <p:strVal val="visible"/>
                                      </p:to>
                                    </p:set>
                                    <p:animEffect filter="fade" transition="in">
                                      <p:cBhvr>
                                        <p:cTn dur="1000"/>
                                        <p:tgtEl>
                                          <p:spTgt spid="326"/>
                                        </p:tgtEl>
                                      </p:cBhvr>
                                    </p:animEffect>
                                  </p:childTnLst>
                                </p:cTn>
                              </p:par>
                              <p:par>
                                <p:cTn fill="hold" nodeType="withEffect" presetClass="entr" presetID="10" presetSubtype="0">
                                  <p:stCondLst>
                                    <p:cond delay="0"/>
                                  </p:stCondLst>
                                  <p:childTnLst>
                                    <p:set>
                                      <p:cBhvr>
                                        <p:cTn dur="1" fill="hold">
                                          <p:stCondLst>
                                            <p:cond delay="0"/>
                                          </p:stCondLst>
                                        </p:cTn>
                                        <p:tgtEl>
                                          <p:spTgt spid="327"/>
                                        </p:tgtEl>
                                        <p:attrNameLst>
                                          <p:attrName>style.visibility</p:attrName>
                                        </p:attrNameLst>
                                      </p:cBhvr>
                                      <p:to>
                                        <p:strVal val="visible"/>
                                      </p:to>
                                    </p:set>
                                    <p:animEffect filter="fade" transition="in">
                                      <p:cBhvr>
                                        <p:cTn dur="1000"/>
                                        <p:tgtEl>
                                          <p:spTgt spid="327"/>
                                        </p:tgtEl>
                                      </p:cBhvr>
                                    </p:animEffect>
                                  </p:childTnLst>
                                </p:cTn>
                              </p:par>
                              <p:par>
                                <p:cTn fill="hold" nodeType="withEffect" presetClass="entr" presetID="10" presetSubtype="0">
                                  <p:stCondLst>
                                    <p:cond delay="0"/>
                                  </p:stCondLst>
                                  <p:childTnLst>
                                    <p:set>
                                      <p:cBhvr>
                                        <p:cTn dur="1" fill="hold">
                                          <p:stCondLst>
                                            <p:cond delay="0"/>
                                          </p:stCondLst>
                                        </p:cTn>
                                        <p:tgtEl>
                                          <p:spTgt spid="328"/>
                                        </p:tgtEl>
                                        <p:attrNameLst>
                                          <p:attrName>style.visibility</p:attrName>
                                        </p:attrNameLst>
                                      </p:cBhvr>
                                      <p:to>
                                        <p:strVal val="visible"/>
                                      </p:to>
                                    </p:set>
                                    <p:animEffect filter="fade" transition="in">
                                      <p:cBhvr>
                                        <p:cTn dur="1000"/>
                                        <p:tgtEl>
                                          <p:spTgt spid="328"/>
                                        </p:tgtEl>
                                      </p:cBhvr>
                                    </p:animEffect>
                                  </p:childTnLst>
                                </p:cTn>
                              </p:par>
                              <p:par>
                                <p:cTn fill="hold" nodeType="withEffect" presetClass="entr" presetID="10" presetSubtype="0">
                                  <p:stCondLst>
                                    <p:cond delay="0"/>
                                  </p:stCondLst>
                                  <p:childTnLst>
                                    <p:set>
                                      <p:cBhvr>
                                        <p:cTn dur="1" fill="hold">
                                          <p:stCondLst>
                                            <p:cond delay="0"/>
                                          </p:stCondLst>
                                        </p:cTn>
                                        <p:tgtEl>
                                          <p:spTgt spid="330"/>
                                        </p:tgtEl>
                                        <p:attrNameLst>
                                          <p:attrName>style.visibility</p:attrName>
                                        </p:attrNameLst>
                                      </p:cBhvr>
                                      <p:to>
                                        <p:strVal val="visible"/>
                                      </p:to>
                                    </p:set>
                                    <p:animEffect filter="fade" transition="in">
                                      <p:cBhvr>
                                        <p:cTn dur="1000"/>
                                        <p:tgtEl>
                                          <p:spTgt spid="330"/>
                                        </p:tgtEl>
                                      </p:cBhvr>
                                    </p:animEffect>
                                  </p:childTnLst>
                                </p:cTn>
                              </p:par>
                              <p:par>
                                <p:cTn fill="hold" nodeType="withEffect" presetClass="entr" presetID="10" presetSubtype="0">
                                  <p:stCondLst>
                                    <p:cond delay="0"/>
                                  </p:stCondLst>
                                  <p:childTnLst>
                                    <p:set>
                                      <p:cBhvr>
                                        <p:cTn dur="1" fill="hold">
                                          <p:stCondLst>
                                            <p:cond delay="0"/>
                                          </p:stCondLst>
                                        </p:cTn>
                                        <p:tgtEl>
                                          <p:spTgt spid="329"/>
                                        </p:tgtEl>
                                        <p:attrNameLst>
                                          <p:attrName>style.visibility</p:attrName>
                                        </p:attrNameLst>
                                      </p:cBhvr>
                                      <p:to>
                                        <p:strVal val="visible"/>
                                      </p:to>
                                    </p:set>
                                    <p:animEffect filter="fade" transition="in">
                                      <p:cBhvr>
                                        <p:cTn dur="1000"/>
                                        <p:tgtEl>
                                          <p:spTgt spid="32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1077D2"/>
            </a:gs>
            <a:gs pos="100000">
              <a:srgbClr val="093153"/>
            </a:gs>
          </a:gsLst>
          <a:path path="circle">
            <a:fillToRect b="50%" l="50%" r="50%" t="50%"/>
          </a:path>
          <a:tileRect/>
        </a:gradFill>
      </p:bgPr>
    </p:bg>
    <p:spTree>
      <p:nvGrpSpPr>
        <p:cNvPr id="343" name="Shape 343"/>
        <p:cNvGrpSpPr/>
        <p:nvPr/>
      </p:nvGrpSpPr>
      <p:grpSpPr>
        <a:xfrm>
          <a:off x="0" y="0"/>
          <a:ext cx="0" cy="0"/>
          <a:chOff x="0" y="0"/>
          <a:chExt cx="0" cy="0"/>
        </a:xfrm>
      </p:grpSpPr>
      <p:sp>
        <p:nvSpPr>
          <p:cNvPr id="344" name="Google Shape;344;p27">
            <a:hlinkClick action="ppaction://hlinksldjump" r:id="rId3"/>
          </p:cNvPr>
          <p:cNvSpPr/>
          <p:nvPr/>
        </p:nvSpPr>
        <p:spPr>
          <a:xfrm>
            <a:off x="3951968" y="2079356"/>
            <a:ext cx="2084100" cy="733500"/>
          </a:xfrm>
          <a:prstGeom prst="roundRect">
            <a:avLst>
              <a:gd fmla="val 0" name="adj"/>
            </a:avLst>
          </a:prstGeom>
          <a:gradFill>
            <a:gsLst>
              <a:gs pos="0">
                <a:srgbClr val="A5A5A5"/>
              </a:gs>
              <a:gs pos="3540">
                <a:srgbClr val="A5A5A5"/>
              </a:gs>
              <a:gs pos="55000">
                <a:srgbClr val="7F7F7F"/>
              </a:gs>
              <a:gs pos="100000">
                <a:srgbClr val="A5A5A5"/>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45" name="Google Shape;345;p27">
            <a:hlinkClick action="ppaction://hlinksldjump" r:id="rId4"/>
          </p:cNvPr>
          <p:cNvSpPr/>
          <p:nvPr/>
        </p:nvSpPr>
        <p:spPr>
          <a:xfrm>
            <a:off x="1748064" y="2079356"/>
            <a:ext cx="2084100" cy="733500"/>
          </a:xfrm>
          <a:prstGeom prst="roundRect">
            <a:avLst>
              <a:gd fmla="val 0" name="adj"/>
            </a:avLst>
          </a:prstGeom>
          <a:gradFill>
            <a:gsLst>
              <a:gs pos="0">
                <a:srgbClr val="A5A5A5"/>
              </a:gs>
              <a:gs pos="3540">
                <a:srgbClr val="A5A5A5"/>
              </a:gs>
              <a:gs pos="55000">
                <a:srgbClr val="7F7F7F"/>
              </a:gs>
              <a:gs pos="100000">
                <a:srgbClr val="A5A5A5"/>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46" name="Google Shape;346;p27">
            <a:hlinkClick action="ppaction://hlinksldjump" r:id="rId5"/>
          </p:cNvPr>
          <p:cNvSpPr/>
          <p:nvPr/>
        </p:nvSpPr>
        <p:spPr>
          <a:xfrm>
            <a:off x="8359775" y="2079356"/>
            <a:ext cx="2084100" cy="733500"/>
          </a:xfrm>
          <a:prstGeom prst="roundRect">
            <a:avLst>
              <a:gd fmla="val 0" name="adj"/>
            </a:avLst>
          </a:prstGeom>
          <a:gradFill>
            <a:gsLst>
              <a:gs pos="0">
                <a:srgbClr val="A5A5A5"/>
              </a:gs>
              <a:gs pos="3540">
                <a:srgbClr val="A5A5A5"/>
              </a:gs>
              <a:gs pos="55000">
                <a:srgbClr val="7F7F7F"/>
              </a:gs>
              <a:gs pos="100000">
                <a:srgbClr val="A5A5A5"/>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47" name="Google Shape;347;p27"/>
          <p:cNvSpPr/>
          <p:nvPr/>
        </p:nvSpPr>
        <p:spPr>
          <a:xfrm>
            <a:off x="1294039" y="2628324"/>
            <a:ext cx="9603900" cy="3438300"/>
          </a:xfrm>
          <a:prstGeom prst="roundRect">
            <a:avLst>
              <a:gd fmla="val 0" name="adj"/>
            </a:avLst>
          </a:prstGeom>
          <a:gradFill>
            <a:gsLst>
              <a:gs pos="0">
                <a:srgbClr val="D9D9D9"/>
              </a:gs>
              <a:gs pos="3540">
                <a:srgbClr val="D9D9D9"/>
              </a:gs>
              <a:gs pos="84000">
                <a:srgbClr val="ADADAD"/>
              </a:gs>
              <a:gs pos="100000">
                <a:srgbClr val="D8D8D8"/>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48" name="Google Shape;348;p27"/>
          <p:cNvSpPr txBox="1"/>
          <p:nvPr/>
        </p:nvSpPr>
        <p:spPr>
          <a:xfrm>
            <a:off x="1574300" y="3006975"/>
            <a:ext cx="8155200" cy="1662300"/>
          </a:xfrm>
          <a:prstGeom prst="rect">
            <a:avLst/>
          </a:prstGeom>
          <a:noFill/>
          <a:ln>
            <a:noFill/>
          </a:ln>
        </p:spPr>
        <p:txBody>
          <a:bodyPr anchorCtr="0" anchor="t" bIns="45700" lIns="91425" spcFirstLastPara="1" rIns="91425" wrap="square" tIns="45700">
            <a:spAutoFit/>
          </a:bodyPr>
          <a:lstStyle/>
          <a:p>
            <a:pPr indent="-304800" lvl="0" marL="457200" marR="0" rtl="0" algn="l">
              <a:lnSpc>
                <a:spcPct val="150000"/>
              </a:lnSpc>
              <a:spcBef>
                <a:spcPts val="0"/>
              </a:spcBef>
              <a:spcAft>
                <a:spcPts val="0"/>
              </a:spcAft>
              <a:buClr>
                <a:schemeClr val="dk1"/>
              </a:buClr>
              <a:buSzPts val="1200"/>
              <a:buFont typeface="Press Start 2P"/>
              <a:buChar char="■"/>
            </a:pPr>
            <a:r>
              <a:rPr lang="en-US" sz="1200">
                <a:solidFill>
                  <a:schemeClr val="dk1"/>
                </a:solidFill>
                <a:latin typeface="Press Start 2P"/>
                <a:ea typeface="Press Start 2P"/>
                <a:cs typeface="Press Start 2P"/>
                <a:sym typeface="Press Start 2P"/>
              </a:rPr>
              <a:t>Résoudre des problèmes pour apprendre à résoudre des problèmes</a:t>
            </a:r>
            <a:endParaRPr sz="1200">
              <a:solidFill>
                <a:schemeClr val="dk1"/>
              </a:solidFill>
              <a:latin typeface="Press Start 2P"/>
              <a:ea typeface="Press Start 2P"/>
              <a:cs typeface="Press Start 2P"/>
              <a:sym typeface="Press Start 2P"/>
            </a:endParaRPr>
          </a:p>
          <a:p>
            <a:pPr indent="-304800" lvl="0" marL="457200" marR="0" rtl="0" algn="l">
              <a:lnSpc>
                <a:spcPct val="150000"/>
              </a:lnSpc>
              <a:spcBef>
                <a:spcPts val="0"/>
              </a:spcBef>
              <a:spcAft>
                <a:spcPts val="0"/>
              </a:spcAft>
              <a:buClr>
                <a:schemeClr val="dk1"/>
              </a:buClr>
              <a:buSzPts val="1200"/>
              <a:buFont typeface="Press Start 2P"/>
              <a:buChar char="■"/>
            </a:pPr>
            <a:r>
              <a:rPr lang="en-US" sz="1200">
                <a:solidFill>
                  <a:schemeClr val="dk1"/>
                </a:solidFill>
                <a:latin typeface="Press Start 2P"/>
                <a:ea typeface="Press Start 2P"/>
                <a:cs typeface="Press Start 2P"/>
                <a:sym typeface="Press Start 2P"/>
              </a:rPr>
              <a:t>Vise le développement de stratégies cognitives et métacognitives au service de la résolution de problèmes</a:t>
            </a:r>
            <a:endParaRPr sz="1200">
              <a:solidFill>
                <a:schemeClr val="dk1"/>
              </a:solidFill>
              <a:latin typeface="Press Start 2P"/>
              <a:ea typeface="Press Start 2P"/>
              <a:cs typeface="Press Start 2P"/>
              <a:sym typeface="Press Start 2P"/>
            </a:endParaRPr>
          </a:p>
          <a:p>
            <a:pPr indent="-304800" lvl="0" marL="457200" marR="0" rtl="0" algn="l">
              <a:lnSpc>
                <a:spcPct val="150000"/>
              </a:lnSpc>
              <a:spcBef>
                <a:spcPts val="0"/>
              </a:spcBef>
              <a:spcAft>
                <a:spcPts val="0"/>
              </a:spcAft>
              <a:buClr>
                <a:schemeClr val="dk1"/>
              </a:buClr>
              <a:buSzPts val="1200"/>
              <a:buFont typeface="Press Start 2P"/>
              <a:buChar char="■"/>
            </a:pPr>
            <a:r>
              <a:rPr lang="en-US" sz="1200">
                <a:solidFill>
                  <a:schemeClr val="dk1"/>
                </a:solidFill>
                <a:latin typeface="Press Start 2P"/>
                <a:ea typeface="Press Start 2P"/>
                <a:cs typeface="Press Start 2P"/>
                <a:sym typeface="Press Start 2P"/>
              </a:rPr>
              <a:t>Tous les types de tâches</a:t>
            </a:r>
            <a:endParaRPr sz="1200">
              <a:solidFill>
                <a:schemeClr val="dk1"/>
              </a:solidFill>
              <a:latin typeface="Press Start 2P"/>
              <a:ea typeface="Press Start 2P"/>
              <a:cs typeface="Press Start 2P"/>
              <a:sym typeface="Press Start 2P"/>
            </a:endParaRPr>
          </a:p>
        </p:txBody>
      </p:sp>
      <p:sp>
        <p:nvSpPr>
          <p:cNvPr id="349" name="Google Shape;349;p27"/>
          <p:cNvSpPr/>
          <p:nvPr/>
        </p:nvSpPr>
        <p:spPr>
          <a:xfrm>
            <a:off x="1853536"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50" name="Google Shape;350;p27"/>
          <p:cNvSpPr/>
          <p:nvPr/>
        </p:nvSpPr>
        <p:spPr>
          <a:xfrm>
            <a:off x="2606848"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51" name="Google Shape;351;p27"/>
          <p:cNvSpPr/>
          <p:nvPr/>
        </p:nvSpPr>
        <p:spPr>
          <a:xfrm>
            <a:off x="3360160"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52" name="Google Shape;352;p27"/>
          <p:cNvSpPr/>
          <p:nvPr/>
        </p:nvSpPr>
        <p:spPr>
          <a:xfrm>
            <a:off x="4113472"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53" name="Google Shape;353;p27"/>
          <p:cNvSpPr/>
          <p:nvPr/>
        </p:nvSpPr>
        <p:spPr>
          <a:xfrm>
            <a:off x="4866784"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54" name="Google Shape;354;p27"/>
          <p:cNvSpPr/>
          <p:nvPr/>
        </p:nvSpPr>
        <p:spPr>
          <a:xfrm>
            <a:off x="6155872" y="2079356"/>
            <a:ext cx="2084100" cy="733500"/>
          </a:xfrm>
          <a:prstGeom prst="roundRect">
            <a:avLst>
              <a:gd fmla="val 0" name="adj"/>
            </a:avLst>
          </a:prstGeom>
          <a:gradFill>
            <a:gsLst>
              <a:gs pos="0">
                <a:srgbClr val="ADADAD"/>
              </a:gs>
              <a:gs pos="100000">
                <a:srgbClr val="D9D9D9"/>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A picture containing text, clipart&#10;&#10;Description automatically generated" id="355" name="Google Shape;355;p27"/>
          <p:cNvPicPr preferRelativeResize="0"/>
          <p:nvPr/>
        </p:nvPicPr>
        <p:blipFill rotWithShape="1">
          <a:blip r:embed="rId6">
            <a:alphaModFix/>
          </a:blip>
          <a:srcRect b="0" l="0" r="0" t="0"/>
          <a:stretch/>
        </p:blipFill>
        <p:spPr>
          <a:xfrm>
            <a:off x="4251860" y="4934675"/>
            <a:ext cx="409687" cy="409687"/>
          </a:xfrm>
          <a:prstGeom prst="rect">
            <a:avLst/>
          </a:prstGeom>
          <a:noFill/>
          <a:ln>
            <a:noFill/>
          </a:ln>
        </p:spPr>
      </p:pic>
      <p:pic>
        <p:nvPicPr>
          <p:cNvPr descr="Shape&#10;&#10;Description automatically generated with medium confidence" id="356" name="Google Shape;356;p27"/>
          <p:cNvPicPr preferRelativeResize="0"/>
          <p:nvPr/>
        </p:nvPicPr>
        <p:blipFill rotWithShape="1">
          <a:blip r:embed="rId7">
            <a:alphaModFix/>
          </a:blip>
          <a:srcRect b="0" l="0" r="0" t="0"/>
          <a:stretch/>
        </p:blipFill>
        <p:spPr>
          <a:xfrm>
            <a:off x="3520433" y="4956560"/>
            <a:ext cx="365919" cy="365919"/>
          </a:xfrm>
          <a:prstGeom prst="rect">
            <a:avLst/>
          </a:prstGeom>
          <a:noFill/>
          <a:ln>
            <a:noFill/>
          </a:ln>
        </p:spPr>
      </p:pic>
      <p:pic>
        <p:nvPicPr>
          <p:cNvPr descr="A picture containing shape&#10;&#10;Description automatically generated" id="357" name="Google Shape;357;p27"/>
          <p:cNvPicPr preferRelativeResize="0"/>
          <p:nvPr/>
        </p:nvPicPr>
        <p:blipFill rotWithShape="1">
          <a:blip r:embed="rId8">
            <a:alphaModFix/>
          </a:blip>
          <a:srcRect b="0" l="0" r="0" t="0"/>
          <a:stretch/>
        </p:blipFill>
        <p:spPr>
          <a:xfrm>
            <a:off x="2782504" y="4960657"/>
            <a:ext cx="357725" cy="357725"/>
          </a:xfrm>
          <a:prstGeom prst="rect">
            <a:avLst/>
          </a:prstGeom>
          <a:noFill/>
          <a:ln>
            <a:noFill/>
          </a:ln>
        </p:spPr>
      </p:pic>
      <p:pic>
        <p:nvPicPr>
          <p:cNvPr descr="A picture containing text, toy&#10;&#10;Description automatically generated" id="358" name="Google Shape;358;p27"/>
          <p:cNvPicPr preferRelativeResize="0"/>
          <p:nvPr/>
        </p:nvPicPr>
        <p:blipFill rotWithShape="1">
          <a:blip r:embed="rId9">
            <a:alphaModFix/>
          </a:blip>
          <a:srcRect b="0" l="0" r="0" t="0"/>
          <a:stretch/>
        </p:blipFill>
        <p:spPr>
          <a:xfrm>
            <a:off x="1840246" y="4916881"/>
            <a:ext cx="686465" cy="686465"/>
          </a:xfrm>
          <a:prstGeom prst="rect">
            <a:avLst/>
          </a:prstGeom>
          <a:noFill/>
          <a:ln>
            <a:noFill/>
          </a:ln>
        </p:spPr>
      </p:pic>
      <p:pic>
        <p:nvPicPr>
          <p:cNvPr descr="A picture containing clipart&#10;&#10;Description automatically generated" id="359" name="Google Shape;359;p27"/>
          <p:cNvPicPr preferRelativeResize="0"/>
          <p:nvPr/>
        </p:nvPicPr>
        <p:blipFill rotWithShape="1">
          <a:blip r:embed="rId10">
            <a:alphaModFix/>
          </a:blip>
          <a:srcRect b="0" l="0" r="0" t="0"/>
          <a:stretch/>
        </p:blipFill>
        <p:spPr>
          <a:xfrm>
            <a:off x="4936731" y="4869493"/>
            <a:ext cx="551251" cy="551251"/>
          </a:xfrm>
          <a:prstGeom prst="rect">
            <a:avLst/>
          </a:prstGeom>
          <a:noFill/>
          <a:ln>
            <a:noFill/>
          </a:ln>
        </p:spPr>
      </p:pic>
      <p:sp>
        <p:nvSpPr>
          <p:cNvPr id="360" name="Google Shape;360;p27"/>
          <p:cNvSpPr/>
          <p:nvPr/>
        </p:nvSpPr>
        <p:spPr>
          <a:xfrm>
            <a:off x="3093000" y="841675"/>
            <a:ext cx="6006000" cy="733800"/>
          </a:xfrm>
          <a:prstGeom prst="roundRect">
            <a:avLst>
              <a:gd fmla="val 0" name="adj"/>
            </a:avLst>
          </a:prstGeom>
          <a:gradFill>
            <a:gsLst>
              <a:gs pos="0">
                <a:srgbClr val="848484"/>
              </a:gs>
              <a:gs pos="3540">
                <a:srgbClr val="848484"/>
              </a:gs>
              <a:gs pos="55000">
                <a:srgbClr val="6D6D6D"/>
              </a:gs>
              <a:gs pos="100000">
                <a:srgbClr val="848484"/>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61" name="Google Shape;361;p27"/>
          <p:cNvSpPr txBox="1"/>
          <p:nvPr/>
        </p:nvSpPr>
        <p:spPr>
          <a:xfrm>
            <a:off x="1748225" y="2239173"/>
            <a:ext cx="2084100" cy="2616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Clr>
                <a:schemeClr val="dk1"/>
              </a:buClr>
              <a:buFont typeface="Arial"/>
              <a:buNone/>
            </a:pPr>
            <a:r>
              <a:rPr lang="en-US" sz="1100">
                <a:solidFill>
                  <a:srgbClr val="D9D9D9"/>
                </a:solidFill>
                <a:latin typeface="Press Start 2P"/>
                <a:ea typeface="Press Start 2P"/>
                <a:cs typeface="Press Start 2P"/>
                <a:sym typeface="Press Start 2P"/>
              </a:rPr>
              <a:t>1.PAR</a:t>
            </a:r>
            <a:endParaRPr sz="1100">
              <a:solidFill>
                <a:srgbClr val="D9D9D9"/>
              </a:solidFill>
            </a:endParaRPr>
          </a:p>
        </p:txBody>
      </p:sp>
      <p:sp>
        <p:nvSpPr>
          <p:cNvPr id="362" name="Google Shape;362;p27"/>
          <p:cNvSpPr txBox="1"/>
          <p:nvPr/>
        </p:nvSpPr>
        <p:spPr>
          <a:xfrm>
            <a:off x="4065125" y="2248466"/>
            <a:ext cx="1873800" cy="261600"/>
          </a:xfrm>
          <a:prstGeom prst="rect">
            <a:avLst/>
          </a:prstGeom>
          <a:noFill/>
          <a:ln>
            <a:noFill/>
          </a:ln>
        </p:spPr>
        <p:txBody>
          <a:bodyPr anchorCtr="0" anchor="ctr" bIns="45700" lIns="91425" spcFirstLastPara="1" rIns="91425" wrap="square" tIns="45700">
            <a:spAutoFit/>
          </a:bodyPr>
          <a:lstStyle/>
          <a:p>
            <a:pPr indent="0" lvl="0" marL="0" rtl="0" algn="ctr">
              <a:spcBef>
                <a:spcPts val="0"/>
              </a:spcBef>
              <a:spcAft>
                <a:spcPts val="0"/>
              </a:spcAft>
              <a:buNone/>
            </a:pPr>
            <a:r>
              <a:rPr lang="en-US" sz="1100">
                <a:solidFill>
                  <a:srgbClr val="D9D9D9"/>
                </a:solidFill>
                <a:latin typeface="Press Start 2P"/>
                <a:ea typeface="Press Start 2P"/>
                <a:cs typeface="Press Start 2P"/>
                <a:sym typeface="Press Start 2P"/>
              </a:rPr>
              <a:t>2.POUR</a:t>
            </a:r>
            <a:endParaRPr sz="1100">
              <a:solidFill>
                <a:srgbClr val="D9D9D9"/>
              </a:solidFill>
              <a:latin typeface="Press Start 2P"/>
              <a:ea typeface="Press Start 2P"/>
              <a:cs typeface="Press Start 2P"/>
              <a:sym typeface="Press Start 2P"/>
            </a:endParaRPr>
          </a:p>
        </p:txBody>
      </p:sp>
      <p:sp>
        <p:nvSpPr>
          <p:cNvPr id="363" name="Google Shape;363;p27"/>
          <p:cNvSpPr txBox="1"/>
          <p:nvPr/>
        </p:nvSpPr>
        <p:spPr>
          <a:xfrm>
            <a:off x="6140950" y="2239173"/>
            <a:ext cx="2084100" cy="2616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en-US" sz="1100">
                <a:solidFill>
                  <a:schemeClr val="dk1"/>
                </a:solidFill>
                <a:latin typeface="Press Start 2P"/>
                <a:ea typeface="Press Start 2P"/>
                <a:cs typeface="Press Start 2P"/>
                <a:sym typeface="Press Start 2P"/>
              </a:rPr>
              <a:t>3.RP pour RP</a:t>
            </a:r>
            <a:endParaRPr sz="1100">
              <a:solidFill>
                <a:schemeClr val="dk1"/>
              </a:solidFill>
              <a:latin typeface="Press Start 2P"/>
              <a:ea typeface="Press Start 2P"/>
              <a:cs typeface="Press Start 2P"/>
              <a:sym typeface="Press Start 2P"/>
            </a:endParaRPr>
          </a:p>
        </p:txBody>
      </p:sp>
      <p:sp>
        <p:nvSpPr>
          <p:cNvPr id="364" name="Google Shape;364;p27"/>
          <p:cNvSpPr txBox="1"/>
          <p:nvPr/>
        </p:nvSpPr>
        <p:spPr>
          <a:xfrm>
            <a:off x="8283575" y="2154573"/>
            <a:ext cx="2195100" cy="4308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en-US" sz="1100">
                <a:solidFill>
                  <a:srgbClr val="D9D9D9"/>
                </a:solidFill>
                <a:latin typeface="Press Start 2P"/>
                <a:ea typeface="Press Start 2P"/>
                <a:cs typeface="Press Start 2P"/>
                <a:sym typeface="Press Start 2P"/>
              </a:rPr>
              <a:t>En résumé</a:t>
            </a:r>
            <a:endParaRPr sz="1100">
              <a:solidFill>
                <a:srgbClr val="D9D9D9"/>
              </a:solidFill>
              <a:latin typeface="Press Start 2P"/>
              <a:ea typeface="Press Start 2P"/>
              <a:cs typeface="Press Start 2P"/>
              <a:sym typeface="Press Start 2P"/>
            </a:endParaRPr>
          </a:p>
        </p:txBody>
      </p:sp>
      <p:pic>
        <p:nvPicPr>
          <p:cNvPr descr="A picture containing container, square&#10;&#10;Description automatically generated" id="365" name="Google Shape;365;p27"/>
          <p:cNvPicPr preferRelativeResize="0"/>
          <p:nvPr/>
        </p:nvPicPr>
        <p:blipFill rotWithShape="1">
          <a:blip r:embed="rId11">
            <a:alphaModFix/>
          </a:blip>
          <a:srcRect b="0" l="0" r="0" t="0"/>
          <a:stretch/>
        </p:blipFill>
        <p:spPr>
          <a:xfrm>
            <a:off x="10441664" y="4671182"/>
            <a:ext cx="784149" cy="784150"/>
          </a:xfrm>
          <a:prstGeom prst="rect">
            <a:avLst/>
          </a:prstGeom>
          <a:noFill/>
          <a:ln>
            <a:noFill/>
          </a:ln>
        </p:spPr>
      </p:pic>
      <p:pic>
        <p:nvPicPr>
          <p:cNvPr descr="A picture containing container, square&#10;&#10;Description automatically generated" id="366" name="Google Shape;366;p27"/>
          <p:cNvPicPr preferRelativeResize="0"/>
          <p:nvPr/>
        </p:nvPicPr>
        <p:blipFill rotWithShape="1">
          <a:blip r:embed="rId11">
            <a:alphaModFix/>
          </a:blip>
          <a:srcRect b="0" l="0" r="0" t="0"/>
          <a:stretch/>
        </p:blipFill>
        <p:spPr>
          <a:xfrm>
            <a:off x="10555074" y="4993268"/>
            <a:ext cx="1747837" cy="1747837"/>
          </a:xfrm>
          <a:prstGeom prst="rect">
            <a:avLst/>
          </a:prstGeom>
          <a:noFill/>
          <a:ln>
            <a:noFill/>
          </a:ln>
        </p:spPr>
      </p:pic>
      <p:pic>
        <p:nvPicPr>
          <p:cNvPr descr="A picture containing container, square&#10;&#10;Description automatically generated" id="367" name="Google Shape;367;p27"/>
          <p:cNvPicPr preferRelativeResize="0"/>
          <p:nvPr/>
        </p:nvPicPr>
        <p:blipFill rotWithShape="1">
          <a:blip r:embed="rId11">
            <a:alphaModFix/>
          </a:blip>
          <a:srcRect b="0" l="0" r="0" t="0"/>
          <a:stretch/>
        </p:blipFill>
        <p:spPr>
          <a:xfrm>
            <a:off x="9729500" y="5562885"/>
            <a:ext cx="1262339" cy="1262339"/>
          </a:xfrm>
          <a:prstGeom prst="rect">
            <a:avLst/>
          </a:prstGeom>
          <a:noFill/>
          <a:ln>
            <a:noFill/>
          </a:ln>
        </p:spPr>
      </p:pic>
      <p:sp>
        <p:nvSpPr>
          <p:cNvPr id="368" name="Google Shape;368;p27"/>
          <p:cNvSpPr txBox="1"/>
          <p:nvPr/>
        </p:nvSpPr>
        <p:spPr>
          <a:xfrm>
            <a:off x="3125150" y="928975"/>
            <a:ext cx="5973900" cy="6156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700">
                <a:solidFill>
                  <a:srgbClr val="D8D8D8"/>
                </a:solidFill>
                <a:latin typeface="Press Start 2P"/>
                <a:ea typeface="Press Start 2P"/>
                <a:cs typeface="Press Start 2P"/>
                <a:sym typeface="Press Start 2P"/>
              </a:rPr>
              <a:t>Résoudre selon les 3 intentions du </a:t>
            </a:r>
            <a:r>
              <a:rPr lang="en-US" sz="1700" u="sng">
                <a:solidFill>
                  <a:srgbClr val="93C47D"/>
                </a:solidFill>
                <a:latin typeface="Press Start 2P"/>
                <a:ea typeface="Press Start 2P"/>
                <a:cs typeface="Press Start 2P"/>
                <a:sym typeface="Press Start 2P"/>
                <a:hlinkClick r:id="rId12">
                  <a:extLst>
                    <a:ext uri="{A12FA001-AC4F-418D-AE19-62706E023703}">
                      <ahyp:hlinkClr val="tx"/>
                    </a:ext>
                  </a:extLst>
                </a:hlinkClick>
              </a:rPr>
              <a:t>RIM</a:t>
            </a:r>
            <a:endParaRPr sz="1300">
              <a:solidFill>
                <a:srgbClr val="93C47D"/>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348"/>
                                        </p:tgtEl>
                                        <p:attrNameLst>
                                          <p:attrName>style.visibility</p:attrName>
                                        </p:attrNameLst>
                                      </p:cBhvr>
                                      <p:to>
                                        <p:strVal val="visible"/>
                                      </p:to>
                                    </p:set>
                                    <p:animEffect filter="fade" transition="in">
                                      <p:cBhvr>
                                        <p:cTn dur="250"/>
                                        <p:tgtEl>
                                          <p:spTgt spid="348"/>
                                        </p:tgtEl>
                                      </p:cBhvr>
                                    </p:animEffect>
                                  </p:childTnLst>
                                </p:cTn>
                              </p:par>
                            </p:childTnLst>
                          </p:cTn>
                        </p:par>
                        <p:par>
                          <p:cTn fill="hold">
                            <p:stCondLst>
                              <p:cond delay="250"/>
                            </p:stCondLst>
                            <p:childTnLst>
                              <p:par>
                                <p:cTn fill="hold" nodeType="afterEffect" presetClass="entr" presetID="10" presetSubtype="0">
                                  <p:stCondLst>
                                    <p:cond delay="0"/>
                                  </p:stCondLst>
                                  <p:childTnLst>
                                    <p:set>
                                      <p:cBhvr>
                                        <p:cTn dur="1" fill="hold">
                                          <p:stCondLst>
                                            <p:cond delay="0"/>
                                          </p:stCondLst>
                                        </p:cTn>
                                        <p:tgtEl>
                                          <p:spTgt spid="355"/>
                                        </p:tgtEl>
                                        <p:attrNameLst>
                                          <p:attrName>style.visibility</p:attrName>
                                        </p:attrNameLst>
                                      </p:cBhvr>
                                      <p:to>
                                        <p:strVal val="visible"/>
                                      </p:to>
                                    </p:set>
                                    <p:animEffect filter="fade" transition="in">
                                      <p:cBhvr>
                                        <p:cTn dur="1000"/>
                                        <p:tgtEl>
                                          <p:spTgt spid="355"/>
                                        </p:tgtEl>
                                      </p:cBhvr>
                                    </p:animEffect>
                                  </p:childTnLst>
                                </p:cTn>
                              </p:par>
                              <p:par>
                                <p:cTn fill="hold" nodeType="withEffect" presetClass="entr" presetID="10" presetSubtype="0">
                                  <p:stCondLst>
                                    <p:cond delay="0"/>
                                  </p:stCondLst>
                                  <p:childTnLst>
                                    <p:set>
                                      <p:cBhvr>
                                        <p:cTn dur="1" fill="hold">
                                          <p:stCondLst>
                                            <p:cond delay="0"/>
                                          </p:stCondLst>
                                        </p:cTn>
                                        <p:tgtEl>
                                          <p:spTgt spid="356"/>
                                        </p:tgtEl>
                                        <p:attrNameLst>
                                          <p:attrName>style.visibility</p:attrName>
                                        </p:attrNameLst>
                                      </p:cBhvr>
                                      <p:to>
                                        <p:strVal val="visible"/>
                                      </p:to>
                                    </p:set>
                                    <p:animEffect filter="fade" transition="in">
                                      <p:cBhvr>
                                        <p:cTn dur="1000"/>
                                        <p:tgtEl>
                                          <p:spTgt spid="356"/>
                                        </p:tgtEl>
                                      </p:cBhvr>
                                    </p:animEffect>
                                  </p:childTnLst>
                                </p:cTn>
                              </p:par>
                              <p:par>
                                <p:cTn fill="hold" nodeType="withEffect" presetClass="entr" presetID="10" presetSubtype="0">
                                  <p:stCondLst>
                                    <p:cond delay="0"/>
                                  </p:stCondLst>
                                  <p:childTnLst>
                                    <p:set>
                                      <p:cBhvr>
                                        <p:cTn dur="1" fill="hold">
                                          <p:stCondLst>
                                            <p:cond delay="0"/>
                                          </p:stCondLst>
                                        </p:cTn>
                                        <p:tgtEl>
                                          <p:spTgt spid="357"/>
                                        </p:tgtEl>
                                        <p:attrNameLst>
                                          <p:attrName>style.visibility</p:attrName>
                                        </p:attrNameLst>
                                      </p:cBhvr>
                                      <p:to>
                                        <p:strVal val="visible"/>
                                      </p:to>
                                    </p:set>
                                    <p:animEffect filter="fade" transition="in">
                                      <p:cBhvr>
                                        <p:cTn dur="1000"/>
                                        <p:tgtEl>
                                          <p:spTgt spid="357"/>
                                        </p:tgtEl>
                                      </p:cBhvr>
                                    </p:animEffect>
                                  </p:childTnLst>
                                </p:cTn>
                              </p:par>
                              <p:par>
                                <p:cTn fill="hold" nodeType="withEffect" presetClass="entr" presetID="10" presetSubtype="0">
                                  <p:stCondLst>
                                    <p:cond delay="0"/>
                                  </p:stCondLst>
                                  <p:childTnLst>
                                    <p:set>
                                      <p:cBhvr>
                                        <p:cTn dur="1" fill="hold">
                                          <p:stCondLst>
                                            <p:cond delay="0"/>
                                          </p:stCondLst>
                                        </p:cTn>
                                        <p:tgtEl>
                                          <p:spTgt spid="359"/>
                                        </p:tgtEl>
                                        <p:attrNameLst>
                                          <p:attrName>style.visibility</p:attrName>
                                        </p:attrNameLst>
                                      </p:cBhvr>
                                      <p:to>
                                        <p:strVal val="visible"/>
                                      </p:to>
                                    </p:set>
                                    <p:animEffect filter="fade" transition="in">
                                      <p:cBhvr>
                                        <p:cTn dur="1000"/>
                                        <p:tgtEl>
                                          <p:spTgt spid="359"/>
                                        </p:tgtEl>
                                      </p:cBhvr>
                                    </p:animEffect>
                                  </p:childTnLst>
                                </p:cTn>
                              </p:par>
                              <p:par>
                                <p:cTn fill="hold" nodeType="withEffect" presetClass="entr" presetID="10" presetSubtype="0">
                                  <p:stCondLst>
                                    <p:cond delay="0"/>
                                  </p:stCondLst>
                                  <p:childTnLst>
                                    <p:set>
                                      <p:cBhvr>
                                        <p:cTn dur="1" fill="hold">
                                          <p:stCondLst>
                                            <p:cond delay="0"/>
                                          </p:stCondLst>
                                        </p:cTn>
                                        <p:tgtEl>
                                          <p:spTgt spid="358"/>
                                        </p:tgtEl>
                                        <p:attrNameLst>
                                          <p:attrName>style.visibility</p:attrName>
                                        </p:attrNameLst>
                                      </p:cBhvr>
                                      <p:to>
                                        <p:strVal val="visible"/>
                                      </p:to>
                                    </p:set>
                                    <p:animEffect filter="fade" transition="in">
                                      <p:cBhvr>
                                        <p:cTn dur="1000"/>
                                        <p:tgtEl>
                                          <p:spTgt spid="358"/>
                                        </p:tgtEl>
                                      </p:cBhvr>
                                    </p:animEffect>
                                  </p:childTnLst>
                                </p:cTn>
                              </p:par>
                              <p:par>
                                <p:cTn fill="hold" nodeType="withEffect" presetClass="entr" presetID="2" presetSubtype="4">
                                  <p:stCondLst>
                                    <p:cond delay="0"/>
                                  </p:stCondLst>
                                  <p:childTnLst>
                                    <p:set>
                                      <p:cBhvr>
                                        <p:cTn dur="1" fill="hold">
                                          <p:stCondLst>
                                            <p:cond delay="0"/>
                                          </p:stCondLst>
                                        </p:cTn>
                                        <p:tgtEl>
                                          <p:spTgt spid="365"/>
                                        </p:tgtEl>
                                        <p:attrNameLst>
                                          <p:attrName>style.visibility</p:attrName>
                                        </p:attrNameLst>
                                      </p:cBhvr>
                                      <p:to>
                                        <p:strVal val="visible"/>
                                      </p:to>
                                    </p:set>
                                    <p:anim calcmode="lin" valueType="num">
                                      <p:cBhvr additive="base">
                                        <p:cTn dur="1000"/>
                                        <p:tgtEl>
                                          <p:spTgt spid="365"/>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366"/>
                                        </p:tgtEl>
                                        <p:attrNameLst>
                                          <p:attrName>style.visibility</p:attrName>
                                        </p:attrNameLst>
                                      </p:cBhvr>
                                      <p:to>
                                        <p:strVal val="visible"/>
                                      </p:to>
                                    </p:set>
                                    <p:anim calcmode="lin" valueType="num">
                                      <p:cBhvr additive="base">
                                        <p:cTn dur="1000"/>
                                        <p:tgtEl>
                                          <p:spTgt spid="366"/>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367"/>
                                        </p:tgtEl>
                                        <p:attrNameLst>
                                          <p:attrName>style.visibility</p:attrName>
                                        </p:attrNameLst>
                                      </p:cBhvr>
                                      <p:to>
                                        <p:strVal val="visible"/>
                                      </p:to>
                                    </p:set>
                                    <p:anim calcmode="lin" valueType="num">
                                      <p:cBhvr additive="base">
                                        <p:cTn dur="1000"/>
                                        <p:tgtEl>
                                          <p:spTgt spid="367"/>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1077D2"/>
            </a:gs>
            <a:gs pos="100000">
              <a:srgbClr val="093153"/>
            </a:gs>
          </a:gsLst>
          <a:path path="circle">
            <a:fillToRect b="50%" l="50%" r="50%" t="50%"/>
          </a:path>
          <a:tileRect/>
        </a:gradFill>
      </p:bgPr>
    </p:bg>
    <p:spTree>
      <p:nvGrpSpPr>
        <p:cNvPr id="372" name="Shape 372"/>
        <p:cNvGrpSpPr/>
        <p:nvPr/>
      </p:nvGrpSpPr>
      <p:grpSpPr>
        <a:xfrm>
          <a:off x="0" y="0"/>
          <a:ext cx="0" cy="0"/>
          <a:chOff x="0" y="0"/>
          <a:chExt cx="0" cy="0"/>
        </a:xfrm>
      </p:grpSpPr>
      <p:sp>
        <p:nvSpPr>
          <p:cNvPr id="373" name="Google Shape;373;p28">
            <a:hlinkClick action="ppaction://hlinksldjump" r:id="rId3"/>
          </p:cNvPr>
          <p:cNvSpPr/>
          <p:nvPr/>
        </p:nvSpPr>
        <p:spPr>
          <a:xfrm>
            <a:off x="6155872" y="2079356"/>
            <a:ext cx="2084100" cy="733500"/>
          </a:xfrm>
          <a:prstGeom prst="roundRect">
            <a:avLst>
              <a:gd fmla="val 0" name="adj"/>
            </a:avLst>
          </a:prstGeom>
          <a:gradFill>
            <a:gsLst>
              <a:gs pos="0">
                <a:srgbClr val="A5A5A5"/>
              </a:gs>
              <a:gs pos="3540">
                <a:srgbClr val="A5A5A5"/>
              </a:gs>
              <a:gs pos="55000">
                <a:srgbClr val="7F7F7F"/>
              </a:gs>
              <a:gs pos="100000">
                <a:srgbClr val="A5A5A5"/>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74" name="Google Shape;374;p28">
            <a:hlinkClick action="ppaction://hlinksldjump" r:id="rId4"/>
          </p:cNvPr>
          <p:cNvSpPr/>
          <p:nvPr/>
        </p:nvSpPr>
        <p:spPr>
          <a:xfrm>
            <a:off x="3951968" y="2079356"/>
            <a:ext cx="2084100" cy="733500"/>
          </a:xfrm>
          <a:prstGeom prst="roundRect">
            <a:avLst>
              <a:gd fmla="val 0" name="adj"/>
            </a:avLst>
          </a:prstGeom>
          <a:gradFill>
            <a:gsLst>
              <a:gs pos="0">
                <a:srgbClr val="A5A5A5"/>
              </a:gs>
              <a:gs pos="3540">
                <a:srgbClr val="A5A5A5"/>
              </a:gs>
              <a:gs pos="55000">
                <a:srgbClr val="7F7F7F"/>
              </a:gs>
              <a:gs pos="100000">
                <a:srgbClr val="A5A5A5"/>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75" name="Google Shape;375;p28">
            <a:hlinkClick action="ppaction://hlinksldjump" r:id="rId5"/>
          </p:cNvPr>
          <p:cNvSpPr/>
          <p:nvPr/>
        </p:nvSpPr>
        <p:spPr>
          <a:xfrm>
            <a:off x="1748064" y="2079356"/>
            <a:ext cx="2084100" cy="733500"/>
          </a:xfrm>
          <a:prstGeom prst="roundRect">
            <a:avLst>
              <a:gd fmla="val 0" name="adj"/>
            </a:avLst>
          </a:prstGeom>
          <a:gradFill>
            <a:gsLst>
              <a:gs pos="0">
                <a:srgbClr val="A5A5A5"/>
              </a:gs>
              <a:gs pos="3540">
                <a:srgbClr val="A5A5A5"/>
              </a:gs>
              <a:gs pos="55000">
                <a:srgbClr val="7F7F7F"/>
              </a:gs>
              <a:gs pos="100000">
                <a:srgbClr val="A5A5A5"/>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76" name="Google Shape;376;p28"/>
          <p:cNvSpPr/>
          <p:nvPr/>
        </p:nvSpPr>
        <p:spPr>
          <a:xfrm>
            <a:off x="1294039" y="2628324"/>
            <a:ext cx="9603900" cy="3438300"/>
          </a:xfrm>
          <a:prstGeom prst="roundRect">
            <a:avLst>
              <a:gd fmla="val 0" name="adj"/>
            </a:avLst>
          </a:prstGeom>
          <a:gradFill>
            <a:gsLst>
              <a:gs pos="0">
                <a:srgbClr val="D9D9D9"/>
              </a:gs>
              <a:gs pos="3540">
                <a:srgbClr val="D9D9D9"/>
              </a:gs>
              <a:gs pos="84000">
                <a:srgbClr val="ADADAD"/>
              </a:gs>
              <a:gs pos="100000">
                <a:srgbClr val="D8D8D8"/>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77" name="Google Shape;377;p28"/>
          <p:cNvSpPr/>
          <p:nvPr/>
        </p:nvSpPr>
        <p:spPr>
          <a:xfrm>
            <a:off x="1853536"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78" name="Google Shape;378;p28"/>
          <p:cNvSpPr/>
          <p:nvPr/>
        </p:nvSpPr>
        <p:spPr>
          <a:xfrm>
            <a:off x="2606848"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79" name="Google Shape;379;p28"/>
          <p:cNvSpPr/>
          <p:nvPr/>
        </p:nvSpPr>
        <p:spPr>
          <a:xfrm>
            <a:off x="3360160"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80" name="Google Shape;380;p28"/>
          <p:cNvSpPr/>
          <p:nvPr/>
        </p:nvSpPr>
        <p:spPr>
          <a:xfrm>
            <a:off x="4113472"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81" name="Google Shape;381;p28"/>
          <p:cNvSpPr/>
          <p:nvPr/>
        </p:nvSpPr>
        <p:spPr>
          <a:xfrm>
            <a:off x="4866784"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82" name="Google Shape;382;p28"/>
          <p:cNvSpPr/>
          <p:nvPr/>
        </p:nvSpPr>
        <p:spPr>
          <a:xfrm>
            <a:off x="8359775" y="2079356"/>
            <a:ext cx="2084100" cy="733500"/>
          </a:xfrm>
          <a:prstGeom prst="roundRect">
            <a:avLst>
              <a:gd fmla="val 0" name="adj"/>
            </a:avLst>
          </a:prstGeom>
          <a:gradFill>
            <a:gsLst>
              <a:gs pos="0">
                <a:srgbClr val="ADADAD"/>
              </a:gs>
              <a:gs pos="100000">
                <a:srgbClr val="D9D9D9"/>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Chart, histogram&#10;&#10;Description automatically generated" id="383" name="Google Shape;383;p28"/>
          <p:cNvPicPr preferRelativeResize="0"/>
          <p:nvPr/>
        </p:nvPicPr>
        <p:blipFill rotWithShape="1">
          <a:blip r:embed="rId6">
            <a:alphaModFix/>
          </a:blip>
          <a:srcRect b="0" l="0" r="0" t="0"/>
          <a:stretch/>
        </p:blipFill>
        <p:spPr>
          <a:xfrm>
            <a:off x="4306387" y="4989202"/>
            <a:ext cx="300634" cy="300634"/>
          </a:xfrm>
          <a:prstGeom prst="rect">
            <a:avLst/>
          </a:prstGeom>
          <a:noFill/>
          <a:ln>
            <a:noFill/>
          </a:ln>
        </p:spPr>
      </p:pic>
      <p:pic>
        <p:nvPicPr>
          <p:cNvPr descr="Chart, histogram&#10;&#10;Description automatically generated" id="384" name="Google Shape;384;p28"/>
          <p:cNvPicPr preferRelativeResize="0"/>
          <p:nvPr/>
        </p:nvPicPr>
        <p:blipFill rotWithShape="1">
          <a:blip r:embed="rId6">
            <a:alphaModFix/>
          </a:blip>
          <a:srcRect b="0" l="0" r="0" t="0"/>
          <a:stretch/>
        </p:blipFill>
        <p:spPr>
          <a:xfrm>
            <a:off x="3553075" y="4989202"/>
            <a:ext cx="300634" cy="300634"/>
          </a:xfrm>
          <a:prstGeom prst="rect">
            <a:avLst/>
          </a:prstGeom>
          <a:noFill/>
          <a:ln>
            <a:noFill/>
          </a:ln>
        </p:spPr>
      </p:pic>
      <p:pic>
        <p:nvPicPr>
          <p:cNvPr descr="Chart, histogram&#10;&#10;Description automatically generated" id="385" name="Google Shape;385;p28"/>
          <p:cNvPicPr preferRelativeResize="0"/>
          <p:nvPr/>
        </p:nvPicPr>
        <p:blipFill rotWithShape="1">
          <a:blip r:embed="rId6">
            <a:alphaModFix/>
          </a:blip>
          <a:srcRect b="0" l="0" r="0" t="0"/>
          <a:stretch/>
        </p:blipFill>
        <p:spPr>
          <a:xfrm>
            <a:off x="2799763" y="4989202"/>
            <a:ext cx="300634" cy="300634"/>
          </a:xfrm>
          <a:prstGeom prst="rect">
            <a:avLst/>
          </a:prstGeom>
          <a:noFill/>
          <a:ln>
            <a:noFill/>
          </a:ln>
        </p:spPr>
      </p:pic>
      <p:pic>
        <p:nvPicPr>
          <p:cNvPr descr="Chart, histogram&#10;&#10;Description automatically generated" id="386" name="Google Shape;386;p28"/>
          <p:cNvPicPr preferRelativeResize="0"/>
          <p:nvPr/>
        </p:nvPicPr>
        <p:blipFill rotWithShape="1">
          <a:blip r:embed="rId6">
            <a:alphaModFix/>
          </a:blip>
          <a:srcRect b="0" l="0" r="0" t="0"/>
          <a:stretch/>
        </p:blipFill>
        <p:spPr>
          <a:xfrm>
            <a:off x="2046451" y="4989202"/>
            <a:ext cx="300634" cy="300634"/>
          </a:xfrm>
          <a:prstGeom prst="rect">
            <a:avLst/>
          </a:prstGeom>
          <a:noFill/>
          <a:ln>
            <a:noFill/>
          </a:ln>
        </p:spPr>
      </p:pic>
      <p:pic>
        <p:nvPicPr>
          <p:cNvPr descr="Chart, histogram&#10;&#10;Description automatically generated" id="387" name="Google Shape;387;p28"/>
          <p:cNvPicPr preferRelativeResize="0"/>
          <p:nvPr/>
        </p:nvPicPr>
        <p:blipFill rotWithShape="1">
          <a:blip r:embed="rId6">
            <a:alphaModFix/>
          </a:blip>
          <a:srcRect b="0" l="0" r="0" t="0"/>
          <a:stretch/>
        </p:blipFill>
        <p:spPr>
          <a:xfrm>
            <a:off x="5059699" y="4989202"/>
            <a:ext cx="300634" cy="300634"/>
          </a:xfrm>
          <a:prstGeom prst="rect">
            <a:avLst/>
          </a:prstGeom>
          <a:noFill/>
          <a:ln>
            <a:noFill/>
          </a:ln>
        </p:spPr>
      </p:pic>
      <p:sp>
        <p:nvSpPr>
          <p:cNvPr id="388" name="Google Shape;388;p28"/>
          <p:cNvSpPr txBox="1"/>
          <p:nvPr/>
        </p:nvSpPr>
        <p:spPr>
          <a:xfrm>
            <a:off x="1748225" y="2239173"/>
            <a:ext cx="2084100" cy="2616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Clr>
                <a:schemeClr val="dk1"/>
              </a:buClr>
              <a:buFont typeface="Arial"/>
              <a:buNone/>
            </a:pPr>
            <a:r>
              <a:rPr lang="en-US" sz="1100">
                <a:solidFill>
                  <a:srgbClr val="D9D9D9"/>
                </a:solidFill>
                <a:latin typeface="Press Start 2P"/>
                <a:ea typeface="Press Start 2P"/>
                <a:cs typeface="Press Start 2P"/>
                <a:sym typeface="Press Start 2P"/>
              </a:rPr>
              <a:t>1.PAR</a:t>
            </a:r>
            <a:endParaRPr sz="1100">
              <a:solidFill>
                <a:srgbClr val="D9D9D9"/>
              </a:solidFill>
            </a:endParaRPr>
          </a:p>
        </p:txBody>
      </p:sp>
      <p:sp>
        <p:nvSpPr>
          <p:cNvPr id="389" name="Google Shape;389;p28"/>
          <p:cNvSpPr txBox="1"/>
          <p:nvPr/>
        </p:nvSpPr>
        <p:spPr>
          <a:xfrm>
            <a:off x="4065125" y="2248466"/>
            <a:ext cx="1873800" cy="261600"/>
          </a:xfrm>
          <a:prstGeom prst="rect">
            <a:avLst/>
          </a:prstGeom>
          <a:noFill/>
          <a:ln>
            <a:noFill/>
          </a:ln>
        </p:spPr>
        <p:txBody>
          <a:bodyPr anchorCtr="0" anchor="ctr" bIns="45700" lIns="91425" spcFirstLastPara="1" rIns="91425" wrap="square" tIns="45700">
            <a:spAutoFit/>
          </a:bodyPr>
          <a:lstStyle/>
          <a:p>
            <a:pPr indent="0" lvl="0" marL="0" rtl="0" algn="ctr">
              <a:spcBef>
                <a:spcPts val="0"/>
              </a:spcBef>
              <a:spcAft>
                <a:spcPts val="0"/>
              </a:spcAft>
              <a:buNone/>
            </a:pPr>
            <a:r>
              <a:rPr lang="en-US" sz="1100">
                <a:solidFill>
                  <a:srgbClr val="D9D9D9"/>
                </a:solidFill>
                <a:latin typeface="Press Start 2P"/>
                <a:ea typeface="Press Start 2P"/>
                <a:cs typeface="Press Start 2P"/>
                <a:sym typeface="Press Start 2P"/>
              </a:rPr>
              <a:t>2.POUR</a:t>
            </a:r>
            <a:endParaRPr sz="1100">
              <a:solidFill>
                <a:srgbClr val="D9D9D9"/>
              </a:solidFill>
              <a:latin typeface="Press Start 2P"/>
              <a:ea typeface="Press Start 2P"/>
              <a:cs typeface="Press Start 2P"/>
              <a:sym typeface="Press Start 2P"/>
            </a:endParaRPr>
          </a:p>
        </p:txBody>
      </p:sp>
      <p:sp>
        <p:nvSpPr>
          <p:cNvPr id="390" name="Google Shape;390;p28"/>
          <p:cNvSpPr txBox="1"/>
          <p:nvPr/>
        </p:nvSpPr>
        <p:spPr>
          <a:xfrm>
            <a:off x="6140950" y="2239173"/>
            <a:ext cx="2084100" cy="2616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en-US" sz="1100">
                <a:solidFill>
                  <a:srgbClr val="D9D9D9"/>
                </a:solidFill>
                <a:latin typeface="Press Start 2P"/>
                <a:ea typeface="Press Start 2P"/>
                <a:cs typeface="Press Start 2P"/>
                <a:sym typeface="Press Start 2P"/>
              </a:rPr>
              <a:t>3.RP pour RP</a:t>
            </a:r>
            <a:endParaRPr sz="1100">
              <a:solidFill>
                <a:srgbClr val="D9D9D9"/>
              </a:solidFill>
              <a:latin typeface="Press Start 2P"/>
              <a:ea typeface="Press Start 2P"/>
              <a:cs typeface="Press Start 2P"/>
              <a:sym typeface="Press Start 2P"/>
            </a:endParaRPr>
          </a:p>
        </p:txBody>
      </p:sp>
      <p:sp>
        <p:nvSpPr>
          <p:cNvPr id="391" name="Google Shape;391;p28"/>
          <p:cNvSpPr txBox="1"/>
          <p:nvPr/>
        </p:nvSpPr>
        <p:spPr>
          <a:xfrm>
            <a:off x="8283575" y="2154573"/>
            <a:ext cx="2195100" cy="4308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en-US" sz="1100">
                <a:solidFill>
                  <a:schemeClr val="dk1"/>
                </a:solidFill>
                <a:latin typeface="Press Start 2P"/>
                <a:ea typeface="Press Start 2P"/>
                <a:cs typeface="Press Start 2P"/>
                <a:sym typeface="Press Start 2P"/>
              </a:rPr>
              <a:t>En </a:t>
            </a:r>
            <a:r>
              <a:rPr lang="en-US" sz="1100">
                <a:solidFill>
                  <a:schemeClr val="dk1"/>
                </a:solidFill>
                <a:latin typeface="Press Start 2P"/>
                <a:ea typeface="Press Start 2P"/>
                <a:cs typeface="Press Start 2P"/>
                <a:sym typeface="Press Start 2P"/>
              </a:rPr>
              <a:t>résumé</a:t>
            </a:r>
            <a:endParaRPr sz="1100">
              <a:solidFill>
                <a:schemeClr val="dk1"/>
              </a:solidFill>
              <a:latin typeface="Press Start 2P"/>
              <a:ea typeface="Press Start 2P"/>
              <a:cs typeface="Press Start 2P"/>
              <a:sym typeface="Press Start 2P"/>
            </a:endParaRPr>
          </a:p>
        </p:txBody>
      </p:sp>
      <p:sp>
        <p:nvSpPr>
          <p:cNvPr id="392" name="Google Shape;392;p28"/>
          <p:cNvSpPr/>
          <p:nvPr/>
        </p:nvSpPr>
        <p:spPr>
          <a:xfrm>
            <a:off x="3093000" y="841675"/>
            <a:ext cx="6006000" cy="733800"/>
          </a:xfrm>
          <a:prstGeom prst="roundRect">
            <a:avLst>
              <a:gd fmla="val 0" name="adj"/>
            </a:avLst>
          </a:prstGeom>
          <a:gradFill>
            <a:gsLst>
              <a:gs pos="0">
                <a:srgbClr val="848484"/>
              </a:gs>
              <a:gs pos="3540">
                <a:srgbClr val="848484"/>
              </a:gs>
              <a:gs pos="55000">
                <a:srgbClr val="6D6D6D"/>
              </a:gs>
              <a:gs pos="100000">
                <a:srgbClr val="848484"/>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A picture containing container, square&#10;&#10;Description automatically generated" id="393" name="Google Shape;393;p28"/>
          <p:cNvPicPr preferRelativeResize="0"/>
          <p:nvPr/>
        </p:nvPicPr>
        <p:blipFill rotWithShape="1">
          <a:blip r:embed="rId7">
            <a:alphaModFix/>
          </a:blip>
          <a:srcRect b="0" l="0" r="0" t="0"/>
          <a:stretch/>
        </p:blipFill>
        <p:spPr>
          <a:xfrm>
            <a:off x="10365464" y="4671182"/>
            <a:ext cx="784149" cy="784150"/>
          </a:xfrm>
          <a:prstGeom prst="rect">
            <a:avLst/>
          </a:prstGeom>
          <a:noFill/>
          <a:ln>
            <a:noFill/>
          </a:ln>
        </p:spPr>
      </p:pic>
      <p:pic>
        <p:nvPicPr>
          <p:cNvPr descr="A picture containing container, square&#10;&#10;Description automatically generated" id="394" name="Google Shape;394;p28"/>
          <p:cNvPicPr preferRelativeResize="0"/>
          <p:nvPr/>
        </p:nvPicPr>
        <p:blipFill rotWithShape="1">
          <a:blip r:embed="rId7">
            <a:alphaModFix/>
          </a:blip>
          <a:srcRect b="0" l="0" r="0" t="0"/>
          <a:stretch/>
        </p:blipFill>
        <p:spPr>
          <a:xfrm>
            <a:off x="10478874" y="4993268"/>
            <a:ext cx="1747837" cy="1747837"/>
          </a:xfrm>
          <a:prstGeom prst="rect">
            <a:avLst/>
          </a:prstGeom>
          <a:noFill/>
          <a:ln>
            <a:noFill/>
          </a:ln>
        </p:spPr>
      </p:pic>
      <p:pic>
        <p:nvPicPr>
          <p:cNvPr descr="A picture containing container, square&#10;&#10;Description automatically generated" id="395" name="Google Shape;395;p28"/>
          <p:cNvPicPr preferRelativeResize="0"/>
          <p:nvPr/>
        </p:nvPicPr>
        <p:blipFill rotWithShape="1">
          <a:blip r:embed="rId7">
            <a:alphaModFix/>
          </a:blip>
          <a:srcRect b="0" l="0" r="0" t="0"/>
          <a:stretch/>
        </p:blipFill>
        <p:spPr>
          <a:xfrm>
            <a:off x="9577100" y="5486685"/>
            <a:ext cx="1262339" cy="1262339"/>
          </a:xfrm>
          <a:prstGeom prst="rect">
            <a:avLst/>
          </a:prstGeom>
          <a:noFill/>
          <a:ln>
            <a:noFill/>
          </a:ln>
        </p:spPr>
      </p:pic>
      <p:sp>
        <p:nvSpPr>
          <p:cNvPr id="396" name="Google Shape;396;p28"/>
          <p:cNvSpPr txBox="1"/>
          <p:nvPr/>
        </p:nvSpPr>
        <p:spPr>
          <a:xfrm>
            <a:off x="3125150" y="928975"/>
            <a:ext cx="5973900" cy="6156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700">
                <a:solidFill>
                  <a:srgbClr val="D8D8D8"/>
                </a:solidFill>
                <a:latin typeface="Press Start 2P"/>
                <a:ea typeface="Press Start 2P"/>
                <a:cs typeface="Press Start 2P"/>
                <a:sym typeface="Press Start 2P"/>
              </a:rPr>
              <a:t>Résoudre selon les 3 intentions du </a:t>
            </a:r>
            <a:r>
              <a:rPr lang="en-US" sz="1700" u="sng">
                <a:solidFill>
                  <a:srgbClr val="93C47D"/>
                </a:solidFill>
                <a:latin typeface="Press Start 2P"/>
                <a:ea typeface="Press Start 2P"/>
                <a:cs typeface="Press Start 2P"/>
                <a:sym typeface="Press Start 2P"/>
                <a:hlinkClick r:id="rId8">
                  <a:extLst>
                    <a:ext uri="{A12FA001-AC4F-418D-AE19-62706E023703}">
                      <ahyp:hlinkClr val="tx"/>
                    </a:ext>
                  </a:extLst>
                </a:hlinkClick>
              </a:rPr>
              <a:t>RIM</a:t>
            </a:r>
            <a:endParaRPr sz="1300">
              <a:solidFill>
                <a:srgbClr val="93C47D"/>
              </a:solidFill>
            </a:endParaRPr>
          </a:p>
        </p:txBody>
      </p:sp>
      <p:sp>
        <p:nvSpPr>
          <p:cNvPr id="397" name="Google Shape;397;p28"/>
          <p:cNvSpPr/>
          <p:nvPr/>
        </p:nvSpPr>
        <p:spPr>
          <a:xfrm>
            <a:off x="2997675" y="2986874"/>
            <a:ext cx="6526500" cy="1585200"/>
          </a:xfrm>
          <a:prstGeom prst="wedgeRoundRectCallout">
            <a:avLst>
              <a:gd fmla="val 59625" name="adj1"/>
              <a:gd fmla="val 45069" name="adj2"/>
              <a:gd fmla="val 0" name="adj3"/>
            </a:avLst>
          </a:prstGeom>
          <a:solidFill>
            <a:srgbClr val="B6D7A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sz="1600">
                <a:latin typeface="Press Start 2P"/>
                <a:ea typeface="Press Start 2P"/>
                <a:cs typeface="Press Start 2P"/>
                <a:sym typeface="Press Start 2P"/>
              </a:rPr>
              <a:t>Quels liens voyez-vous entre les 3 intentions didactiques (liées aux 3 types de tâches) et les 3 intentions du RIM?</a:t>
            </a:r>
            <a:endParaRPr sz="1600">
              <a:latin typeface="Press Start 2P"/>
              <a:ea typeface="Press Start 2P"/>
              <a:cs typeface="Press Start 2P"/>
              <a:sym typeface="Press Start 2P"/>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4">
                                  <p:stCondLst>
                                    <p:cond delay="0"/>
                                  </p:stCondLst>
                                  <p:childTnLst>
                                    <p:set>
                                      <p:cBhvr>
                                        <p:cTn dur="1" fill="hold">
                                          <p:stCondLst>
                                            <p:cond delay="0"/>
                                          </p:stCondLst>
                                        </p:cTn>
                                        <p:tgtEl>
                                          <p:spTgt spid="393"/>
                                        </p:tgtEl>
                                        <p:attrNameLst>
                                          <p:attrName>style.visibility</p:attrName>
                                        </p:attrNameLst>
                                      </p:cBhvr>
                                      <p:to>
                                        <p:strVal val="visible"/>
                                      </p:to>
                                    </p:set>
                                    <p:anim calcmode="lin" valueType="num">
                                      <p:cBhvr additive="base">
                                        <p:cTn dur="1000"/>
                                        <p:tgtEl>
                                          <p:spTgt spid="393"/>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394"/>
                                        </p:tgtEl>
                                        <p:attrNameLst>
                                          <p:attrName>style.visibility</p:attrName>
                                        </p:attrNameLst>
                                      </p:cBhvr>
                                      <p:to>
                                        <p:strVal val="visible"/>
                                      </p:to>
                                    </p:set>
                                    <p:anim calcmode="lin" valueType="num">
                                      <p:cBhvr additive="base">
                                        <p:cTn dur="1000"/>
                                        <p:tgtEl>
                                          <p:spTgt spid="394"/>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395"/>
                                        </p:tgtEl>
                                        <p:attrNameLst>
                                          <p:attrName>style.visibility</p:attrName>
                                        </p:attrNameLst>
                                      </p:cBhvr>
                                      <p:to>
                                        <p:strVal val="visible"/>
                                      </p:to>
                                    </p:set>
                                    <p:anim calcmode="lin" valueType="num">
                                      <p:cBhvr additive="base">
                                        <p:cTn dur="1000"/>
                                        <p:tgtEl>
                                          <p:spTgt spid="395"/>
                                        </p:tgtEl>
                                        <p:attrNameLst>
                                          <p:attrName>ppt_y</p:attrName>
                                        </p:attrNameLst>
                                      </p:cBhvr>
                                      <p:tavLst>
                                        <p:tav fmla="" tm="0">
                                          <p:val>
                                            <p:strVal val="#ppt_y+1"/>
                                          </p:val>
                                        </p:tav>
                                        <p:tav fmla="" tm="100000">
                                          <p:val>
                                            <p:strVal val="#ppt_y"/>
                                          </p:val>
                                        </p:tav>
                                      </p:tavLst>
                                    </p:anim>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383"/>
                                        </p:tgtEl>
                                        <p:attrNameLst>
                                          <p:attrName>style.visibility</p:attrName>
                                        </p:attrNameLst>
                                      </p:cBhvr>
                                      <p:to>
                                        <p:strVal val="visible"/>
                                      </p:to>
                                    </p:set>
                                    <p:animEffect filter="fade" transition="in">
                                      <p:cBhvr>
                                        <p:cTn dur="1000"/>
                                        <p:tgtEl>
                                          <p:spTgt spid="383"/>
                                        </p:tgtEl>
                                      </p:cBhvr>
                                    </p:animEffect>
                                  </p:childTnLst>
                                </p:cTn>
                              </p:par>
                              <p:par>
                                <p:cTn fill="hold" nodeType="withEffect" presetClass="entr" presetID="10" presetSubtype="0">
                                  <p:stCondLst>
                                    <p:cond delay="0"/>
                                  </p:stCondLst>
                                  <p:childTnLst>
                                    <p:set>
                                      <p:cBhvr>
                                        <p:cTn dur="1" fill="hold">
                                          <p:stCondLst>
                                            <p:cond delay="0"/>
                                          </p:stCondLst>
                                        </p:cTn>
                                        <p:tgtEl>
                                          <p:spTgt spid="384"/>
                                        </p:tgtEl>
                                        <p:attrNameLst>
                                          <p:attrName>style.visibility</p:attrName>
                                        </p:attrNameLst>
                                      </p:cBhvr>
                                      <p:to>
                                        <p:strVal val="visible"/>
                                      </p:to>
                                    </p:set>
                                    <p:animEffect filter="fade" transition="in">
                                      <p:cBhvr>
                                        <p:cTn dur="1000"/>
                                        <p:tgtEl>
                                          <p:spTgt spid="384"/>
                                        </p:tgtEl>
                                      </p:cBhvr>
                                    </p:animEffect>
                                  </p:childTnLst>
                                </p:cTn>
                              </p:par>
                              <p:par>
                                <p:cTn fill="hold" nodeType="withEffect" presetClass="entr" presetID="10" presetSubtype="0">
                                  <p:stCondLst>
                                    <p:cond delay="0"/>
                                  </p:stCondLst>
                                  <p:childTnLst>
                                    <p:set>
                                      <p:cBhvr>
                                        <p:cTn dur="1" fill="hold">
                                          <p:stCondLst>
                                            <p:cond delay="0"/>
                                          </p:stCondLst>
                                        </p:cTn>
                                        <p:tgtEl>
                                          <p:spTgt spid="385"/>
                                        </p:tgtEl>
                                        <p:attrNameLst>
                                          <p:attrName>style.visibility</p:attrName>
                                        </p:attrNameLst>
                                      </p:cBhvr>
                                      <p:to>
                                        <p:strVal val="visible"/>
                                      </p:to>
                                    </p:set>
                                    <p:animEffect filter="fade" transition="in">
                                      <p:cBhvr>
                                        <p:cTn dur="1000"/>
                                        <p:tgtEl>
                                          <p:spTgt spid="385"/>
                                        </p:tgtEl>
                                      </p:cBhvr>
                                    </p:animEffect>
                                  </p:childTnLst>
                                </p:cTn>
                              </p:par>
                              <p:par>
                                <p:cTn fill="hold" nodeType="withEffect" presetClass="entr" presetID="10" presetSubtype="0">
                                  <p:stCondLst>
                                    <p:cond delay="0"/>
                                  </p:stCondLst>
                                  <p:childTnLst>
                                    <p:set>
                                      <p:cBhvr>
                                        <p:cTn dur="1" fill="hold">
                                          <p:stCondLst>
                                            <p:cond delay="0"/>
                                          </p:stCondLst>
                                        </p:cTn>
                                        <p:tgtEl>
                                          <p:spTgt spid="387"/>
                                        </p:tgtEl>
                                        <p:attrNameLst>
                                          <p:attrName>style.visibility</p:attrName>
                                        </p:attrNameLst>
                                      </p:cBhvr>
                                      <p:to>
                                        <p:strVal val="visible"/>
                                      </p:to>
                                    </p:set>
                                    <p:animEffect filter="fade" transition="in">
                                      <p:cBhvr>
                                        <p:cTn dur="1000"/>
                                        <p:tgtEl>
                                          <p:spTgt spid="387"/>
                                        </p:tgtEl>
                                      </p:cBhvr>
                                    </p:animEffect>
                                  </p:childTnLst>
                                </p:cTn>
                              </p:par>
                              <p:par>
                                <p:cTn fill="hold" nodeType="withEffect" presetClass="entr" presetID="10" presetSubtype="0">
                                  <p:stCondLst>
                                    <p:cond delay="0"/>
                                  </p:stCondLst>
                                  <p:childTnLst>
                                    <p:set>
                                      <p:cBhvr>
                                        <p:cTn dur="1" fill="hold">
                                          <p:stCondLst>
                                            <p:cond delay="0"/>
                                          </p:stCondLst>
                                        </p:cTn>
                                        <p:tgtEl>
                                          <p:spTgt spid="386"/>
                                        </p:tgtEl>
                                        <p:attrNameLst>
                                          <p:attrName>style.visibility</p:attrName>
                                        </p:attrNameLst>
                                      </p:cBhvr>
                                      <p:to>
                                        <p:strVal val="visible"/>
                                      </p:to>
                                    </p:set>
                                    <p:animEffect filter="fade" transition="in">
                                      <p:cBhvr>
                                        <p:cTn dur="1000"/>
                                        <p:tgtEl>
                                          <p:spTgt spid="38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1077D2"/>
            </a:gs>
            <a:gs pos="100000">
              <a:srgbClr val="093153"/>
            </a:gs>
          </a:gsLst>
          <a:path path="circle">
            <a:fillToRect b="50%" l="50%" r="50%" t="50%"/>
          </a:path>
          <a:tileRect/>
        </a:gradFill>
      </p:bgPr>
    </p:bg>
    <p:spTree>
      <p:nvGrpSpPr>
        <p:cNvPr id="401" name="Shape 401"/>
        <p:cNvGrpSpPr/>
        <p:nvPr/>
      </p:nvGrpSpPr>
      <p:grpSpPr>
        <a:xfrm>
          <a:off x="0" y="0"/>
          <a:ext cx="0" cy="0"/>
          <a:chOff x="0" y="0"/>
          <a:chExt cx="0" cy="0"/>
        </a:xfrm>
      </p:grpSpPr>
      <p:pic>
        <p:nvPicPr>
          <p:cNvPr descr="A picture containing container, square&#10;&#10;Description automatically generated" id="402" name="Google Shape;402;p29"/>
          <p:cNvPicPr preferRelativeResize="0"/>
          <p:nvPr/>
        </p:nvPicPr>
        <p:blipFill rotWithShape="1">
          <a:blip r:embed="rId3">
            <a:alphaModFix/>
          </a:blip>
          <a:srcRect b="0" l="0" r="0" t="0"/>
          <a:stretch/>
        </p:blipFill>
        <p:spPr>
          <a:xfrm>
            <a:off x="9682031" y="4481505"/>
            <a:ext cx="2300287" cy="2300287"/>
          </a:xfrm>
          <a:prstGeom prst="rect">
            <a:avLst/>
          </a:prstGeom>
          <a:noFill/>
          <a:ln>
            <a:noFill/>
          </a:ln>
        </p:spPr>
      </p:pic>
      <p:pic>
        <p:nvPicPr>
          <p:cNvPr descr="A picture containing container, square&#10;&#10;Description automatically generated" id="403" name="Google Shape;403;p29"/>
          <p:cNvPicPr preferRelativeResize="0"/>
          <p:nvPr/>
        </p:nvPicPr>
        <p:blipFill rotWithShape="1">
          <a:blip r:embed="rId3">
            <a:alphaModFix/>
          </a:blip>
          <a:srcRect b="0" l="0" r="0" t="0"/>
          <a:stretch/>
        </p:blipFill>
        <p:spPr>
          <a:xfrm>
            <a:off x="220557" y="4026113"/>
            <a:ext cx="2785217" cy="2785217"/>
          </a:xfrm>
          <a:prstGeom prst="rect">
            <a:avLst/>
          </a:prstGeom>
          <a:noFill/>
          <a:ln>
            <a:noFill/>
          </a:ln>
        </p:spPr>
      </p:pic>
      <p:pic>
        <p:nvPicPr>
          <p:cNvPr descr="A picture containing container, square&#10;&#10;Description automatically generated" id="404" name="Google Shape;404;p29"/>
          <p:cNvPicPr preferRelativeResize="0"/>
          <p:nvPr/>
        </p:nvPicPr>
        <p:blipFill rotWithShape="1">
          <a:blip r:embed="rId3">
            <a:alphaModFix/>
          </a:blip>
          <a:srcRect b="0" l="0" r="0" t="0"/>
          <a:stretch/>
        </p:blipFill>
        <p:spPr>
          <a:xfrm>
            <a:off x="2022548" y="2208001"/>
            <a:ext cx="1814053" cy="1814053"/>
          </a:xfrm>
          <a:prstGeom prst="rect">
            <a:avLst/>
          </a:prstGeom>
          <a:noFill/>
          <a:ln>
            <a:noFill/>
          </a:ln>
        </p:spPr>
      </p:pic>
      <p:pic>
        <p:nvPicPr>
          <p:cNvPr descr="A picture containing container, square&#10;&#10;Description automatically generated" id="405" name="Google Shape;405;p29"/>
          <p:cNvPicPr preferRelativeResize="0"/>
          <p:nvPr/>
        </p:nvPicPr>
        <p:blipFill rotWithShape="1">
          <a:blip r:embed="rId3">
            <a:alphaModFix/>
          </a:blip>
          <a:srcRect b="0" l="0" r="0" t="0"/>
          <a:stretch/>
        </p:blipFill>
        <p:spPr>
          <a:xfrm>
            <a:off x="8585082" y="2276830"/>
            <a:ext cx="1814053" cy="1814053"/>
          </a:xfrm>
          <a:prstGeom prst="rect">
            <a:avLst/>
          </a:prstGeom>
          <a:noFill/>
          <a:ln>
            <a:noFill/>
          </a:ln>
        </p:spPr>
      </p:pic>
      <p:pic>
        <p:nvPicPr>
          <p:cNvPr descr="A picture containing container, square&#10;&#10;Description automatically generated" id="406" name="Google Shape;406;p29"/>
          <p:cNvPicPr preferRelativeResize="0"/>
          <p:nvPr/>
        </p:nvPicPr>
        <p:blipFill rotWithShape="1">
          <a:blip r:embed="rId3">
            <a:alphaModFix/>
          </a:blip>
          <a:srcRect b="0" l="0" r="0" t="0"/>
          <a:stretch/>
        </p:blipFill>
        <p:spPr>
          <a:xfrm>
            <a:off x="10369650" y="873122"/>
            <a:ext cx="1300063" cy="1300063"/>
          </a:xfrm>
          <a:prstGeom prst="rect">
            <a:avLst/>
          </a:prstGeom>
          <a:noFill/>
          <a:ln>
            <a:noFill/>
          </a:ln>
        </p:spPr>
      </p:pic>
      <p:pic>
        <p:nvPicPr>
          <p:cNvPr descr="A picture containing container, square&#10;&#10;Description automatically generated" id="407" name="Google Shape;407;p29"/>
          <p:cNvPicPr preferRelativeResize="0"/>
          <p:nvPr/>
        </p:nvPicPr>
        <p:blipFill rotWithShape="1">
          <a:blip r:embed="rId3">
            <a:alphaModFix/>
          </a:blip>
          <a:srcRect b="0" l="0" r="0" t="0"/>
          <a:stretch/>
        </p:blipFill>
        <p:spPr>
          <a:xfrm>
            <a:off x="556433" y="907947"/>
            <a:ext cx="1300063" cy="1300063"/>
          </a:xfrm>
          <a:prstGeom prst="rect">
            <a:avLst/>
          </a:prstGeom>
          <a:noFill/>
          <a:ln>
            <a:noFill/>
          </a:ln>
        </p:spPr>
      </p:pic>
      <p:sp>
        <p:nvSpPr>
          <p:cNvPr id="408" name="Google Shape;408;p29"/>
          <p:cNvSpPr/>
          <p:nvPr/>
        </p:nvSpPr>
        <p:spPr>
          <a:xfrm>
            <a:off x="4474366" y="907947"/>
            <a:ext cx="3546600" cy="1051500"/>
          </a:xfrm>
          <a:prstGeom prst="roundRect">
            <a:avLst>
              <a:gd fmla="val 0" name="adj"/>
            </a:avLst>
          </a:prstGeom>
          <a:gradFill>
            <a:gsLst>
              <a:gs pos="0">
                <a:srgbClr val="848484"/>
              </a:gs>
              <a:gs pos="3540">
                <a:srgbClr val="848484"/>
              </a:gs>
              <a:gs pos="55000">
                <a:srgbClr val="6D6D6D"/>
              </a:gs>
              <a:gs pos="100000">
                <a:srgbClr val="848484"/>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09" name="Google Shape;409;p29"/>
          <p:cNvSpPr txBox="1"/>
          <p:nvPr/>
        </p:nvSpPr>
        <p:spPr>
          <a:xfrm>
            <a:off x="4415651" y="1274294"/>
            <a:ext cx="3718800" cy="3693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rgbClr val="D8D8D8"/>
                </a:solidFill>
                <a:latin typeface="Press Start 2P"/>
                <a:ea typeface="Press Start 2P"/>
                <a:cs typeface="Press Start 2P"/>
                <a:sym typeface="Press Start 2P"/>
              </a:rPr>
              <a:t>Exploration</a:t>
            </a:r>
            <a:endParaRPr/>
          </a:p>
        </p:txBody>
      </p:sp>
      <p:sp>
        <p:nvSpPr>
          <p:cNvPr id="410" name="Google Shape;410;p29"/>
          <p:cNvSpPr txBox="1"/>
          <p:nvPr/>
        </p:nvSpPr>
        <p:spPr>
          <a:xfrm>
            <a:off x="4404150" y="3101425"/>
            <a:ext cx="3383700" cy="1200600"/>
          </a:xfrm>
          <a:prstGeom prst="rect">
            <a:avLst/>
          </a:prstGeom>
          <a:noFill/>
          <a:ln>
            <a:noFill/>
          </a:ln>
        </p:spPr>
        <p:txBody>
          <a:bodyPr anchorCtr="0" anchor="t" bIns="45700" lIns="91425" spcFirstLastPara="1" rIns="91425" wrap="square" tIns="45700">
            <a:spAutoFit/>
          </a:bodyPr>
          <a:lstStyle/>
          <a:p>
            <a:pPr indent="0" lvl="0" marL="0" marR="0" rtl="0" algn="ctr">
              <a:lnSpc>
                <a:spcPct val="150000"/>
              </a:lnSpc>
              <a:spcBef>
                <a:spcPts val="0"/>
              </a:spcBef>
              <a:spcAft>
                <a:spcPts val="0"/>
              </a:spcAft>
              <a:buNone/>
            </a:pPr>
            <a:r>
              <a:rPr lang="en-US" sz="1800">
                <a:solidFill>
                  <a:schemeClr val="lt1"/>
                </a:solidFill>
                <a:latin typeface="Press Start 2P"/>
                <a:ea typeface="Press Start 2P"/>
                <a:cs typeface="Press Start 2P"/>
                <a:sym typeface="Press Start 2P"/>
              </a:rPr>
              <a:t>C’est le temps </a:t>
            </a:r>
            <a:endParaRPr sz="1800">
              <a:solidFill>
                <a:schemeClr val="lt1"/>
              </a:solidFill>
              <a:latin typeface="Press Start 2P"/>
              <a:ea typeface="Press Start 2P"/>
              <a:cs typeface="Press Start 2P"/>
              <a:sym typeface="Press Start 2P"/>
            </a:endParaRPr>
          </a:p>
          <a:p>
            <a:pPr indent="0" lvl="0" marL="0" marR="0" rtl="0" algn="ctr">
              <a:lnSpc>
                <a:spcPct val="150000"/>
              </a:lnSpc>
              <a:spcBef>
                <a:spcPts val="0"/>
              </a:spcBef>
              <a:spcAft>
                <a:spcPts val="0"/>
              </a:spcAft>
              <a:buNone/>
            </a:pPr>
            <a:r>
              <a:rPr lang="en-US" sz="1800">
                <a:solidFill>
                  <a:schemeClr val="lt1"/>
                </a:solidFill>
                <a:latin typeface="Press Start 2P"/>
                <a:ea typeface="Press Start 2P"/>
                <a:cs typeface="Press Start 2P"/>
                <a:sym typeface="Press Start 2P"/>
              </a:rPr>
              <a:t>d’explorer des </a:t>
            </a:r>
            <a:r>
              <a:rPr lang="en-US" sz="1800">
                <a:solidFill>
                  <a:schemeClr val="lt1"/>
                </a:solidFill>
                <a:latin typeface="Press Start 2P"/>
                <a:ea typeface="Press Start 2P"/>
                <a:cs typeface="Press Start 2P"/>
                <a:sym typeface="Press Start 2P"/>
              </a:rPr>
              <a:t>tâches</a:t>
            </a:r>
            <a:endParaRPr sz="2000"/>
          </a:p>
        </p:txBody>
      </p:sp>
      <p:sp>
        <p:nvSpPr>
          <p:cNvPr id="411" name="Google Shape;411;p29"/>
          <p:cNvSpPr/>
          <p:nvPr/>
        </p:nvSpPr>
        <p:spPr>
          <a:xfrm>
            <a:off x="4332300" y="4951200"/>
            <a:ext cx="4830300" cy="1378800"/>
          </a:xfrm>
          <a:prstGeom prst="wedgeRoundRectCallout">
            <a:avLst>
              <a:gd fmla="val 59239" name="adj1"/>
              <a:gd fmla="val 65121" name="adj2"/>
              <a:gd fmla="val 0" name="adj3"/>
            </a:avLst>
          </a:prstGeom>
          <a:solidFill>
            <a:srgbClr val="B6D7A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sz="1600">
                <a:latin typeface="Press Start 2P"/>
                <a:ea typeface="Press Start 2P"/>
                <a:cs typeface="Press Start 2P"/>
                <a:sym typeface="Press Start 2P"/>
              </a:rPr>
              <a:t>Quelles intentions?</a:t>
            </a:r>
            <a:endParaRPr sz="1600">
              <a:latin typeface="Press Start 2P"/>
              <a:ea typeface="Press Start 2P"/>
              <a:cs typeface="Press Start 2P"/>
              <a:sym typeface="Press Start 2P"/>
            </a:endParaRPr>
          </a:p>
          <a:p>
            <a:pPr indent="0" lvl="0" marL="0" rtl="0" algn="ctr">
              <a:spcBef>
                <a:spcPts val="0"/>
              </a:spcBef>
              <a:spcAft>
                <a:spcPts val="0"/>
              </a:spcAft>
              <a:buNone/>
            </a:pPr>
            <a:r>
              <a:t/>
            </a:r>
            <a:endParaRPr sz="1600">
              <a:latin typeface="Press Start 2P"/>
              <a:ea typeface="Press Start 2P"/>
              <a:cs typeface="Press Start 2P"/>
              <a:sym typeface="Press Start 2P"/>
            </a:endParaRPr>
          </a:p>
          <a:p>
            <a:pPr indent="0" lvl="0" marL="0" rtl="0" algn="ctr">
              <a:spcBef>
                <a:spcPts val="0"/>
              </a:spcBef>
              <a:spcAft>
                <a:spcPts val="0"/>
              </a:spcAft>
              <a:buNone/>
            </a:pPr>
            <a:r>
              <a:rPr lang="en-US" sz="1600">
                <a:latin typeface="Press Start 2P"/>
                <a:ea typeface="Press Start 2P"/>
                <a:cs typeface="Press Start 2P"/>
                <a:sym typeface="Press Start 2P"/>
              </a:rPr>
              <a:t>Pourquoi (quelles caractéristiques)?</a:t>
            </a:r>
            <a:endParaRPr sz="1600">
              <a:latin typeface="Press Start 2P"/>
              <a:ea typeface="Press Start 2P"/>
              <a:cs typeface="Press Start 2P"/>
              <a:sym typeface="Press Start 2P"/>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4">
                                  <p:stCondLst>
                                    <p:cond delay="0"/>
                                  </p:stCondLst>
                                  <p:childTnLst>
                                    <p:set>
                                      <p:cBhvr>
                                        <p:cTn dur="1" fill="hold">
                                          <p:stCondLst>
                                            <p:cond delay="0"/>
                                          </p:stCondLst>
                                        </p:cTn>
                                        <p:tgtEl>
                                          <p:spTgt spid="402"/>
                                        </p:tgtEl>
                                        <p:attrNameLst>
                                          <p:attrName>style.visibility</p:attrName>
                                        </p:attrNameLst>
                                      </p:cBhvr>
                                      <p:to>
                                        <p:strVal val="visible"/>
                                      </p:to>
                                    </p:set>
                                    <p:anim calcmode="lin" valueType="num">
                                      <p:cBhvr additive="base">
                                        <p:cTn dur="1000"/>
                                        <p:tgtEl>
                                          <p:spTgt spid="402"/>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403"/>
                                        </p:tgtEl>
                                        <p:attrNameLst>
                                          <p:attrName>style.visibility</p:attrName>
                                        </p:attrNameLst>
                                      </p:cBhvr>
                                      <p:to>
                                        <p:strVal val="visible"/>
                                      </p:to>
                                    </p:set>
                                    <p:anim calcmode="lin" valueType="num">
                                      <p:cBhvr additive="base">
                                        <p:cTn dur="1000"/>
                                        <p:tgtEl>
                                          <p:spTgt spid="403"/>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404"/>
                                        </p:tgtEl>
                                        <p:attrNameLst>
                                          <p:attrName>style.visibility</p:attrName>
                                        </p:attrNameLst>
                                      </p:cBhvr>
                                      <p:to>
                                        <p:strVal val="visible"/>
                                      </p:to>
                                    </p:set>
                                    <p:anim calcmode="lin" valueType="num">
                                      <p:cBhvr additive="base">
                                        <p:cTn dur="1000"/>
                                        <p:tgtEl>
                                          <p:spTgt spid="404"/>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405"/>
                                        </p:tgtEl>
                                        <p:attrNameLst>
                                          <p:attrName>style.visibility</p:attrName>
                                        </p:attrNameLst>
                                      </p:cBhvr>
                                      <p:to>
                                        <p:strVal val="visible"/>
                                      </p:to>
                                    </p:set>
                                    <p:anim calcmode="lin" valueType="num">
                                      <p:cBhvr additive="base">
                                        <p:cTn dur="1000"/>
                                        <p:tgtEl>
                                          <p:spTgt spid="405"/>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406"/>
                                        </p:tgtEl>
                                        <p:attrNameLst>
                                          <p:attrName>style.visibility</p:attrName>
                                        </p:attrNameLst>
                                      </p:cBhvr>
                                      <p:to>
                                        <p:strVal val="visible"/>
                                      </p:to>
                                    </p:set>
                                    <p:anim calcmode="lin" valueType="num">
                                      <p:cBhvr additive="base">
                                        <p:cTn dur="1000"/>
                                        <p:tgtEl>
                                          <p:spTgt spid="406"/>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407"/>
                                        </p:tgtEl>
                                        <p:attrNameLst>
                                          <p:attrName>style.visibility</p:attrName>
                                        </p:attrNameLst>
                                      </p:cBhvr>
                                      <p:to>
                                        <p:strVal val="visible"/>
                                      </p:to>
                                    </p:set>
                                    <p:anim calcmode="lin" valueType="num">
                                      <p:cBhvr additive="base">
                                        <p:cTn dur="1000"/>
                                        <p:tgtEl>
                                          <p:spTgt spid="407"/>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1077D2"/>
            </a:gs>
            <a:gs pos="100000">
              <a:srgbClr val="093153"/>
            </a:gs>
          </a:gsLst>
          <a:path path="circle">
            <a:fillToRect b="50%" l="50%" r="50%" t="50%"/>
          </a:path>
          <a:tileRect/>
        </a:gradFill>
      </p:bgPr>
    </p:bg>
    <p:spTree>
      <p:nvGrpSpPr>
        <p:cNvPr id="415" name="Shape 415"/>
        <p:cNvGrpSpPr/>
        <p:nvPr/>
      </p:nvGrpSpPr>
      <p:grpSpPr>
        <a:xfrm>
          <a:off x="0" y="0"/>
          <a:ext cx="0" cy="0"/>
          <a:chOff x="0" y="0"/>
          <a:chExt cx="0" cy="0"/>
        </a:xfrm>
      </p:grpSpPr>
      <p:pic>
        <p:nvPicPr>
          <p:cNvPr descr="A picture containing container, square&#10;&#10;Description automatically generated" id="416" name="Google Shape;416;p30"/>
          <p:cNvPicPr preferRelativeResize="0"/>
          <p:nvPr/>
        </p:nvPicPr>
        <p:blipFill rotWithShape="1">
          <a:blip r:embed="rId3">
            <a:alphaModFix/>
          </a:blip>
          <a:srcRect b="0" l="0" r="0" t="0"/>
          <a:stretch/>
        </p:blipFill>
        <p:spPr>
          <a:xfrm>
            <a:off x="9682031" y="4481505"/>
            <a:ext cx="2300287" cy="2300287"/>
          </a:xfrm>
          <a:prstGeom prst="rect">
            <a:avLst/>
          </a:prstGeom>
          <a:noFill/>
          <a:ln>
            <a:noFill/>
          </a:ln>
        </p:spPr>
      </p:pic>
      <p:pic>
        <p:nvPicPr>
          <p:cNvPr descr="A picture containing container, square&#10;&#10;Description automatically generated" id="417" name="Google Shape;417;p30"/>
          <p:cNvPicPr preferRelativeResize="0"/>
          <p:nvPr/>
        </p:nvPicPr>
        <p:blipFill rotWithShape="1">
          <a:blip r:embed="rId3">
            <a:alphaModFix/>
          </a:blip>
          <a:srcRect b="0" l="0" r="0" t="0"/>
          <a:stretch/>
        </p:blipFill>
        <p:spPr>
          <a:xfrm>
            <a:off x="220557" y="4026113"/>
            <a:ext cx="2785217" cy="2785217"/>
          </a:xfrm>
          <a:prstGeom prst="rect">
            <a:avLst/>
          </a:prstGeom>
          <a:noFill/>
          <a:ln>
            <a:noFill/>
          </a:ln>
        </p:spPr>
      </p:pic>
      <p:pic>
        <p:nvPicPr>
          <p:cNvPr descr="A picture containing container, square&#10;&#10;Description automatically generated" id="418" name="Google Shape;418;p30"/>
          <p:cNvPicPr preferRelativeResize="0"/>
          <p:nvPr/>
        </p:nvPicPr>
        <p:blipFill rotWithShape="1">
          <a:blip r:embed="rId3">
            <a:alphaModFix/>
          </a:blip>
          <a:srcRect b="0" l="0" r="0" t="0"/>
          <a:stretch/>
        </p:blipFill>
        <p:spPr>
          <a:xfrm>
            <a:off x="2022548" y="2208001"/>
            <a:ext cx="1814053" cy="1814053"/>
          </a:xfrm>
          <a:prstGeom prst="rect">
            <a:avLst/>
          </a:prstGeom>
          <a:noFill/>
          <a:ln>
            <a:noFill/>
          </a:ln>
        </p:spPr>
      </p:pic>
      <p:pic>
        <p:nvPicPr>
          <p:cNvPr descr="A picture containing container, square&#10;&#10;Description automatically generated" id="419" name="Google Shape;419;p30"/>
          <p:cNvPicPr preferRelativeResize="0"/>
          <p:nvPr/>
        </p:nvPicPr>
        <p:blipFill rotWithShape="1">
          <a:blip r:embed="rId3">
            <a:alphaModFix/>
          </a:blip>
          <a:srcRect b="0" l="0" r="0" t="0"/>
          <a:stretch/>
        </p:blipFill>
        <p:spPr>
          <a:xfrm>
            <a:off x="8585082" y="2276830"/>
            <a:ext cx="1814053" cy="1814053"/>
          </a:xfrm>
          <a:prstGeom prst="rect">
            <a:avLst/>
          </a:prstGeom>
          <a:noFill/>
          <a:ln>
            <a:noFill/>
          </a:ln>
        </p:spPr>
      </p:pic>
      <p:pic>
        <p:nvPicPr>
          <p:cNvPr descr="A picture containing container, square&#10;&#10;Description automatically generated" id="420" name="Google Shape;420;p30"/>
          <p:cNvPicPr preferRelativeResize="0"/>
          <p:nvPr/>
        </p:nvPicPr>
        <p:blipFill rotWithShape="1">
          <a:blip r:embed="rId3">
            <a:alphaModFix/>
          </a:blip>
          <a:srcRect b="0" l="0" r="0" t="0"/>
          <a:stretch/>
        </p:blipFill>
        <p:spPr>
          <a:xfrm>
            <a:off x="10369650" y="873122"/>
            <a:ext cx="1300063" cy="1300063"/>
          </a:xfrm>
          <a:prstGeom prst="rect">
            <a:avLst/>
          </a:prstGeom>
          <a:noFill/>
          <a:ln>
            <a:noFill/>
          </a:ln>
        </p:spPr>
      </p:pic>
      <p:pic>
        <p:nvPicPr>
          <p:cNvPr descr="A picture containing container, square&#10;&#10;Description automatically generated" id="421" name="Google Shape;421;p30"/>
          <p:cNvPicPr preferRelativeResize="0"/>
          <p:nvPr/>
        </p:nvPicPr>
        <p:blipFill rotWithShape="1">
          <a:blip r:embed="rId3">
            <a:alphaModFix/>
          </a:blip>
          <a:srcRect b="0" l="0" r="0" t="0"/>
          <a:stretch/>
        </p:blipFill>
        <p:spPr>
          <a:xfrm>
            <a:off x="556433" y="907947"/>
            <a:ext cx="1300063" cy="1300063"/>
          </a:xfrm>
          <a:prstGeom prst="rect">
            <a:avLst/>
          </a:prstGeom>
          <a:noFill/>
          <a:ln>
            <a:noFill/>
          </a:ln>
        </p:spPr>
      </p:pic>
      <p:sp>
        <p:nvSpPr>
          <p:cNvPr id="422" name="Google Shape;422;p30"/>
          <p:cNvSpPr/>
          <p:nvPr/>
        </p:nvSpPr>
        <p:spPr>
          <a:xfrm>
            <a:off x="4501751" y="907947"/>
            <a:ext cx="3546600" cy="1051500"/>
          </a:xfrm>
          <a:prstGeom prst="roundRect">
            <a:avLst>
              <a:gd fmla="val 0" name="adj"/>
            </a:avLst>
          </a:prstGeom>
          <a:gradFill>
            <a:gsLst>
              <a:gs pos="0">
                <a:srgbClr val="848484"/>
              </a:gs>
              <a:gs pos="3540">
                <a:srgbClr val="848484"/>
              </a:gs>
              <a:gs pos="55000">
                <a:srgbClr val="6D6D6D"/>
              </a:gs>
              <a:gs pos="100000">
                <a:srgbClr val="848484"/>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23" name="Google Shape;423;p30"/>
          <p:cNvSpPr txBox="1"/>
          <p:nvPr/>
        </p:nvSpPr>
        <p:spPr>
          <a:xfrm>
            <a:off x="4415651" y="1274294"/>
            <a:ext cx="3718800" cy="3693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rgbClr val="D8D8D8"/>
                </a:solidFill>
                <a:latin typeface="Press Start 2P"/>
                <a:ea typeface="Press Start 2P"/>
                <a:cs typeface="Press Start 2P"/>
                <a:sym typeface="Press Start 2P"/>
              </a:rPr>
              <a:t>Tâche</a:t>
            </a:r>
            <a:r>
              <a:rPr lang="en-US" sz="1800">
                <a:solidFill>
                  <a:srgbClr val="D8D8D8"/>
                </a:solidFill>
                <a:latin typeface="Press Start 2P"/>
                <a:ea typeface="Press Start 2P"/>
                <a:cs typeface="Press Start 2P"/>
                <a:sym typeface="Press Start 2P"/>
              </a:rPr>
              <a:t> 1</a:t>
            </a:r>
            <a:endParaRPr/>
          </a:p>
        </p:txBody>
      </p:sp>
      <p:sp>
        <p:nvSpPr>
          <p:cNvPr id="424" name="Google Shape;424;p30"/>
          <p:cNvSpPr txBox="1"/>
          <p:nvPr/>
        </p:nvSpPr>
        <p:spPr>
          <a:xfrm>
            <a:off x="4583201" y="2930375"/>
            <a:ext cx="3383700" cy="369300"/>
          </a:xfrm>
          <a:prstGeom prst="rect">
            <a:avLst/>
          </a:prstGeom>
          <a:noFill/>
          <a:ln>
            <a:noFill/>
          </a:ln>
        </p:spPr>
        <p:txBody>
          <a:bodyPr anchorCtr="0" anchor="t" bIns="45700" lIns="91425" spcFirstLastPara="1" rIns="91425" wrap="square" tIns="45700">
            <a:spAutoFit/>
          </a:bodyPr>
          <a:lstStyle/>
          <a:p>
            <a:pPr indent="0" lvl="0" marL="0" marR="0" rtl="0" algn="ctr">
              <a:lnSpc>
                <a:spcPct val="150000"/>
              </a:lnSpc>
              <a:spcBef>
                <a:spcPts val="0"/>
              </a:spcBef>
              <a:spcAft>
                <a:spcPts val="0"/>
              </a:spcAft>
              <a:buNone/>
            </a:pPr>
            <a:r>
              <a:rPr lang="en-US" sz="1800">
                <a:solidFill>
                  <a:schemeClr val="lt1"/>
                </a:solidFill>
                <a:latin typeface="Press Start 2P"/>
                <a:ea typeface="Press Start 2P"/>
                <a:cs typeface="Press Start 2P"/>
                <a:sym typeface="Press Start 2P"/>
              </a:rPr>
              <a:t>À la campagne!</a:t>
            </a:r>
            <a:endParaRPr sz="2000"/>
          </a:p>
        </p:txBody>
      </p:sp>
      <p:sp>
        <p:nvSpPr>
          <p:cNvPr id="425" name="Google Shape;425;p30"/>
          <p:cNvSpPr txBox="1"/>
          <p:nvPr/>
        </p:nvSpPr>
        <p:spPr>
          <a:xfrm>
            <a:off x="4583201" y="3977000"/>
            <a:ext cx="3383700" cy="785100"/>
          </a:xfrm>
          <a:prstGeom prst="rect">
            <a:avLst/>
          </a:prstGeom>
          <a:noFill/>
          <a:ln>
            <a:noFill/>
          </a:ln>
        </p:spPr>
        <p:txBody>
          <a:bodyPr anchorCtr="0" anchor="t" bIns="45700" lIns="91425" spcFirstLastPara="1" rIns="91425" wrap="square" tIns="45700">
            <a:spAutoFit/>
          </a:bodyPr>
          <a:lstStyle/>
          <a:p>
            <a:pPr indent="0" lvl="0" marL="0" marR="0" rtl="0" algn="ctr">
              <a:lnSpc>
                <a:spcPct val="150000"/>
              </a:lnSpc>
              <a:spcBef>
                <a:spcPts val="0"/>
              </a:spcBef>
              <a:spcAft>
                <a:spcPts val="0"/>
              </a:spcAft>
              <a:buNone/>
            </a:pPr>
            <a:r>
              <a:rPr lang="en-US" sz="1800" u="sng">
                <a:solidFill>
                  <a:schemeClr val="lt1"/>
                </a:solidFill>
                <a:latin typeface="Press Start 2P"/>
                <a:ea typeface="Press Start 2P"/>
                <a:cs typeface="Press Start 2P"/>
                <a:sym typeface="Press Start 2P"/>
                <a:hlinkClick r:id="rId4">
                  <a:extLst>
                    <a:ext uri="{A12FA001-AC4F-418D-AE19-62706E023703}">
                      <ahyp:hlinkClr val="tx"/>
                    </a:ext>
                  </a:extLst>
                </a:hlinkClick>
              </a:rPr>
              <a:t>Monde à télécharger</a:t>
            </a:r>
            <a:endParaRPr sz="2000">
              <a:solidFill>
                <a:schemeClr val="lt1"/>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4">
                                  <p:stCondLst>
                                    <p:cond delay="0"/>
                                  </p:stCondLst>
                                  <p:childTnLst>
                                    <p:set>
                                      <p:cBhvr>
                                        <p:cTn dur="1" fill="hold">
                                          <p:stCondLst>
                                            <p:cond delay="0"/>
                                          </p:stCondLst>
                                        </p:cTn>
                                        <p:tgtEl>
                                          <p:spTgt spid="416"/>
                                        </p:tgtEl>
                                        <p:attrNameLst>
                                          <p:attrName>style.visibility</p:attrName>
                                        </p:attrNameLst>
                                      </p:cBhvr>
                                      <p:to>
                                        <p:strVal val="visible"/>
                                      </p:to>
                                    </p:set>
                                    <p:anim calcmode="lin" valueType="num">
                                      <p:cBhvr additive="base">
                                        <p:cTn dur="1000"/>
                                        <p:tgtEl>
                                          <p:spTgt spid="416"/>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417"/>
                                        </p:tgtEl>
                                        <p:attrNameLst>
                                          <p:attrName>style.visibility</p:attrName>
                                        </p:attrNameLst>
                                      </p:cBhvr>
                                      <p:to>
                                        <p:strVal val="visible"/>
                                      </p:to>
                                    </p:set>
                                    <p:anim calcmode="lin" valueType="num">
                                      <p:cBhvr additive="base">
                                        <p:cTn dur="1000"/>
                                        <p:tgtEl>
                                          <p:spTgt spid="417"/>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418"/>
                                        </p:tgtEl>
                                        <p:attrNameLst>
                                          <p:attrName>style.visibility</p:attrName>
                                        </p:attrNameLst>
                                      </p:cBhvr>
                                      <p:to>
                                        <p:strVal val="visible"/>
                                      </p:to>
                                    </p:set>
                                    <p:anim calcmode="lin" valueType="num">
                                      <p:cBhvr additive="base">
                                        <p:cTn dur="1000"/>
                                        <p:tgtEl>
                                          <p:spTgt spid="418"/>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419"/>
                                        </p:tgtEl>
                                        <p:attrNameLst>
                                          <p:attrName>style.visibility</p:attrName>
                                        </p:attrNameLst>
                                      </p:cBhvr>
                                      <p:to>
                                        <p:strVal val="visible"/>
                                      </p:to>
                                    </p:set>
                                    <p:anim calcmode="lin" valueType="num">
                                      <p:cBhvr additive="base">
                                        <p:cTn dur="1000"/>
                                        <p:tgtEl>
                                          <p:spTgt spid="419"/>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420"/>
                                        </p:tgtEl>
                                        <p:attrNameLst>
                                          <p:attrName>style.visibility</p:attrName>
                                        </p:attrNameLst>
                                      </p:cBhvr>
                                      <p:to>
                                        <p:strVal val="visible"/>
                                      </p:to>
                                    </p:set>
                                    <p:anim calcmode="lin" valueType="num">
                                      <p:cBhvr additive="base">
                                        <p:cTn dur="1000"/>
                                        <p:tgtEl>
                                          <p:spTgt spid="420"/>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421"/>
                                        </p:tgtEl>
                                        <p:attrNameLst>
                                          <p:attrName>style.visibility</p:attrName>
                                        </p:attrNameLst>
                                      </p:cBhvr>
                                      <p:to>
                                        <p:strVal val="visible"/>
                                      </p:to>
                                    </p:set>
                                    <p:anim calcmode="lin" valueType="num">
                                      <p:cBhvr additive="base">
                                        <p:cTn dur="1000"/>
                                        <p:tgtEl>
                                          <p:spTgt spid="421"/>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1077D2"/>
            </a:gs>
            <a:gs pos="100000">
              <a:srgbClr val="093153"/>
            </a:gs>
          </a:gsLst>
          <a:path path="circle">
            <a:fillToRect b="50%" l="50%" r="50%" t="50%"/>
          </a:path>
          <a:tileRect/>
        </a:gradFill>
      </p:bgPr>
    </p:bg>
    <p:spTree>
      <p:nvGrpSpPr>
        <p:cNvPr id="429" name="Shape 429"/>
        <p:cNvGrpSpPr/>
        <p:nvPr/>
      </p:nvGrpSpPr>
      <p:grpSpPr>
        <a:xfrm>
          <a:off x="0" y="0"/>
          <a:ext cx="0" cy="0"/>
          <a:chOff x="0" y="0"/>
          <a:chExt cx="0" cy="0"/>
        </a:xfrm>
      </p:grpSpPr>
      <p:pic>
        <p:nvPicPr>
          <p:cNvPr descr="A picture containing container, square&#10;&#10;Description automatically generated" id="430" name="Google Shape;430;p31"/>
          <p:cNvPicPr preferRelativeResize="0"/>
          <p:nvPr/>
        </p:nvPicPr>
        <p:blipFill rotWithShape="1">
          <a:blip r:embed="rId3">
            <a:alphaModFix/>
          </a:blip>
          <a:srcRect b="0" l="0" r="0" t="0"/>
          <a:stretch/>
        </p:blipFill>
        <p:spPr>
          <a:xfrm>
            <a:off x="9682031" y="4481505"/>
            <a:ext cx="2300287" cy="2300287"/>
          </a:xfrm>
          <a:prstGeom prst="rect">
            <a:avLst/>
          </a:prstGeom>
          <a:noFill/>
          <a:ln>
            <a:noFill/>
          </a:ln>
        </p:spPr>
      </p:pic>
      <p:pic>
        <p:nvPicPr>
          <p:cNvPr descr="A picture containing container, square&#10;&#10;Description automatically generated" id="431" name="Google Shape;431;p31"/>
          <p:cNvPicPr preferRelativeResize="0"/>
          <p:nvPr/>
        </p:nvPicPr>
        <p:blipFill rotWithShape="1">
          <a:blip r:embed="rId3">
            <a:alphaModFix/>
          </a:blip>
          <a:srcRect b="0" l="0" r="0" t="0"/>
          <a:stretch/>
        </p:blipFill>
        <p:spPr>
          <a:xfrm>
            <a:off x="220557" y="4026113"/>
            <a:ext cx="2785217" cy="2785217"/>
          </a:xfrm>
          <a:prstGeom prst="rect">
            <a:avLst/>
          </a:prstGeom>
          <a:noFill/>
          <a:ln>
            <a:noFill/>
          </a:ln>
        </p:spPr>
      </p:pic>
      <p:pic>
        <p:nvPicPr>
          <p:cNvPr descr="A picture containing container, square&#10;&#10;Description automatically generated" id="432" name="Google Shape;432;p31"/>
          <p:cNvPicPr preferRelativeResize="0"/>
          <p:nvPr/>
        </p:nvPicPr>
        <p:blipFill rotWithShape="1">
          <a:blip r:embed="rId3">
            <a:alphaModFix/>
          </a:blip>
          <a:srcRect b="0" l="0" r="0" t="0"/>
          <a:stretch/>
        </p:blipFill>
        <p:spPr>
          <a:xfrm>
            <a:off x="2022548" y="2208001"/>
            <a:ext cx="1814053" cy="1814053"/>
          </a:xfrm>
          <a:prstGeom prst="rect">
            <a:avLst/>
          </a:prstGeom>
          <a:noFill/>
          <a:ln>
            <a:noFill/>
          </a:ln>
        </p:spPr>
      </p:pic>
      <p:pic>
        <p:nvPicPr>
          <p:cNvPr descr="A picture containing container, square&#10;&#10;Description automatically generated" id="433" name="Google Shape;433;p31"/>
          <p:cNvPicPr preferRelativeResize="0"/>
          <p:nvPr/>
        </p:nvPicPr>
        <p:blipFill rotWithShape="1">
          <a:blip r:embed="rId3">
            <a:alphaModFix/>
          </a:blip>
          <a:srcRect b="0" l="0" r="0" t="0"/>
          <a:stretch/>
        </p:blipFill>
        <p:spPr>
          <a:xfrm>
            <a:off x="8585082" y="2276830"/>
            <a:ext cx="1814053" cy="1814053"/>
          </a:xfrm>
          <a:prstGeom prst="rect">
            <a:avLst/>
          </a:prstGeom>
          <a:noFill/>
          <a:ln>
            <a:noFill/>
          </a:ln>
        </p:spPr>
      </p:pic>
      <p:pic>
        <p:nvPicPr>
          <p:cNvPr descr="A picture containing container, square&#10;&#10;Description automatically generated" id="434" name="Google Shape;434;p31"/>
          <p:cNvPicPr preferRelativeResize="0"/>
          <p:nvPr/>
        </p:nvPicPr>
        <p:blipFill rotWithShape="1">
          <a:blip r:embed="rId3">
            <a:alphaModFix/>
          </a:blip>
          <a:srcRect b="0" l="0" r="0" t="0"/>
          <a:stretch/>
        </p:blipFill>
        <p:spPr>
          <a:xfrm>
            <a:off x="10369650" y="873122"/>
            <a:ext cx="1300063" cy="1300063"/>
          </a:xfrm>
          <a:prstGeom prst="rect">
            <a:avLst/>
          </a:prstGeom>
          <a:noFill/>
          <a:ln>
            <a:noFill/>
          </a:ln>
        </p:spPr>
      </p:pic>
      <p:pic>
        <p:nvPicPr>
          <p:cNvPr descr="A picture containing container, square&#10;&#10;Description automatically generated" id="435" name="Google Shape;435;p31"/>
          <p:cNvPicPr preferRelativeResize="0"/>
          <p:nvPr/>
        </p:nvPicPr>
        <p:blipFill rotWithShape="1">
          <a:blip r:embed="rId3">
            <a:alphaModFix/>
          </a:blip>
          <a:srcRect b="0" l="0" r="0" t="0"/>
          <a:stretch/>
        </p:blipFill>
        <p:spPr>
          <a:xfrm>
            <a:off x="556433" y="907947"/>
            <a:ext cx="1300063" cy="1300063"/>
          </a:xfrm>
          <a:prstGeom prst="rect">
            <a:avLst/>
          </a:prstGeom>
          <a:noFill/>
          <a:ln>
            <a:noFill/>
          </a:ln>
        </p:spPr>
      </p:pic>
      <p:sp>
        <p:nvSpPr>
          <p:cNvPr id="436" name="Google Shape;436;p31"/>
          <p:cNvSpPr/>
          <p:nvPr/>
        </p:nvSpPr>
        <p:spPr>
          <a:xfrm>
            <a:off x="4496000" y="907947"/>
            <a:ext cx="3546600" cy="1051500"/>
          </a:xfrm>
          <a:prstGeom prst="roundRect">
            <a:avLst>
              <a:gd fmla="val 0" name="adj"/>
            </a:avLst>
          </a:prstGeom>
          <a:gradFill>
            <a:gsLst>
              <a:gs pos="0">
                <a:srgbClr val="848484"/>
              </a:gs>
              <a:gs pos="3540">
                <a:srgbClr val="848484"/>
              </a:gs>
              <a:gs pos="55000">
                <a:srgbClr val="6D6D6D"/>
              </a:gs>
              <a:gs pos="100000">
                <a:srgbClr val="848484"/>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37" name="Google Shape;437;p31"/>
          <p:cNvSpPr txBox="1"/>
          <p:nvPr/>
        </p:nvSpPr>
        <p:spPr>
          <a:xfrm>
            <a:off x="4409900" y="1274294"/>
            <a:ext cx="3718800" cy="3693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rgbClr val="D8D8D8"/>
                </a:solidFill>
                <a:latin typeface="Press Start 2P"/>
                <a:ea typeface="Press Start 2P"/>
                <a:cs typeface="Press Start 2P"/>
                <a:sym typeface="Press Start 2P"/>
              </a:rPr>
              <a:t>Tâche 2</a:t>
            </a:r>
            <a:endParaRPr/>
          </a:p>
        </p:txBody>
      </p:sp>
      <p:sp>
        <p:nvSpPr>
          <p:cNvPr id="438" name="Google Shape;438;p31"/>
          <p:cNvSpPr txBox="1"/>
          <p:nvPr/>
        </p:nvSpPr>
        <p:spPr>
          <a:xfrm>
            <a:off x="4577450" y="2899100"/>
            <a:ext cx="3383700" cy="785100"/>
          </a:xfrm>
          <a:prstGeom prst="rect">
            <a:avLst/>
          </a:prstGeom>
          <a:noFill/>
          <a:ln>
            <a:noFill/>
          </a:ln>
        </p:spPr>
        <p:txBody>
          <a:bodyPr anchorCtr="0" anchor="t" bIns="45700" lIns="91425" spcFirstLastPara="1" rIns="91425" wrap="square" tIns="45700">
            <a:spAutoFit/>
          </a:bodyPr>
          <a:lstStyle/>
          <a:p>
            <a:pPr indent="0" lvl="0" marL="0" marR="0" rtl="0" algn="ctr">
              <a:lnSpc>
                <a:spcPct val="150000"/>
              </a:lnSpc>
              <a:spcBef>
                <a:spcPts val="0"/>
              </a:spcBef>
              <a:spcAft>
                <a:spcPts val="0"/>
              </a:spcAft>
              <a:buNone/>
            </a:pPr>
            <a:r>
              <a:rPr lang="en-US" sz="1800">
                <a:solidFill>
                  <a:schemeClr val="lt1"/>
                </a:solidFill>
                <a:latin typeface="Press Start 2P"/>
                <a:ea typeface="Press Start 2P"/>
                <a:cs typeface="Press Start 2P"/>
                <a:sym typeface="Press Start 2P"/>
              </a:rPr>
              <a:t>L’aire des solides</a:t>
            </a:r>
            <a:endParaRPr sz="2000"/>
          </a:p>
        </p:txBody>
      </p:sp>
      <p:sp>
        <p:nvSpPr>
          <p:cNvPr id="439" name="Google Shape;439;p31"/>
          <p:cNvSpPr txBox="1"/>
          <p:nvPr/>
        </p:nvSpPr>
        <p:spPr>
          <a:xfrm>
            <a:off x="4577450" y="4340025"/>
            <a:ext cx="3383700" cy="785100"/>
          </a:xfrm>
          <a:prstGeom prst="rect">
            <a:avLst/>
          </a:prstGeom>
          <a:noFill/>
          <a:ln>
            <a:noFill/>
          </a:ln>
        </p:spPr>
        <p:txBody>
          <a:bodyPr anchorCtr="0" anchor="t" bIns="45700" lIns="91425" spcFirstLastPara="1" rIns="91425" wrap="square" tIns="45700">
            <a:spAutoFit/>
          </a:bodyPr>
          <a:lstStyle/>
          <a:p>
            <a:pPr indent="0" lvl="0" marL="0" marR="0" rtl="0" algn="ctr">
              <a:lnSpc>
                <a:spcPct val="150000"/>
              </a:lnSpc>
              <a:spcBef>
                <a:spcPts val="0"/>
              </a:spcBef>
              <a:spcAft>
                <a:spcPts val="0"/>
              </a:spcAft>
              <a:buNone/>
            </a:pPr>
            <a:r>
              <a:rPr lang="en-US" sz="1800" u="sng">
                <a:solidFill>
                  <a:schemeClr val="lt1"/>
                </a:solidFill>
                <a:latin typeface="Press Start 2P"/>
                <a:ea typeface="Press Start 2P"/>
                <a:cs typeface="Press Start 2P"/>
                <a:sym typeface="Press Start 2P"/>
                <a:hlinkClick r:id="rId4">
                  <a:extLst>
                    <a:ext uri="{A12FA001-AC4F-418D-AE19-62706E023703}">
                      <ahyp:hlinkClr val="tx"/>
                    </a:ext>
                  </a:extLst>
                </a:hlinkClick>
              </a:rPr>
              <a:t>Monde à télécharger</a:t>
            </a:r>
            <a:endParaRPr sz="2000">
              <a:solidFill>
                <a:schemeClr val="lt1"/>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4">
                                  <p:stCondLst>
                                    <p:cond delay="0"/>
                                  </p:stCondLst>
                                  <p:childTnLst>
                                    <p:set>
                                      <p:cBhvr>
                                        <p:cTn dur="1" fill="hold">
                                          <p:stCondLst>
                                            <p:cond delay="0"/>
                                          </p:stCondLst>
                                        </p:cTn>
                                        <p:tgtEl>
                                          <p:spTgt spid="430"/>
                                        </p:tgtEl>
                                        <p:attrNameLst>
                                          <p:attrName>style.visibility</p:attrName>
                                        </p:attrNameLst>
                                      </p:cBhvr>
                                      <p:to>
                                        <p:strVal val="visible"/>
                                      </p:to>
                                    </p:set>
                                    <p:anim calcmode="lin" valueType="num">
                                      <p:cBhvr additive="base">
                                        <p:cTn dur="1000"/>
                                        <p:tgtEl>
                                          <p:spTgt spid="430"/>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431"/>
                                        </p:tgtEl>
                                        <p:attrNameLst>
                                          <p:attrName>style.visibility</p:attrName>
                                        </p:attrNameLst>
                                      </p:cBhvr>
                                      <p:to>
                                        <p:strVal val="visible"/>
                                      </p:to>
                                    </p:set>
                                    <p:anim calcmode="lin" valueType="num">
                                      <p:cBhvr additive="base">
                                        <p:cTn dur="1000"/>
                                        <p:tgtEl>
                                          <p:spTgt spid="431"/>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432"/>
                                        </p:tgtEl>
                                        <p:attrNameLst>
                                          <p:attrName>style.visibility</p:attrName>
                                        </p:attrNameLst>
                                      </p:cBhvr>
                                      <p:to>
                                        <p:strVal val="visible"/>
                                      </p:to>
                                    </p:set>
                                    <p:anim calcmode="lin" valueType="num">
                                      <p:cBhvr additive="base">
                                        <p:cTn dur="1000"/>
                                        <p:tgtEl>
                                          <p:spTgt spid="432"/>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433"/>
                                        </p:tgtEl>
                                        <p:attrNameLst>
                                          <p:attrName>style.visibility</p:attrName>
                                        </p:attrNameLst>
                                      </p:cBhvr>
                                      <p:to>
                                        <p:strVal val="visible"/>
                                      </p:to>
                                    </p:set>
                                    <p:anim calcmode="lin" valueType="num">
                                      <p:cBhvr additive="base">
                                        <p:cTn dur="1000"/>
                                        <p:tgtEl>
                                          <p:spTgt spid="433"/>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434"/>
                                        </p:tgtEl>
                                        <p:attrNameLst>
                                          <p:attrName>style.visibility</p:attrName>
                                        </p:attrNameLst>
                                      </p:cBhvr>
                                      <p:to>
                                        <p:strVal val="visible"/>
                                      </p:to>
                                    </p:set>
                                    <p:anim calcmode="lin" valueType="num">
                                      <p:cBhvr additive="base">
                                        <p:cTn dur="1000"/>
                                        <p:tgtEl>
                                          <p:spTgt spid="434"/>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435"/>
                                        </p:tgtEl>
                                        <p:attrNameLst>
                                          <p:attrName>style.visibility</p:attrName>
                                        </p:attrNameLst>
                                      </p:cBhvr>
                                      <p:to>
                                        <p:strVal val="visible"/>
                                      </p:to>
                                    </p:set>
                                    <p:anim calcmode="lin" valueType="num">
                                      <p:cBhvr additive="base">
                                        <p:cTn dur="1000"/>
                                        <p:tgtEl>
                                          <p:spTgt spid="435"/>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1077D2"/>
            </a:gs>
            <a:gs pos="100000">
              <a:srgbClr val="093153"/>
            </a:gs>
          </a:gsLst>
          <a:path path="circle">
            <a:fillToRect b="50%" l="50%" r="50%" t="50%"/>
          </a:path>
          <a:tileRect/>
        </a:gradFill>
      </p:bgPr>
    </p:bg>
    <p:spTree>
      <p:nvGrpSpPr>
        <p:cNvPr id="443" name="Shape 443"/>
        <p:cNvGrpSpPr/>
        <p:nvPr/>
      </p:nvGrpSpPr>
      <p:grpSpPr>
        <a:xfrm>
          <a:off x="0" y="0"/>
          <a:ext cx="0" cy="0"/>
          <a:chOff x="0" y="0"/>
          <a:chExt cx="0" cy="0"/>
        </a:xfrm>
      </p:grpSpPr>
      <p:pic>
        <p:nvPicPr>
          <p:cNvPr descr="A picture containing container, square&#10;&#10;Description automatically generated" id="444" name="Google Shape;444;p32"/>
          <p:cNvPicPr preferRelativeResize="0"/>
          <p:nvPr/>
        </p:nvPicPr>
        <p:blipFill rotWithShape="1">
          <a:blip r:embed="rId3">
            <a:alphaModFix/>
          </a:blip>
          <a:srcRect b="0" l="0" r="0" t="0"/>
          <a:stretch/>
        </p:blipFill>
        <p:spPr>
          <a:xfrm>
            <a:off x="9758231" y="4481505"/>
            <a:ext cx="2300287" cy="2300287"/>
          </a:xfrm>
          <a:prstGeom prst="rect">
            <a:avLst/>
          </a:prstGeom>
          <a:noFill/>
          <a:ln>
            <a:noFill/>
          </a:ln>
        </p:spPr>
      </p:pic>
      <p:pic>
        <p:nvPicPr>
          <p:cNvPr descr="A picture containing container, square&#10;&#10;Description automatically generated" id="445" name="Google Shape;445;p32"/>
          <p:cNvPicPr preferRelativeResize="0"/>
          <p:nvPr/>
        </p:nvPicPr>
        <p:blipFill rotWithShape="1">
          <a:blip r:embed="rId3">
            <a:alphaModFix/>
          </a:blip>
          <a:srcRect b="0" l="0" r="0" t="0"/>
          <a:stretch/>
        </p:blipFill>
        <p:spPr>
          <a:xfrm>
            <a:off x="144357" y="4026113"/>
            <a:ext cx="2785217" cy="2785217"/>
          </a:xfrm>
          <a:prstGeom prst="rect">
            <a:avLst/>
          </a:prstGeom>
          <a:noFill/>
          <a:ln>
            <a:noFill/>
          </a:ln>
        </p:spPr>
      </p:pic>
      <p:pic>
        <p:nvPicPr>
          <p:cNvPr descr="A picture containing container, square&#10;&#10;Description automatically generated" id="446" name="Google Shape;446;p32"/>
          <p:cNvPicPr preferRelativeResize="0"/>
          <p:nvPr/>
        </p:nvPicPr>
        <p:blipFill rotWithShape="1">
          <a:blip r:embed="rId3">
            <a:alphaModFix/>
          </a:blip>
          <a:srcRect b="0" l="0" r="0" t="0"/>
          <a:stretch/>
        </p:blipFill>
        <p:spPr>
          <a:xfrm>
            <a:off x="1946348" y="2208001"/>
            <a:ext cx="1814053" cy="1814053"/>
          </a:xfrm>
          <a:prstGeom prst="rect">
            <a:avLst/>
          </a:prstGeom>
          <a:noFill/>
          <a:ln>
            <a:noFill/>
          </a:ln>
        </p:spPr>
      </p:pic>
      <p:pic>
        <p:nvPicPr>
          <p:cNvPr descr="A picture containing container, square&#10;&#10;Description automatically generated" id="447" name="Google Shape;447;p32"/>
          <p:cNvPicPr preferRelativeResize="0"/>
          <p:nvPr/>
        </p:nvPicPr>
        <p:blipFill rotWithShape="1">
          <a:blip r:embed="rId3">
            <a:alphaModFix/>
          </a:blip>
          <a:srcRect b="0" l="0" r="0" t="0"/>
          <a:stretch/>
        </p:blipFill>
        <p:spPr>
          <a:xfrm>
            <a:off x="8661282" y="2276830"/>
            <a:ext cx="1814053" cy="1814053"/>
          </a:xfrm>
          <a:prstGeom prst="rect">
            <a:avLst/>
          </a:prstGeom>
          <a:noFill/>
          <a:ln>
            <a:noFill/>
          </a:ln>
        </p:spPr>
      </p:pic>
      <p:pic>
        <p:nvPicPr>
          <p:cNvPr descr="A picture containing container, square&#10;&#10;Description automatically generated" id="448" name="Google Shape;448;p32"/>
          <p:cNvPicPr preferRelativeResize="0"/>
          <p:nvPr/>
        </p:nvPicPr>
        <p:blipFill rotWithShape="1">
          <a:blip r:embed="rId3">
            <a:alphaModFix/>
          </a:blip>
          <a:srcRect b="0" l="0" r="0" t="0"/>
          <a:stretch/>
        </p:blipFill>
        <p:spPr>
          <a:xfrm>
            <a:off x="10445850" y="873122"/>
            <a:ext cx="1300063" cy="1300063"/>
          </a:xfrm>
          <a:prstGeom prst="rect">
            <a:avLst/>
          </a:prstGeom>
          <a:noFill/>
          <a:ln>
            <a:noFill/>
          </a:ln>
        </p:spPr>
      </p:pic>
      <p:pic>
        <p:nvPicPr>
          <p:cNvPr descr="A picture containing container, square&#10;&#10;Description automatically generated" id="449" name="Google Shape;449;p32"/>
          <p:cNvPicPr preferRelativeResize="0"/>
          <p:nvPr/>
        </p:nvPicPr>
        <p:blipFill rotWithShape="1">
          <a:blip r:embed="rId3">
            <a:alphaModFix/>
          </a:blip>
          <a:srcRect b="0" l="0" r="0" t="0"/>
          <a:stretch/>
        </p:blipFill>
        <p:spPr>
          <a:xfrm>
            <a:off x="480233" y="907947"/>
            <a:ext cx="1300063" cy="1300063"/>
          </a:xfrm>
          <a:prstGeom prst="rect">
            <a:avLst/>
          </a:prstGeom>
          <a:noFill/>
          <a:ln>
            <a:noFill/>
          </a:ln>
        </p:spPr>
      </p:pic>
      <p:sp>
        <p:nvSpPr>
          <p:cNvPr id="450" name="Google Shape;450;p32"/>
          <p:cNvSpPr/>
          <p:nvPr/>
        </p:nvSpPr>
        <p:spPr>
          <a:xfrm>
            <a:off x="4496000" y="907947"/>
            <a:ext cx="3546600" cy="1051500"/>
          </a:xfrm>
          <a:prstGeom prst="roundRect">
            <a:avLst>
              <a:gd fmla="val 0" name="adj"/>
            </a:avLst>
          </a:prstGeom>
          <a:gradFill>
            <a:gsLst>
              <a:gs pos="0">
                <a:srgbClr val="848484"/>
              </a:gs>
              <a:gs pos="3540">
                <a:srgbClr val="848484"/>
              </a:gs>
              <a:gs pos="55000">
                <a:srgbClr val="6D6D6D"/>
              </a:gs>
              <a:gs pos="100000">
                <a:srgbClr val="848484"/>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51" name="Google Shape;451;p32"/>
          <p:cNvSpPr txBox="1"/>
          <p:nvPr/>
        </p:nvSpPr>
        <p:spPr>
          <a:xfrm>
            <a:off x="4409900" y="1274294"/>
            <a:ext cx="3718800" cy="3693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rgbClr val="D8D8D8"/>
                </a:solidFill>
                <a:latin typeface="Press Start 2P"/>
                <a:ea typeface="Press Start 2P"/>
                <a:cs typeface="Press Start 2P"/>
                <a:sym typeface="Press Start 2P"/>
              </a:rPr>
              <a:t>Tâche 3</a:t>
            </a:r>
            <a:endParaRPr/>
          </a:p>
        </p:txBody>
      </p:sp>
      <p:sp>
        <p:nvSpPr>
          <p:cNvPr id="452" name="Google Shape;452;p32"/>
          <p:cNvSpPr txBox="1"/>
          <p:nvPr/>
        </p:nvSpPr>
        <p:spPr>
          <a:xfrm>
            <a:off x="4577450" y="2796625"/>
            <a:ext cx="3383700" cy="785100"/>
          </a:xfrm>
          <a:prstGeom prst="rect">
            <a:avLst/>
          </a:prstGeom>
          <a:noFill/>
          <a:ln>
            <a:noFill/>
          </a:ln>
        </p:spPr>
        <p:txBody>
          <a:bodyPr anchorCtr="0" anchor="t" bIns="45700" lIns="91425" spcFirstLastPara="1" rIns="91425" wrap="square" tIns="45700">
            <a:spAutoFit/>
          </a:bodyPr>
          <a:lstStyle/>
          <a:p>
            <a:pPr indent="0" lvl="0" marL="0" marR="0" rtl="0" algn="ctr">
              <a:lnSpc>
                <a:spcPct val="150000"/>
              </a:lnSpc>
              <a:spcBef>
                <a:spcPts val="0"/>
              </a:spcBef>
              <a:spcAft>
                <a:spcPts val="0"/>
              </a:spcAft>
              <a:buNone/>
            </a:pPr>
            <a:r>
              <a:rPr lang="en-US" sz="1800">
                <a:solidFill>
                  <a:schemeClr val="lt1"/>
                </a:solidFill>
                <a:latin typeface="Press Start 2P"/>
                <a:ea typeface="Press Start 2P"/>
                <a:cs typeface="Press Start 2P"/>
                <a:sym typeface="Press Start 2P"/>
              </a:rPr>
              <a:t>Mon château de glace</a:t>
            </a:r>
            <a:endParaRPr sz="2000"/>
          </a:p>
        </p:txBody>
      </p:sp>
      <p:sp>
        <p:nvSpPr>
          <p:cNvPr id="453" name="Google Shape;453;p32"/>
          <p:cNvSpPr txBox="1"/>
          <p:nvPr/>
        </p:nvSpPr>
        <p:spPr>
          <a:xfrm>
            <a:off x="4577450" y="4237550"/>
            <a:ext cx="3383700" cy="785100"/>
          </a:xfrm>
          <a:prstGeom prst="rect">
            <a:avLst/>
          </a:prstGeom>
          <a:noFill/>
          <a:ln>
            <a:noFill/>
          </a:ln>
        </p:spPr>
        <p:txBody>
          <a:bodyPr anchorCtr="0" anchor="t" bIns="45700" lIns="91425" spcFirstLastPara="1" rIns="91425" wrap="square" tIns="45700">
            <a:spAutoFit/>
          </a:bodyPr>
          <a:lstStyle/>
          <a:p>
            <a:pPr indent="0" lvl="0" marL="0" marR="0" rtl="0" algn="ctr">
              <a:lnSpc>
                <a:spcPct val="150000"/>
              </a:lnSpc>
              <a:spcBef>
                <a:spcPts val="0"/>
              </a:spcBef>
              <a:spcAft>
                <a:spcPts val="0"/>
              </a:spcAft>
              <a:buNone/>
            </a:pPr>
            <a:r>
              <a:rPr lang="en-US" sz="1800" u="sng">
                <a:solidFill>
                  <a:schemeClr val="lt1"/>
                </a:solidFill>
                <a:latin typeface="Press Start 2P"/>
                <a:ea typeface="Press Start 2P"/>
                <a:cs typeface="Press Start 2P"/>
                <a:sym typeface="Press Start 2P"/>
                <a:hlinkClick r:id="rId4">
                  <a:extLst>
                    <a:ext uri="{A12FA001-AC4F-418D-AE19-62706E023703}">
                      <ahyp:hlinkClr val="tx"/>
                    </a:ext>
                  </a:extLst>
                </a:hlinkClick>
              </a:rPr>
              <a:t>Document de consignes</a:t>
            </a:r>
            <a:endParaRPr sz="2000">
              <a:solidFill>
                <a:schemeClr val="lt1"/>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4">
                                  <p:stCondLst>
                                    <p:cond delay="0"/>
                                  </p:stCondLst>
                                  <p:childTnLst>
                                    <p:set>
                                      <p:cBhvr>
                                        <p:cTn dur="1" fill="hold">
                                          <p:stCondLst>
                                            <p:cond delay="0"/>
                                          </p:stCondLst>
                                        </p:cTn>
                                        <p:tgtEl>
                                          <p:spTgt spid="444"/>
                                        </p:tgtEl>
                                        <p:attrNameLst>
                                          <p:attrName>style.visibility</p:attrName>
                                        </p:attrNameLst>
                                      </p:cBhvr>
                                      <p:to>
                                        <p:strVal val="visible"/>
                                      </p:to>
                                    </p:set>
                                    <p:anim calcmode="lin" valueType="num">
                                      <p:cBhvr additive="base">
                                        <p:cTn dur="1000"/>
                                        <p:tgtEl>
                                          <p:spTgt spid="444"/>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445"/>
                                        </p:tgtEl>
                                        <p:attrNameLst>
                                          <p:attrName>style.visibility</p:attrName>
                                        </p:attrNameLst>
                                      </p:cBhvr>
                                      <p:to>
                                        <p:strVal val="visible"/>
                                      </p:to>
                                    </p:set>
                                    <p:anim calcmode="lin" valueType="num">
                                      <p:cBhvr additive="base">
                                        <p:cTn dur="1000"/>
                                        <p:tgtEl>
                                          <p:spTgt spid="445"/>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446"/>
                                        </p:tgtEl>
                                        <p:attrNameLst>
                                          <p:attrName>style.visibility</p:attrName>
                                        </p:attrNameLst>
                                      </p:cBhvr>
                                      <p:to>
                                        <p:strVal val="visible"/>
                                      </p:to>
                                    </p:set>
                                    <p:anim calcmode="lin" valueType="num">
                                      <p:cBhvr additive="base">
                                        <p:cTn dur="1000"/>
                                        <p:tgtEl>
                                          <p:spTgt spid="446"/>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447"/>
                                        </p:tgtEl>
                                        <p:attrNameLst>
                                          <p:attrName>style.visibility</p:attrName>
                                        </p:attrNameLst>
                                      </p:cBhvr>
                                      <p:to>
                                        <p:strVal val="visible"/>
                                      </p:to>
                                    </p:set>
                                    <p:anim calcmode="lin" valueType="num">
                                      <p:cBhvr additive="base">
                                        <p:cTn dur="1000"/>
                                        <p:tgtEl>
                                          <p:spTgt spid="447"/>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448"/>
                                        </p:tgtEl>
                                        <p:attrNameLst>
                                          <p:attrName>style.visibility</p:attrName>
                                        </p:attrNameLst>
                                      </p:cBhvr>
                                      <p:to>
                                        <p:strVal val="visible"/>
                                      </p:to>
                                    </p:set>
                                    <p:anim calcmode="lin" valueType="num">
                                      <p:cBhvr additive="base">
                                        <p:cTn dur="1000"/>
                                        <p:tgtEl>
                                          <p:spTgt spid="448"/>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449"/>
                                        </p:tgtEl>
                                        <p:attrNameLst>
                                          <p:attrName>style.visibility</p:attrName>
                                        </p:attrNameLst>
                                      </p:cBhvr>
                                      <p:to>
                                        <p:strVal val="visible"/>
                                      </p:to>
                                    </p:set>
                                    <p:anim calcmode="lin" valueType="num">
                                      <p:cBhvr additive="base">
                                        <p:cTn dur="1000"/>
                                        <p:tgtEl>
                                          <p:spTgt spid="449"/>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1077D2"/>
            </a:gs>
            <a:gs pos="100000">
              <a:srgbClr val="093153"/>
            </a:gs>
          </a:gsLst>
          <a:path path="circle">
            <a:fillToRect b="50%" l="50%" r="50%" t="50%"/>
          </a:path>
          <a:tileRect/>
        </a:gradFill>
      </p:bgPr>
    </p:bg>
    <p:spTree>
      <p:nvGrpSpPr>
        <p:cNvPr id="457" name="Shape 457"/>
        <p:cNvGrpSpPr/>
        <p:nvPr/>
      </p:nvGrpSpPr>
      <p:grpSpPr>
        <a:xfrm>
          <a:off x="0" y="0"/>
          <a:ext cx="0" cy="0"/>
          <a:chOff x="0" y="0"/>
          <a:chExt cx="0" cy="0"/>
        </a:xfrm>
      </p:grpSpPr>
      <p:pic>
        <p:nvPicPr>
          <p:cNvPr descr="A picture containing container, square&#10;&#10;Description automatically generated" id="458" name="Google Shape;458;p33"/>
          <p:cNvPicPr preferRelativeResize="0"/>
          <p:nvPr/>
        </p:nvPicPr>
        <p:blipFill rotWithShape="1">
          <a:blip r:embed="rId3">
            <a:alphaModFix/>
          </a:blip>
          <a:srcRect b="0" l="0" r="0" t="0"/>
          <a:stretch/>
        </p:blipFill>
        <p:spPr>
          <a:xfrm>
            <a:off x="9682031" y="4481505"/>
            <a:ext cx="2300287" cy="2300287"/>
          </a:xfrm>
          <a:prstGeom prst="rect">
            <a:avLst/>
          </a:prstGeom>
          <a:noFill/>
          <a:ln>
            <a:noFill/>
          </a:ln>
        </p:spPr>
      </p:pic>
      <p:pic>
        <p:nvPicPr>
          <p:cNvPr descr="A picture containing container, square&#10;&#10;Description automatically generated" id="459" name="Google Shape;459;p33"/>
          <p:cNvPicPr preferRelativeResize="0"/>
          <p:nvPr/>
        </p:nvPicPr>
        <p:blipFill rotWithShape="1">
          <a:blip r:embed="rId3">
            <a:alphaModFix/>
          </a:blip>
          <a:srcRect b="0" l="0" r="0" t="0"/>
          <a:stretch/>
        </p:blipFill>
        <p:spPr>
          <a:xfrm>
            <a:off x="220557" y="4026113"/>
            <a:ext cx="2785217" cy="2785217"/>
          </a:xfrm>
          <a:prstGeom prst="rect">
            <a:avLst/>
          </a:prstGeom>
          <a:noFill/>
          <a:ln>
            <a:noFill/>
          </a:ln>
        </p:spPr>
      </p:pic>
      <p:pic>
        <p:nvPicPr>
          <p:cNvPr descr="A picture containing container, square&#10;&#10;Description automatically generated" id="460" name="Google Shape;460;p33"/>
          <p:cNvPicPr preferRelativeResize="0"/>
          <p:nvPr/>
        </p:nvPicPr>
        <p:blipFill rotWithShape="1">
          <a:blip r:embed="rId3">
            <a:alphaModFix/>
          </a:blip>
          <a:srcRect b="0" l="0" r="0" t="0"/>
          <a:stretch/>
        </p:blipFill>
        <p:spPr>
          <a:xfrm>
            <a:off x="2022548" y="2208001"/>
            <a:ext cx="1814053" cy="1814053"/>
          </a:xfrm>
          <a:prstGeom prst="rect">
            <a:avLst/>
          </a:prstGeom>
          <a:noFill/>
          <a:ln>
            <a:noFill/>
          </a:ln>
        </p:spPr>
      </p:pic>
      <p:pic>
        <p:nvPicPr>
          <p:cNvPr descr="A picture containing container, square&#10;&#10;Description automatically generated" id="461" name="Google Shape;461;p33"/>
          <p:cNvPicPr preferRelativeResize="0"/>
          <p:nvPr/>
        </p:nvPicPr>
        <p:blipFill rotWithShape="1">
          <a:blip r:embed="rId3">
            <a:alphaModFix/>
          </a:blip>
          <a:srcRect b="0" l="0" r="0" t="0"/>
          <a:stretch/>
        </p:blipFill>
        <p:spPr>
          <a:xfrm>
            <a:off x="8585082" y="2276830"/>
            <a:ext cx="1814053" cy="1814053"/>
          </a:xfrm>
          <a:prstGeom prst="rect">
            <a:avLst/>
          </a:prstGeom>
          <a:noFill/>
          <a:ln>
            <a:noFill/>
          </a:ln>
        </p:spPr>
      </p:pic>
      <p:pic>
        <p:nvPicPr>
          <p:cNvPr descr="A picture containing container, square&#10;&#10;Description automatically generated" id="462" name="Google Shape;462;p33"/>
          <p:cNvPicPr preferRelativeResize="0"/>
          <p:nvPr/>
        </p:nvPicPr>
        <p:blipFill rotWithShape="1">
          <a:blip r:embed="rId3">
            <a:alphaModFix/>
          </a:blip>
          <a:srcRect b="0" l="0" r="0" t="0"/>
          <a:stretch/>
        </p:blipFill>
        <p:spPr>
          <a:xfrm>
            <a:off x="10369650" y="873122"/>
            <a:ext cx="1300063" cy="1300063"/>
          </a:xfrm>
          <a:prstGeom prst="rect">
            <a:avLst/>
          </a:prstGeom>
          <a:noFill/>
          <a:ln>
            <a:noFill/>
          </a:ln>
        </p:spPr>
      </p:pic>
      <p:pic>
        <p:nvPicPr>
          <p:cNvPr descr="A picture containing container, square&#10;&#10;Description automatically generated" id="463" name="Google Shape;463;p33"/>
          <p:cNvPicPr preferRelativeResize="0"/>
          <p:nvPr/>
        </p:nvPicPr>
        <p:blipFill rotWithShape="1">
          <a:blip r:embed="rId3">
            <a:alphaModFix/>
          </a:blip>
          <a:srcRect b="0" l="0" r="0" t="0"/>
          <a:stretch/>
        </p:blipFill>
        <p:spPr>
          <a:xfrm>
            <a:off x="556433" y="907947"/>
            <a:ext cx="1300063" cy="1300063"/>
          </a:xfrm>
          <a:prstGeom prst="rect">
            <a:avLst/>
          </a:prstGeom>
          <a:noFill/>
          <a:ln>
            <a:noFill/>
          </a:ln>
        </p:spPr>
      </p:pic>
      <p:sp>
        <p:nvSpPr>
          <p:cNvPr id="464" name="Google Shape;464;p33"/>
          <p:cNvSpPr/>
          <p:nvPr/>
        </p:nvSpPr>
        <p:spPr>
          <a:xfrm>
            <a:off x="4501751" y="907947"/>
            <a:ext cx="3546600" cy="1051500"/>
          </a:xfrm>
          <a:prstGeom prst="roundRect">
            <a:avLst>
              <a:gd fmla="val 0" name="adj"/>
            </a:avLst>
          </a:prstGeom>
          <a:gradFill>
            <a:gsLst>
              <a:gs pos="0">
                <a:srgbClr val="848484"/>
              </a:gs>
              <a:gs pos="3540">
                <a:srgbClr val="848484"/>
              </a:gs>
              <a:gs pos="55000">
                <a:srgbClr val="6D6D6D"/>
              </a:gs>
              <a:gs pos="100000">
                <a:srgbClr val="848484"/>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65" name="Google Shape;465;p33"/>
          <p:cNvSpPr txBox="1"/>
          <p:nvPr/>
        </p:nvSpPr>
        <p:spPr>
          <a:xfrm>
            <a:off x="4415651" y="1274294"/>
            <a:ext cx="3718800" cy="6465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rgbClr val="D8D8D8"/>
                </a:solidFill>
                <a:latin typeface="Press Start 2P"/>
                <a:ea typeface="Press Start 2P"/>
                <a:cs typeface="Press Start 2P"/>
                <a:sym typeface="Press Start 2P"/>
              </a:rPr>
              <a:t>Retour sur l’exploration</a:t>
            </a:r>
            <a:endParaRPr/>
          </a:p>
        </p:txBody>
      </p:sp>
      <p:sp>
        <p:nvSpPr>
          <p:cNvPr id="466" name="Google Shape;466;p33"/>
          <p:cNvSpPr/>
          <p:nvPr/>
        </p:nvSpPr>
        <p:spPr>
          <a:xfrm>
            <a:off x="3680850" y="3766375"/>
            <a:ext cx="4830300" cy="1378800"/>
          </a:xfrm>
          <a:prstGeom prst="wedgeRoundRectCallout">
            <a:avLst>
              <a:gd fmla="val 59239" name="adj1"/>
              <a:gd fmla="val 65121" name="adj2"/>
              <a:gd fmla="val 0" name="adj3"/>
            </a:avLst>
          </a:prstGeom>
          <a:solidFill>
            <a:srgbClr val="B6D7A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sz="1600">
                <a:latin typeface="Press Start 2P"/>
                <a:ea typeface="Press Start 2P"/>
                <a:cs typeface="Press Start 2P"/>
                <a:sym typeface="Press Start 2P"/>
              </a:rPr>
              <a:t>Quelles intentions?</a:t>
            </a:r>
            <a:endParaRPr sz="1600">
              <a:latin typeface="Press Start 2P"/>
              <a:ea typeface="Press Start 2P"/>
              <a:cs typeface="Press Start 2P"/>
              <a:sym typeface="Press Start 2P"/>
            </a:endParaRPr>
          </a:p>
          <a:p>
            <a:pPr indent="0" lvl="0" marL="0" rtl="0" algn="ctr">
              <a:spcBef>
                <a:spcPts val="0"/>
              </a:spcBef>
              <a:spcAft>
                <a:spcPts val="0"/>
              </a:spcAft>
              <a:buNone/>
            </a:pPr>
            <a:r>
              <a:t/>
            </a:r>
            <a:endParaRPr sz="1600">
              <a:latin typeface="Press Start 2P"/>
              <a:ea typeface="Press Start 2P"/>
              <a:cs typeface="Press Start 2P"/>
              <a:sym typeface="Press Start 2P"/>
            </a:endParaRPr>
          </a:p>
          <a:p>
            <a:pPr indent="0" lvl="0" marL="0" rtl="0" algn="ctr">
              <a:spcBef>
                <a:spcPts val="0"/>
              </a:spcBef>
              <a:spcAft>
                <a:spcPts val="0"/>
              </a:spcAft>
              <a:buNone/>
            </a:pPr>
            <a:r>
              <a:rPr lang="en-US" sz="1600">
                <a:latin typeface="Press Start 2P"/>
                <a:ea typeface="Press Start 2P"/>
                <a:cs typeface="Press Start 2P"/>
                <a:sym typeface="Press Start 2P"/>
              </a:rPr>
              <a:t>Pourquoi (quelles caractéristiques)?</a:t>
            </a:r>
            <a:endParaRPr sz="1600">
              <a:latin typeface="Press Start 2P"/>
              <a:ea typeface="Press Start 2P"/>
              <a:cs typeface="Press Start 2P"/>
              <a:sym typeface="Press Start 2P"/>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4">
                                  <p:stCondLst>
                                    <p:cond delay="0"/>
                                  </p:stCondLst>
                                  <p:childTnLst>
                                    <p:set>
                                      <p:cBhvr>
                                        <p:cTn dur="1" fill="hold">
                                          <p:stCondLst>
                                            <p:cond delay="0"/>
                                          </p:stCondLst>
                                        </p:cTn>
                                        <p:tgtEl>
                                          <p:spTgt spid="458"/>
                                        </p:tgtEl>
                                        <p:attrNameLst>
                                          <p:attrName>style.visibility</p:attrName>
                                        </p:attrNameLst>
                                      </p:cBhvr>
                                      <p:to>
                                        <p:strVal val="visible"/>
                                      </p:to>
                                    </p:set>
                                    <p:anim calcmode="lin" valueType="num">
                                      <p:cBhvr additive="base">
                                        <p:cTn dur="1000"/>
                                        <p:tgtEl>
                                          <p:spTgt spid="458"/>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459"/>
                                        </p:tgtEl>
                                        <p:attrNameLst>
                                          <p:attrName>style.visibility</p:attrName>
                                        </p:attrNameLst>
                                      </p:cBhvr>
                                      <p:to>
                                        <p:strVal val="visible"/>
                                      </p:to>
                                    </p:set>
                                    <p:anim calcmode="lin" valueType="num">
                                      <p:cBhvr additive="base">
                                        <p:cTn dur="1000"/>
                                        <p:tgtEl>
                                          <p:spTgt spid="459"/>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460"/>
                                        </p:tgtEl>
                                        <p:attrNameLst>
                                          <p:attrName>style.visibility</p:attrName>
                                        </p:attrNameLst>
                                      </p:cBhvr>
                                      <p:to>
                                        <p:strVal val="visible"/>
                                      </p:to>
                                    </p:set>
                                    <p:anim calcmode="lin" valueType="num">
                                      <p:cBhvr additive="base">
                                        <p:cTn dur="1000"/>
                                        <p:tgtEl>
                                          <p:spTgt spid="460"/>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461"/>
                                        </p:tgtEl>
                                        <p:attrNameLst>
                                          <p:attrName>style.visibility</p:attrName>
                                        </p:attrNameLst>
                                      </p:cBhvr>
                                      <p:to>
                                        <p:strVal val="visible"/>
                                      </p:to>
                                    </p:set>
                                    <p:anim calcmode="lin" valueType="num">
                                      <p:cBhvr additive="base">
                                        <p:cTn dur="1000"/>
                                        <p:tgtEl>
                                          <p:spTgt spid="461"/>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462"/>
                                        </p:tgtEl>
                                        <p:attrNameLst>
                                          <p:attrName>style.visibility</p:attrName>
                                        </p:attrNameLst>
                                      </p:cBhvr>
                                      <p:to>
                                        <p:strVal val="visible"/>
                                      </p:to>
                                    </p:set>
                                    <p:anim calcmode="lin" valueType="num">
                                      <p:cBhvr additive="base">
                                        <p:cTn dur="1000"/>
                                        <p:tgtEl>
                                          <p:spTgt spid="462"/>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463"/>
                                        </p:tgtEl>
                                        <p:attrNameLst>
                                          <p:attrName>style.visibility</p:attrName>
                                        </p:attrNameLst>
                                      </p:cBhvr>
                                      <p:to>
                                        <p:strVal val="visible"/>
                                      </p:to>
                                    </p:set>
                                    <p:anim calcmode="lin" valueType="num">
                                      <p:cBhvr additive="base">
                                        <p:cTn dur="1000"/>
                                        <p:tgtEl>
                                          <p:spTgt spid="463"/>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1077D2"/>
            </a:gs>
            <a:gs pos="100000">
              <a:srgbClr val="093153"/>
            </a:gs>
          </a:gsLst>
          <a:path path="circle">
            <a:fillToRect b="50%" l="50%" r="50%" t="50%"/>
          </a:path>
          <a:tileRect/>
        </a:gradFill>
      </p:bgPr>
    </p:bg>
    <p:spTree>
      <p:nvGrpSpPr>
        <p:cNvPr id="470" name="Shape 470"/>
        <p:cNvGrpSpPr/>
        <p:nvPr/>
      </p:nvGrpSpPr>
      <p:grpSpPr>
        <a:xfrm>
          <a:off x="0" y="0"/>
          <a:ext cx="0" cy="0"/>
          <a:chOff x="0" y="0"/>
          <a:chExt cx="0" cy="0"/>
        </a:xfrm>
      </p:grpSpPr>
      <p:grpSp>
        <p:nvGrpSpPr>
          <p:cNvPr id="471" name="Google Shape;471;p34"/>
          <p:cNvGrpSpPr/>
          <p:nvPr/>
        </p:nvGrpSpPr>
        <p:grpSpPr>
          <a:xfrm>
            <a:off x="3951968" y="2079356"/>
            <a:ext cx="2084100" cy="733500"/>
            <a:chOff x="3951968" y="2079356"/>
            <a:chExt cx="2084100" cy="733500"/>
          </a:xfrm>
        </p:grpSpPr>
        <p:sp>
          <p:nvSpPr>
            <p:cNvPr id="472" name="Google Shape;472;p34">
              <a:hlinkClick action="ppaction://hlinksldjump" r:id="rId3"/>
            </p:cNvPr>
            <p:cNvSpPr/>
            <p:nvPr/>
          </p:nvSpPr>
          <p:spPr>
            <a:xfrm>
              <a:off x="3951968" y="2079356"/>
              <a:ext cx="2084100" cy="733500"/>
            </a:xfrm>
            <a:prstGeom prst="roundRect">
              <a:avLst>
                <a:gd fmla="val 0" name="adj"/>
              </a:avLst>
            </a:prstGeom>
            <a:gradFill>
              <a:gsLst>
                <a:gs pos="0">
                  <a:srgbClr val="A5A5A5"/>
                </a:gs>
                <a:gs pos="55000">
                  <a:srgbClr val="7F7F7F"/>
                </a:gs>
                <a:gs pos="100000">
                  <a:srgbClr val="A5A5A5"/>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73" name="Google Shape;473;p34"/>
            <p:cNvSpPr txBox="1"/>
            <p:nvPr/>
          </p:nvSpPr>
          <p:spPr>
            <a:xfrm>
              <a:off x="4065125" y="2248466"/>
              <a:ext cx="1873800" cy="261600"/>
            </a:xfrm>
            <a:prstGeom prst="rect">
              <a:avLst/>
            </a:prstGeom>
            <a:noFill/>
            <a:ln>
              <a:noFill/>
            </a:ln>
          </p:spPr>
          <p:txBody>
            <a:bodyPr anchorCtr="0" anchor="ctr" bIns="45700" lIns="91425" spcFirstLastPara="1" rIns="91425" wrap="square" tIns="45700">
              <a:spAutoFit/>
            </a:bodyPr>
            <a:lstStyle/>
            <a:p>
              <a:pPr indent="0" lvl="0" marL="0" marR="0" rtl="0" algn="ctr">
                <a:spcBef>
                  <a:spcPts val="0"/>
                </a:spcBef>
                <a:spcAft>
                  <a:spcPts val="0"/>
                </a:spcAft>
                <a:buNone/>
              </a:pPr>
              <a:r>
                <a:rPr lang="en-US" sz="1100">
                  <a:solidFill>
                    <a:srgbClr val="D9D9D9"/>
                  </a:solidFill>
                  <a:latin typeface="Press Start 2P"/>
                  <a:ea typeface="Press Start 2P"/>
                  <a:cs typeface="Press Start 2P"/>
                  <a:sym typeface="Press Start 2P"/>
                </a:rPr>
                <a:t>C2</a:t>
              </a:r>
              <a:endParaRPr sz="1100">
                <a:solidFill>
                  <a:srgbClr val="D9D9D9"/>
                </a:solidFill>
                <a:latin typeface="Press Start 2P"/>
                <a:ea typeface="Press Start 2P"/>
                <a:cs typeface="Press Start 2P"/>
                <a:sym typeface="Press Start 2P"/>
              </a:endParaRPr>
            </a:p>
          </p:txBody>
        </p:sp>
      </p:grpSp>
      <p:sp>
        <p:nvSpPr>
          <p:cNvPr id="474" name="Google Shape;474;p34">
            <a:hlinkClick action="ppaction://hlinksldjump" r:id="rId4"/>
          </p:cNvPr>
          <p:cNvSpPr/>
          <p:nvPr/>
        </p:nvSpPr>
        <p:spPr>
          <a:xfrm>
            <a:off x="8359775" y="2079356"/>
            <a:ext cx="2084100" cy="733500"/>
          </a:xfrm>
          <a:prstGeom prst="roundRect">
            <a:avLst>
              <a:gd fmla="val 0" name="adj"/>
            </a:avLst>
          </a:prstGeom>
          <a:gradFill>
            <a:gsLst>
              <a:gs pos="0">
                <a:srgbClr val="A5A5A5"/>
              </a:gs>
              <a:gs pos="3540">
                <a:srgbClr val="A5A5A5"/>
              </a:gs>
              <a:gs pos="55000">
                <a:srgbClr val="7F7F7F"/>
              </a:gs>
              <a:gs pos="100000">
                <a:srgbClr val="A5A5A5"/>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75" name="Google Shape;475;p34">
            <a:hlinkClick action="ppaction://hlinksldjump" r:id="rId5"/>
          </p:cNvPr>
          <p:cNvSpPr/>
          <p:nvPr/>
        </p:nvSpPr>
        <p:spPr>
          <a:xfrm>
            <a:off x="6155872" y="2079356"/>
            <a:ext cx="2084100" cy="733500"/>
          </a:xfrm>
          <a:prstGeom prst="roundRect">
            <a:avLst>
              <a:gd fmla="val 0" name="adj"/>
            </a:avLst>
          </a:prstGeom>
          <a:gradFill>
            <a:gsLst>
              <a:gs pos="0">
                <a:srgbClr val="A5A5A5"/>
              </a:gs>
              <a:gs pos="3540">
                <a:srgbClr val="A5A5A5"/>
              </a:gs>
              <a:gs pos="55000">
                <a:srgbClr val="7F7F7F"/>
              </a:gs>
              <a:gs pos="100000">
                <a:srgbClr val="A5A5A5"/>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76" name="Google Shape;476;p34"/>
          <p:cNvSpPr/>
          <p:nvPr/>
        </p:nvSpPr>
        <p:spPr>
          <a:xfrm>
            <a:off x="1294039" y="2628324"/>
            <a:ext cx="9603900" cy="3438300"/>
          </a:xfrm>
          <a:prstGeom prst="roundRect">
            <a:avLst>
              <a:gd fmla="val 0" name="adj"/>
            </a:avLst>
          </a:prstGeom>
          <a:gradFill>
            <a:gsLst>
              <a:gs pos="0">
                <a:srgbClr val="D9D9D9"/>
              </a:gs>
              <a:gs pos="3540">
                <a:srgbClr val="D9D9D9"/>
              </a:gs>
              <a:gs pos="84000">
                <a:srgbClr val="ADADAD"/>
              </a:gs>
              <a:gs pos="100000">
                <a:srgbClr val="D8D8D8"/>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77" name="Google Shape;477;p34"/>
          <p:cNvSpPr/>
          <p:nvPr/>
        </p:nvSpPr>
        <p:spPr>
          <a:xfrm>
            <a:off x="1748064" y="2079356"/>
            <a:ext cx="2084100" cy="733500"/>
          </a:xfrm>
          <a:prstGeom prst="roundRect">
            <a:avLst>
              <a:gd fmla="val 0" name="adj"/>
            </a:avLst>
          </a:prstGeom>
          <a:gradFill>
            <a:gsLst>
              <a:gs pos="0">
                <a:srgbClr val="ADADAD"/>
              </a:gs>
              <a:gs pos="100000">
                <a:srgbClr val="D9D9D9"/>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78" name="Google Shape;478;p34"/>
          <p:cNvSpPr txBox="1"/>
          <p:nvPr/>
        </p:nvSpPr>
        <p:spPr>
          <a:xfrm>
            <a:off x="1748225" y="2239173"/>
            <a:ext cx="2084100" cy="2616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100">
                <a:solidFill>
                  <a:schemeClr val="dk1"/>
                </a:solidFill>
                <a:latin typeface="Press Start 2P"/>
                <a:ea typeface="Press Start 2P"/>
                <a:cs typeface="Press Start 2P"/>
                <a:sym typeface="Press Start 2P"/>
              </a:rPr>
              <a:t>C1</a:t>
            </a:r>
            <a:endParaRPr sz="1100"/>
          </a:p>
        </p:txBody>
      </p:sp>
      <p:sp>
        <p:nvSpPr>
          <p:cNvPr id="479" name="Google Shape;479;p34"/>
          <p:cNvSpPr txBox="1"/>
          <p:nvPr/>
        </p:nvSpPr>
        <p:spPr>
          <a:xfrm>
            <a:off x="6140950" y="2239173"/>
            <a:ext cx="2084100" cy="2616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100">
                <a:solidFill>
                  <a:srgbClr val="D9D9D9"/>
                </a:solidFill>
                <a:latin typeface="Press Start 2P"/>
                <a:ea typeface="Press Start 2P"/>
                <a:cs typeface="Press Start 2P"/>
                <a:sym typeface="Press Start 2P"/>
              </a:rPr>
              <a:t>Traces</a:t>
            </a:r>
            <a:endParaRPr sz="1100"/>
          </a:p>
        </p:txBody>
      </p:sp>
      <p:sp>
        <p:nvSpPr>
          <p:cNvPr id="480" name="Google Shape;480;p34"/>
          <p:cNvSpPr txBox="1"/>
          <p:nvPr/>
        </p:nvSpPr>
        <p:spPr>
          <a:xfrm>
            <a:off x="8283575" y="2154573"/>
            <a:ext cx="2195100" cy="4308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100">
                <a:solidFill>
                  <a:srgbClr val="D9D9D9"/>
                </a:solidFill>
                <a:latin typeface="Press Start 2P"/>
                <a:ea typeface="Press Start 2P"/>
                <a:cs typeface="Press Start 2P"/>
                <a:sym typeface="Press Start 2P"/>
              </a:rPr>
              <a:t>Traces</a:t>
            </a:r>
            <a:endParaRPr sz="1100"/>
          </a:p>
        </p:txBody>
      </p:sp>
      <p:sp>
        <p:nvSpPr>
          <p:cNvPr id="481" name="Google Shape;481;p34"/>
          <p:cNvSpPr txBox="1"/>
          <p:nvPr/>
        </p:nvSpPr>
        <p:spPr>
          <a:xfrm>
            <a:off x="1385600" y="2903600"/>
            <a:ext cx="9453900" cy="1662300"/>
          </a:xfrm>
          <a:prstGeom prst="rect">
            <a:avLst/>
          </a:prstGeom>
          <a:noFill/>
          <a:ln>
            <a:noFill/>
          </a:ln>
        </p:spPr>
        <p:txBody>
          <a:bodyPr anchorCtr="0" anchor="t" bIns="45700" lIns="91425" spcFirstLastPara="1" rIns="91425" wrap="square" tIns="45700">
            <a:spAutoFit/>
          </a:bodyPr>
          <a:lstStyle/>
          <a:p>
            <a:pPr indent="-304800" lvl="0" marL="457200" marR="0" rtl="0" algn="l">
              <a:lnSpc>
                <a:spcPct val="150000"/>
              </a:lnSpc>
              <a:spcBef>
                <a:spcPts val="0"/>
              </a:spcBef>
              <a:spcAft>
                <a:spcPts val="0"/>
              </a:spcAft>
              <a:buClr>
                <a:schemeClr val="dk1"/>
              </a:buClr>
              <a:buSzPts val="1200"/>
              <a:buFont typeface="Press Start 2P"/>
              <a:buChar char="■"/>
            </a:pPr>
            <a:r>
              <a:rPr lang="en-US" sz="1200">
                <a:solidFill>
                  <a:schemeClr val="dk1"/>
                </a:solidFill>
                <a:latin typeface="Press Start 2P"/>
                <a:ea typeface="Press Start 2P"/>
                <a:cs typeface="Press Start 2P"/>
                <a:sym typeface="Press Start 2P"/>
              </a:rPr>
              <a:t>Selon l’intention: exploration, découverte</a:t>
            </a:r>
            <a:r>
              <a:rPr lang="en-US" sz="1200">
                <a:solidFill>
                  <a:schemeClr val="dk1"/>
                </a:solidFill>
                <a:latin typeface="Press Start 2P"/>
                <a:ea typeface="Press Start 2P"/>
                <a:cs typeface="Press Start 2P"/>
                <a:sym typeface="Press Start 2P"/>
              </a:rPr>
              <a:t>, problématique</a:t>
            </a:r>
            <a:endParaRPr sz="1200">
              <a:solidFill>
                <a:schemeClr val="dk1"/>
              </a:solidFill>
              <a:latin typeface="Press Start 2P"/>
              <a:ea typeface="Press Start 2P"/>
              <a:cs typeface="Press Start 2P"/>
              <a:sym typeface="Press Start 2P"/>
            </a:endParaRPr>
          </a:p>
          <a:p>
            <a:pPr indent="-304800" lvl="0" marL="457200" marR="0" rtl="0" algn="l">
              <a:lnSpc>
                <a:spcPct val="150000"/>
              </a:lnSpc>
              <a:spcBef>
                <a:spcPts val="0"/>
              </a:spcBef>
              <a:spcAft>
                <a:spcPts val="0"/>
              </a:spcAft>
              <a:buClr>
                <a:schemeClr val="dk1"/>
              </a:buClr>
              <a:buSzPts val="1200"/>
              <a:buFont typeface="Press Start 2P"/>
              <a:buChar char="■"/>
            </a:pPr>
            <a:r>
              <a:rPr lang="en-US" sz="1200">
                <a:solidFill>
                  <a:schemeClr val="dk1"/>
                </a:solidFill>
                <a:latin typeface="Press Start 2P"/>
                <a:ea typeface="Press Start 2P"/>
                <a:cs typeface="Press Start 2P"/>
                <a:sym typeface="Press Start 2P"/>
              </a:rPr>
              <a:t>Selon les caractéristiques*: contraintes, ouverture, représentations variées, situation non-familière, variété de concepts issus de plusieurs champs ou non, disponibilité de l’information, allers-retours et différentes stratégies</a:t>
            </a:r>
            <a:endParaRPr sz="1200">
              <a:solidFill>
                <a:schemeClr val="dk1"/>
              </a:solidFill>
              <a:latin typeface="Press Start 2P"/>
              <a:ea typeface="Press Start 2P"/>
              <a:cs typeface="Press Start 2P"/>
              <a:sym typeface="Press Start 2P"/>
            </a:endParaRPr>
          </a:p>
        </p:txBody>
      </p:sp>
      <p:sp>
        <p:nvSpPr>
          <p:cNvPr id="482" name="Google Shape;482;p34"/>
          <p:cNvSpPr/>
          <p:nvPr/>
        </p:nvSpPr>
        <p:spPr>
          <a:xfrm>
            <a:off x="1853536"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83" name="Google Shape;483;p34"/>
          <p:cNvSpPr/>
          <p:nvPr/>
        </p:nvSpPr>
        <p:spPr>
          <a:xfrm>
            <a:off x="2606848"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84" name="Google Shape;484;p34"/>
          <p:cNvSpPr/>
          <p:nvPr/>
        </p:nvSpPr>
        <p:spPr>
          <a:xfrm>
            <a:off x="3360160"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85" name="Google Shape;485;p34"/>
          <p:cNvSpPr/>
          <p:nvPr/>
        </p:nvSpPr>
        <p:spPr>
          <a:xfrm>
            <a:off x="4113472"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86" name="Google Shape;486;p34"/>
          <p:cNvSpPr/>
          <p:nvPr/>
        </p:nvSpPr>
        <p:spPr>
          <a:xfrm>
            <a:off x="4866784"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87" name="Google Shape;487;p34"/>
          <p:cNvSpPr/>
          <p:nvPr/>
        </p:nvSpPr>
        <p:spPr>
          <a:xfrm>
            <a:off x="3093000" y="841675"/>
            <a:ext cx="6006000" cy="733800"/>
          </a:xfrm>
          <a:prstGeom prst="roundRect">
            <a:avLst>
              <a:gd fmla="val 0" name="adj"/>
            </a:avLst>
          </a:prstGeom>
          <a:gradFill>
            <a:gsLst>
              <a:gs pos="0">
                <a:srgbClr val="848484"/>
              </a:gs>
              <a:gs pos="3540">
                <a:srgbClr val="848484"/>
              </a:gs>
              <a:gs pos="55000">
                <a:srgbClr val="6D6D6D"/>
              </a:gs>
              <a:gs pos="100000">
                <a:srgbClr val="848484"/>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88" name="Google Shape;488;p34"/>
          <p:cNvSpPr txBox="1"/>
          <p:nvPr/>
        </p:nvSpPr>
        <p:spPr>
          <a:xfrm>
            <a:off x="3293250" y="928975"/>
            <a:ext cx="5551200" cy="6465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rgbClr val="D8D8D8"/>
                </a:solidFill>
                <a:latin typeface="Press Start 2P"/>
                <a:ea typeface="Press Start 2P"/>
                <a:cs typeface="Press Start 2P"/>
                <a:sym typeface="Press Start 2P"/>
              </a:rPr>
              <a:t>Les </a:t>
            </a:r>
            <a:r>
              <a:rPr lang="en-US" sz="1800">
                <a:solidFill>
                  <a:srgbClr val="D8D8D8"/>
                </a:solidFill>
                <a:latin typeface="Press Start 2P"/>
                <a:ea typeface="Press Start 2P"/>
                <a:cs typeface="Press Start 2P"/>
                <a:sym typeface="Press Start 2P"/>
              </a:rPr>
              <a:t>compétences</a:t>
            </a:r>
            <a:r>
              <a:rPr lang="en-US" sz="1800">
                <a:solidFill>
                  <a:srgbClr val="D8D8D8"/>
                </a:solidFill>
                <a:latin typeface="Press Start 2P"/>
                <a:ea typeface="Press Start 2P"/>
                <a:cs typeface="Press Start 2P"/>
                <a:sym typeface="Press Start 2P"/>
              </a:rPr>
              <a:t> à développer - Évaluation</a:t>
            </a:r>
            <a:endParaRPr/>
          </a:p>
        </p:txBody>
      </p:sp>
      <p:pic>
        <p:nvPicPr>
          <p:cNvPr descr="A picture containing container, square&#10;&#10;Description automatically generated" id="489" name="Google Shape;489;p34"/>
          <p:cNvPicPr preferRelativeResize="0"/>
          <p:nvPr/>
        </p:nvPicPr>
        <p:blipFill rotWithShape="1">
          <a:blip r:embed="rId6">
            <a:alphaModFix/>
          </a:blip>
          <a:srcRect b="0" l="0" r="0" t="0"/>
          <a:stretch/>
        </p:blipFill>
        <p:spPr>
          <a:xfrm>
            <a:off x="10365464" y="4671182"/>
            <a:ext cx="784149" cy="784150"/>
          </a:xfrm>
          <a:prstGeom prst="rect">
            <a:avLst/>
          </a:prstGeom>
          <a:noFill/>
          <a:ln>
            <a:noFill/>
          </a:ln>
        </p:spPr>
      </p:pic>
      <p:pic>
        <p:nvPicPr>
          <p:cNvPr descr="A picture containing container, square&#10;&#10;Description automatically generated" id="490" name="Google Shape;490;p34"/>
          <p:cNvPicPr preferRelativeResize="0"/>
          <p:nvPr/>
        </p:nvPicPr>
        <p:blipFill rotWithShape="1">
          <a:blip r:embed="rId6">
            <a:alphaModFix/>
          </a:blip>
          <a:srcRect b="0" l="0" r="0" t="0"/>
          <a:stretch/>
        </p:blipFill>
        <p:spPr>
          <a:xfrm>
            <a:off x="10478874" y="4993268"/>
            <a:ext cx="1747837" cy="1747837"/>
          </a:xfrm>
          <a:prstGeom prst="rect">
            <a:avLst/>
          </a:prstGeom>
          <a:noFill/>
          <a:ln>
            <a:noFill/>
          </a:ln>
        </p:spPr>
      </p:pic>
      <p:pic>
        <p:nvPicPr>
          <p:cNvPr descr="A picture containing container, square&#10;&#10;Description automatically generated" id="491" name="Google Shape;491;p34"/>
          <p:cNvPicPr preferRelativeResize="0"/>
          <p:nvPr/>
        </p:nvPicPr>
        <p:blipFill rotWithShape="1">
          <a:blip r:embed="rId6">
            <a:alphaModFix/>
          </a:blip>
          <a:srcRect b="0" l="0" r="0" t="0"/>
          <a:stretch/>
        </p:blipFill>
        <p:spPr>
          <a:xfrm>
            <a:off x="9577100" y="5486685"/>
            <a:ext cx="1262339" cy="1262339"/>
          </a:xfrm>
          <a:prstGeom prst="rect">
            <a:avLst/>
          </a:prstGeom>
          <a:noFill/>
          <a:ln>
            <a:noFill/>
          </a:ln>
        </p:spPr>
      </p:pic>
      <p:pic>
        <p:nvPicPr>
          <p:cNvPr id="492" name="Google Shape;492;p34"/>
          <p:cNvPicPr preferRelativeResize="0"/>
          <p:nvPr/>
        </p:nvPicPr>
        <p:blipFill>
          <a:blip r:embed="rId7">
            <a:alphaModFix/>
          </a:blip>
          <a:stretch>
            <a:fillRect/>
          </a:stretch>
        </p:blipFill>
        <p:spPr>
          <a:xfrm>
            <a:off x="2705779" y="4836949"/>
            <a:ext cx="488525" cy="582927"/>
          </a:xfrm>
          <a:prstGeom prst="rect">
            <a:avLst/>
          </a:prstGeom>
          <a:noFill/>
          <a:ln>
            <a:noFill/>
          </a:ln>
        </p:spPr>
      </p:pic>
      <p:pic>
        <p:nvPicPr>
          <p:cNvPr id="493" name="Google Shape;493;p34"/>
          <p:cNvPicPr preferRelativeResize="0"/>
          <p:nvPr/>
        </p:nvPicPr>
        <p:blipFill>
          <a:blip r:embed="rId8">
            <a:alphaModFix/>
          </a:blip>
          <a:stretch>
            <a:fillRect/>
          </a:stretch>
        </p:blipFill>
        <p:spPr>
          <a:xfrm>
            <a:off x="1940083" y="4878515"/>
            <a:ext cx="536375" cy="511900"/>
          </a:xfrm>
          <a:prstGeom prst="rect">
            <a:avLst/>
          </a:prstGeom>
          <a:noFill/>
          <a:ln>
            <a:noFill/>
          </a:ln>
        </p:spPr>
      </p:pic>
      <p:pic>
        <p:nvPicPr>
          <p:cNvPr id="494" name="Google Shape;494;p34"/>
          <p:cNvPicPr preferRelativeResize="0"/>
          <p:nvPr/>
        </p:nvPicPr>
        <p:blipFill>
          <a:blip r:embed="rId9">
            <a:alphaModFix/>
          </a:blip>
          <a:stretch>
            <a:fillRect/>
          </a:stretch>
        </p:blipFill>
        <p:spPr>
          <a:xfrm>
            <a:off x="3446720" y="4883094"/>
            <a:ext cx="488524" cy="488070"/>
          </a:xfrm>
          <a:prstGeom prst="rect">
            <a:avLst/>
          </a:prstGeom>
          <a:noFill/>
          <a:ln>
            <a:noFill/>
          </a:ln>
        </p:spPr>
      </p:pic>
      <p:pic>
        <p:nvPicPr>
          <p:cNvPr descr="A picture containing clipart&#10;&#10;Description automatically generated" id="495" name="Google Shape;495;p34"/>
          <p:cNvPicPr preferRelativeResize="0"/>
          <p:nvPr/>
        </p:nvPicPr>
        <p:blipFill rotWithShape="1">
          <a:blip r:embed="rId10">
            <a:alphaModFix/>
          </a:blip>
          <a:srcRect b="0" l="0" r="0" t="0"/>
          <a:stretch/>
        </p:blipFill>
        <p:spPr>
          <a:xfrm>
            <a:off x="4133423" y="4836961"/>
            <a:ext cx="646500" cy="646500"/>
          </a:xfrm>
          <a:prstGeom prst="rect">
            <a:avLst/>
          </a:prstGeom>
          <a:noFill/>
          <a:ln>
            <a:noFill/>
          </a:ln>
        </p:spPr>
      </p:pic>
      <p:pic>
        <p:nvPicPr>
          <p:cNvPr id="496" name="Google Shape;496;p34"/>
          <p:cNvPicPr preferRelativeResize="0"/>
          <p:nvPr/>
        </p:nvPicPr>
        <p:blipFill>
          <a:blip r:embed="rId11">
            <a:alphaModFix/>
          </a:blip>
          <a:stretch>
            <a:fillRect/>
          </a:stretch>
        </p:blipFill>
        <p:spPr>
          <a:xfrm>
            <a:off x="4933150" y="4875929"/>
            <a:ext cx="536375" cy="536375"/>
          </a:xfrm>
          <a:prstGeom prst="rect">
            <a:avLst/>
          </a:prstGeom>
          <a:noFill/>
          <a:ln>
            <a:noFill/>
          </a:ln>
        </p:spPr>
      </p:pic>
      <p:sp>
        <p:nvSpPr>
          <p:cNvPr id="497" name="Google Shape;497;p34"/>
          <p:cNvSpPr txBox="1"/>
          <p:nvPr/>
        </p:nvSpPr>
        <p:spPr>
          <a:xfrm>
            <a:off x="1420600" y="5647250"/>
            <a:ext cx="8065200" cy="361800"/>
          </a:xfrm>
          <a:prstGeom prst="rect">
            <a:avLst/>
          </a:prstGeom>
          <a:noFill/>
          <a:ln>
            <a:noFill/>
          </a:ln>
        </p:spPr>
        <p:txBody>
          <a:bodyPr anchorCtr="0" anchor="t" bIns="45700" lIns="91425" spcFirstLastPara="1" rIns="91425" wrap="square" tIns="45700">
            <a:spAutoFit/>
          </a:bodyPr>
          <a:lstStyle/>
          <a:p>
            <a:pPr indent="0" lvl="0" marL="0" marR="0" rtl="0" algn="l">
              <a:lnSpc>
                <a:spcPct val="150000"/>
              </a:lnSpc>
              <a:spcBef>
                <a:spcPts val="0"/>
              </a:spcBef>
              <a:spcAft>
                <a:spcPts val="0"/>
              </a:spcAft>
              <a:buNone/>
            </a:pPr>
            <a:r>
              <a:rPr lang="en-US" sz="700">
                <a:solidFill>
                  <a:schemeClr val="dk1"/>
                </a:solidFill>
                <a:latin typeface="Press Start 2P"/>
                <a:ea typeface="Press Start 2P"/>
                <a:cs typeface="Press Start 2P"/>
                <a:sym typeface="Press Start 2P"/>
              </a:rPr>
              <a:t>*il n’est pas nécessaire de retrouver toutes les caractéristiques pour déterminer la compétence à développer</a:t>
            </a:r>
            <a:endParaRPr sz="700">
              <a:solidFill>
                <a:schemeClr val="dk1"/>
              </a:solidFill>
              <a:latin typeface="Press Start 2P"/>
              <a:ea typeface="Press Start 2P"/>
              <a:cs typeface="Press Start 2P"/>
              <a:sym typeface="Press Start 2P"/>
            </a:endParaRPr>
          </a:p>
        </p:txBody>
      </p:sp>
      <p:sp>
        <p:nvSpPr>
          <p:cNvPr id="498" name="Google Shape;498;p34"/>
          <p:cNvSpPr txBox="1"/>
          <p:nvPr/>
        </p:nvSpPr>
        <p:spPr>
          <a:xfrm>
            <a:off x="6036075" y="4844975"/>
            <a:ext cx="3521400" cy="523200"/>
          </a:xfrm>
          <a:prstGeom prst="rect">
            <a:avLst/>
          </a:prstGeom>
          <a:noFill/>
          <a:ln>
            <a:noFill/>
          </a:ln>
        </p:spPr>
        <p:txBody>
          <a:bodyPr anchorCtr="0" anchor="t" bIns="45700" lIns="91425" spcFirstLastPara="1" rIns="91425" wrap="square" tIns="45700">
            <a:spAutoFit/>
          </a:bodyPr>
          <a:lstStyle/>
          <a:p>
            <a:pPr indent="0" lvl="0" marL="0" marR="0" rtl="0" algn="l">
              <a:lnSpc>
                <a:spcPct val="150000"/>
              </a:lnSpc>
              <a:spcBef>
                <a:spcPts val="0"/>
              </a:spcBef>
              <a:spcAft>
                <a:spcPts val="0"/>
              </a:spcAft>
              <a:buNone/>
            </a:pPr>
            <a:r>
              <a:rPr lang="en-US" sz="700">
                <a:solidFill>
                  <a:schemeClr val="dk1"/>
                </a:solidFill>
                <a:latin typeface="Press Start 2P"/>
                <a:ea typeface="Press Start 2P"/>
                <a:cs typeface="Press Start 2P"/>
                <a:sym typeface="Press Start 2P"/>
              </a:rPr>
              <a:t>Pour plus de détails, voir cette </a:t>
            </a:r>
            <a:r>
              <a:rPr lang="en-US" sz="700" u="sng">
                <a:solidFill>
                  <a:schemeClr val="hlink"/>
                </a:solidFill>
                <a:latin typeface="Press Start 2P"/>
                <a:ea typeface="Press Start 2P"/>
                <a:cs typeface="Press Start 2P"/>
                <a:sym typeface="Press Start 2P"/>
                <a:hlinkClick r:id="rId12"/>
              </a:rPr>
              <a:t>section du site «Apprendre et évaluer autrement en mathématique»</a:t>
            </a:r>
            <a:endParaRPr sz="700">
              <a:solidFill>
                <a:schemeClr val="dk1"/>
              </a:solidFill>
              <a:latin typeface="Press Start 2P"/>
              <a:ea typeface="Press Start 2P"/>
              <a:cs typeface="Press Start 2P"/>
              <a:sym typeface="Press Start 2P"/>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481"/>
                                        </p:tgtEl>
                                        <p:attrNameLst>
                                          <p:attrName>style.visibility</p:attrName>
                                        </p:attrNameLst>
                                      </p:cBhvr>
                                      <p:to>
                                        <p:strVal val="visible"/>
                                      </p:to>
                                    </p:set>
                                    <p:animEffect filter="fade" transition="in">
                                      <p:cBhvr>
                                        <p:cTn dur="250"/>
                                        <p:tgtEl>
                                          <p:spTgt spid="481"/>
                                        </p:tgtEl>
                                      </p:cBhvr>
                                    </p:animEffect>
                                  </p:childTnLst>
                                </p:cTn>
                              </p:par>
                              <p:par>
                                <p:cTn fill="hold" nodeType="withEffect" presetClass="entr" presetID="2" presetSubtype="4">
                                  <p:stCondLst>
                                    <p:cond delay="0"/>
                                  </p:stCondLst>
                                  <p:childTnLst>
                                    <p:set>
                                      <p:cBhvr>
                                        <p:cTn dur="1" fill="hold">
                                          <p:stCondLst>
                                            <p:cond delay="0"/>
                                          </p:stCondLst>
                                        </p:cTn>
                                        <p:tgtEl>
                                          <p:spTgt spid="490"/>
                                        </p:tgtEl>
                                        <p:attrNameLst>
                                          <p:attrName>style.visibility</p:attrName>
                                        </p:attrNameLst>
                                      </p:cBhvr>
                                      <p:to>
                                        <p:strVal val="visible"/>
                                      </p:to>
                                    </p:set>
                                    <p:anim calcmode="lin" valueType="num">
                                      <p:cBhvr additive="base">
                                        <p:cTn dur="1000"/>
                                        <p:tgtEl>
                                          <p:spTgt spid="490"/>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491"/>
                                        </p:tgtEl>
                                        <p:attrNameLst>
                                          <p:attrName>style.visibility</p:attrName>
                                        </p:attrNameLst>
                                      </p:cBhvr>
                                      <p:to>
                                        <p:strVal val="visible"/>
                                      </p:to>
                                    </p:set>
                                    <p:anim calcmode="lin" valueType="num">
                                      <p:cBhvr additive="base">
                                        <p:cTn dur="1000"/>
                                        <p:tgtEl>
                                          <p:spTgt spid="491"/>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489"/>
                                        </p:tgtEl>
                                        <p:attrNameLst>
                                          <p:attrName>style.visibility</p:attrName>
                                        </p:attrNameLst>
                                      </p:cBhvr>
                                      <p:to>
                                        <p:strVal val="visible"/>
                                      </p:to>
                                    </p:set>
                                    <p:anim calcmode="lin" valueType="num">
                                      <p:cBhvr additive="base">
                                        <p:cTn dur="1000"/>
                                        <p:tgtEl>
                                          <p:spTgt spid="489"/>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62626"/>
        </a:solidFill>
      </p:bgPr>
    </p:bg>
    <p:spTree>
      <p:nvGrpSpPr>
        <p:cNvPr id="115" name="Shape 115"/>
        <p:cNvGrpSpPr/>
        <p:nvPr/>
      </p:nvGrpSpPr>
      <p:grpSpPr>
        <a:xfrm>
          <a:off x="0" y="0"/>
          <a:ext cx="0" cy="0"/>
          <a:chOff x="0" y="0"/>
          <a:chExt cx="0" cy="0"/>
        </a:xfrm>
      </p:grpSpPr>
      <p:sp>
        <p:nvSpPr>
          <p:cNvPr id="116" name="Google Shape;116;p17"/>
          <p:cNvSpPr/>
          <p:nvPr/>
        </p:nvSpPr>
        <p:spPr>
          <a:xfrm>
            <a:off x="2133600" y="4130674"/>
            <a:ext cx="7924800" cy="168275"/>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17" name="Google Shape;117;p17"/>
          <p:cNvSpPr/>
          <p:nvPr/>
        </p:nvSpPr>
        <p:spPr>
          <a:xfrm>
            <a:off x="2133600" y="4130674"/>
            <a:ext cx="3962400" cy="168275"/>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18" name="Google Shape;118;p17"/>
          <p:cNvSpPr/>
          <p:nvPr/>
        </p:nvSpPr>
        <p:spPr>
          <a:xfrm>
            <a:off x="2095500" y="4095750"/>
            <a:ext cx="8001000" cy="238200"/>
          </a:xfrm>
          <a:prstGeom prst="rect">
            <a:avLst/>
          </a:prstGeom>
          <a:no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19" name="Google Shape;119;p17"/>
          <p:cNvSpPr/>
          <p:nvPr/>
        </p:nvSpPr>
        <p:spPr>
          <a:xfrm>
            <a:off x="2133600" y="4130675"/>
            <a:ext cx="1504950" cy="168275"/>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20" name="Google Shape;120;p17"/>
          <p:cNvSpPr txBox="1"/>
          <p:nvPr/>
        </p:nvSpPr>
        <p:spPr>
          <a:xfrm>
            <a:off x="4964921" y="4817097"/>
            <a:ext cx="2262158"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en-US" sz="1800" u="none" cap="none" strike="noStrike">
                <a:solidFill>
                  <a:srgbClr val="D8D8D8"/>
                </a:solidFill>
                <a:latin typeface="Press Start 2P"/>
                <a:ea typeface="Press Start 2P"/>
                <a:cs typeface="Press Start 2P"/>
                <a:sym typeface="Press Start 2P"/>
              </a:rPr>
              <a:t>Loading……</a:t>
            </a:r>
            <a:endParaRPr/>
          </a:p>
        </p:txBody>
      </p:sp>
      <p:pic>
        <p:nvPicPr>
          <p:cNvPr id="121" name="Google Shape;121;p17">
            <a:hlinkClick action="ppaction://hlinkshowjump?jump=nextslide"/>
          </p:cNvPr>
          <p:cNvPicPr preferRelativeResize="0"/>
          <p:nvPr/>
        </p:nvPicPr>
        <p:blipFill>
          <a:blip r:embed="rId3">
            <a:alphaModFix/>
          </a:blip>
          <a:stretch>
            <a:fillRect/>
          </a:stretch>
        </p:blipFill>
        <p:spPr>
          <a:xfrm>
            <a:off x="3301725" y="1606796"/>
            <a:ext cx="5588550" cy="1353299"/>
          </a:xfrm>
          <a:prstGeom prst="rect">
            <a:avLst/>
          </a:prstGeom>
          <a:noFill/>
          <a:ln>
            <a:noFill/>
          </a:ln>
        </p:spPr>
      </p:pic>
      <p:sp>
        <p:nvSpPr>
          <p:cNvPr id="122" name="Google Shape;122;p17"/>
          <p:cNvSpPr txBox="1"/>
          <p:nvPr/>
        </p:nvSpPr>
        <p:spPr>
          <a:xfrm>
            <a:off x="225725" y="6546275"/>
            <a:ext cx="10265400" cy="307800"/>
          </a:xfrm>
          <a:prstGeom prst="rect">
            <a:avLst/>
          </a:prstGeom>
          <a:noFill/>
          <a:ln>
            <a:noFill/>
          </a:ln>
        </p:spPr>
        <p:txBody>
          <a:bodyPr anchorCtr="0" anchor="t" bIns="91425" lIns="91425" spcFirstLastPara="1" rIns="91425" wrap="square" tIns="91425">
            <a:spAutoFit/>
          </a:bodyPr>
          <a:lstStyle/>
          <a:p>
            <a:pPr indent="0" lvl="0" marL="0" rtl="0" algn="l">
              <a:lnSpc>
                <a:spcPct val="80000"/>
              </a:lnSpc>
              <a:spcBef>
                <a:spcPts val="0"/>
              </a:spcBef>
              <a:spcAft>
                <a:spcPts val="0"/>
              </a:spcAft>
              <a:buClr>
                <a:schemeClr val="dk1"/>
              </a:buClr>
              <a:buSzPts val="1100"/>
              <a:buFont typeface="Arial"/>
              <a:buNone/>
            </a:pPr>
            <a:r>
              <a:rPr lang="en-US" sz="1000">
                <a:solidFill>
                  <a:schemeClr val="lt1"/>
                </a:solidFill>
                <a:latin typeface="Ubuntu"/>
                <a:ea typeface="Ubuntu"/>
                <a:cs typeface="Ubuntu"/>
                <a:sym typeface="Ubuntu"/>
              </a:rPr>
              <a:t>Cette présentation, </a:t>
            </a:r>
            <a:r>
              <a:rPr lang="en-US" sz="1000" u="sng">
                <a:solidFill>
                  <a:schemeClr val="lt1"/>
                </a:solidFill>
                <a:latin typeface="Ubuntu"/>
                <a:ea typeface="Ubuntu"/>
                <a:cs typeface="Ubuntu"/>
                <a:sym typeface="Ubuntu"/>
                <a:hlinkClick r:id="rId4">
                  <a:extLst>
                    <a:ext uri="{A12FA001-AC4F-418D-AE19-62706E023703}">
                      <ahyp:hlinkClr val="tx"/>
                    </a:ext>
                  </a:extLst>
                </a:hlinkClick>
              </a:rPr>
              <a:t>recitmst.qc.ca/minecraft27092023</a:t>
            </a:r>
            <a:r>
              <a:rPr lang="en-US" sz="1000">
                <a:solidFill>
                  <a:schemeClr val="lt1"/>
                </a:solidFill>
                <a:latin typeface="Ubuntu"/>
                <a:ea typeface="Ubuntu"/>
                <a:cs typeface="Ubuntu"/>
                <a:sym typeface="Ubuntu"/>
              </a:rPr>
              <a:t> du </a:t>
            </a:r>
            <a:r>
              <a:rPr lang="en-US" sz="1000" u="sng">
                <a:solidFill>
                  <a:schemeClr val="lt1"/>
                </a:solidFill>
                <a:latin typeface="Ubuntu"/>
                <a:ea typeface="Ubuntu"/>
                <a:cs typeface="Ubuntu"/>
                <a:sym typeface="Ubuntu"/>
                <a:hlinkClick r:id="rId5">
                  <a:extLst>
                    <a:ext uri="{A12FA001-AC4F-418D-AE19-62706E023703}">
                      <ahyp:hlinkClr val="tx"/>
                    </a:ext>
                  </a:extLst>
                </a:hlinkClick>
              </a:rPr>
              <a:t>RÉCIT MST</a:t>
            </a:r>
            <a:r>
              <a:rPr lang="en-US" sz="1000">
                <a:solidFill>
                  <a:schemeClr val="lt1"/>
                </a:solidFill>
                <a:latin typeface="Ubuntu"/>
                <a:ea typeface="Ubuntu"/>
                <a:cs typeface="Ubuntu"/>
                <a:sym typeface="Ubuntu"/>
              </a:rPr>
              <a:t> est mise à disposition, sauf exception, selon les termes de la </a:t>
            </a:r>
            <a:r>
              <a:rPr lang="en-US" sz="1000" u="sng">
                <a:solidFill>
                  <a:schemeClr val="lt1"/>
                </a:solidFill>
                <a:hlinkClick r:id="rId6">
                  <a:extLst>
                    <a:ext uri="{A12FA001-AC4F-418D-AE19-62706E023703}">
                      <ahyp:hlinkClr val="tx"/>
                    </a:ext>
                  </a:extLst>
                </a:hlinkClick>
              </a:rPr>
              <a:t>Licence CC</a:t>
            </a:r>
            <a:r>
              <a:rPr lang="en-US" sz="1000">
                <a:solidFill>
                  <a:schemeClr val="lt1"/>
                </a:solidFill>
                <a:latin typeface="Ubuntu"/>
                <a:ea typeface="Ubuntu"/>
                <a:cs typeface="Ubuntu"/>
                <a:sym typeface="Ubuntu"/>
              </a:rPr>
              <a:t>.</a:t>
            </a:r>
            <a:endParaRPr>
              <a:solidFill>
                <a:schemeClr val="lt1"/>
              </a:solidFill>
              <a:latin typeface="Calibri"/>
              <a:ea typeface="Calibri"/>
              <a:cs typeface="Calibri"/>
              <a:sym typeface="Calibri"/>
            </a:endParaRPr>
          </a:p>
        </p:txBody>
      </p:sp>
      <p:pic>
        <p:nvPicPr>
          <p:cNvPr id="123" name="Google Shape;123;p17"/>
          <p:cNvPicPr preferRelativeResize="0"/>
          <p:nvPr/>
        </p:nvPicPr>
        <p:blipFill rotWithShape="1">
          <a:blip r:embed="rId7">
            <a:alphaModFix/>
          </a:blip>
          <a:srcRect b="0" l="0" r="0" t="0"/>
          <a:stretch/>
        </p:blipFill>
        <p:spPr>
          <a:xfrm>
            <a:off x="10096488" y="6394070"/>
            <a:ext cx="1108530" cy="392400"/>
          </a:xfrm>
          <a:prstGeom prst="rect">
            <a:avLst/>
          </a:prstGeom>
          <a:noFill/>
          <a:ln>
            <a:noFill/>
          </a:ln>
        </p:spPr>
      </p:pic>
      <p:sp>
        <p:nvSpPr>
          <p:cNvPr id="124" name="Google Shape;124;p17"/>
          <p:cNvSpPr txBox="1"/>
          <p:nvPr/>
        </p:nvSpPr>
        <p:spPr>
          <a:xfrm>
            <a:off x="2999875" y="344400"/>
            <a:ext cx="6528600" cy="415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500" u="sng">
                <a:solidFill>
                  <a:srgbClr val="93C47D"/>
                </a:solidFill>
                <a:latin typeface="Press Start 2P"/>
                <a:ea typeface="Press Start 2P"/>
                <a:cs typeface="Press Start 2P"/>
                <a:sym typeface="Press Start 2P"/>
                <a:hlinkClick r:id="rId8">
                  <a:extLst>
                    <a:ext uri="{A12FA001-AC4F-418D-AE19-62706E023703}">
                      <ahyp:hlinkClr val="tx"/>
                    </a:ext>
                  </a:extLst>
                </a:hlinkClick>
              </a:rPr>
              <a:t>recitmst.qc.ca/minecraft27092023</a:t>
            </a:r>
            <a:endParaRPr sz="1500">
              <a:solidFill>
                <a:srgbClr val="93C47D"/>
              </a:solidFill>
              <a:latin typeface="Press Start 2P"/>
              <a:ea typeface="Press Start 2P"/>
              <a:cs typeface="Press Start 2P"/>
              <a:sym typeface="Press Start 2P"/>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19"/>
                                        </p:tgtEl>
                                        <p:attrNameLst>
                                          <p:attrName>style.visibility</p:attrName>
                                        </p:attrNameLst>
                                      </p:cBhvr>
                                      <p:to>
                                        <p:strVal val="visible"/>
                                      </p:to>
                                    </p:set>
                                    <p:animEffect filter="fade" transition="in">
                                      <p:cBhvr>
                                        <p:cTn dur="500"/>
                                        <p:tgtEl>
                                          <p:spTgt spid="119"/>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117"/>
                                        </p:tgtEl>
                                        <p:attrNameLst>
                                          <p:attrName>style.visibility</p:attrName>
                                        </p:attrNameLst>
                                      </p:cBhvr>
                                      <p:to>
                                        <p:strVal val="visible"/>
                                      </p:to>
                                    </p:set>
                                    <p:animEffect filter="fade" transition="in">
                                      <p:cBhvr>
                                        <p:cTn dur="500"/>
                                        <p:tgtEl>
                                          <p:spTgt spid="117"/>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116"/>
                                        </p:tgtEl>
                                        <p:attrNameLst>
                                          <p:attrName>style.visibility</p:attrName>
                                        </p:attrNameLst>
                                      </p:cBhvr>
                                      <p:to>
                                        <p:strVal val="visible"/>
                                      </p:to>
                                    </p:set>
                                    <p:animEffect filter="fade" transition="in">
                                      <p:cBhvr>
                                        <p:cTn dur="500"/>
                                        <p:tgtEl>
                                          <p:spTgt spid="11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1077D2"/>
            </a:gs>
            <a:gs pos="100000">
              <a:srgbClr val="093153"/>
            </a:gs>
          </a:gsLst>
          <a:path path="circle">
            <a:fillToRect b="50%" l="50%" r="50%" t="50%"/>
          </a:path>
          <a:tileRect/>
        </a:gradFill>
      </p:bgPr>
    </p:bg>
    <p:spTree>
      <p:nvGrpSpPr>
        <p:cNvPr id="502" name="Shape 502"/>
        <p:cNvGrpSpPr/>
        <p:nvPr/>
      </p:nvGrpSpPr>
      <p:grpSpPr>
        <a:xfrm>
          <a:off x="0" y="0"/>
          <a:ext cx="0" cy="0"/>
          <a:chOff x="0" y="0"/>
          <a:chExt cx="0" cy="0"/>
        </a:xfrm>
      </p:grpSpPr>
      <p:sp>
        <p:nvSpPr>
          <p:cNvPr id="503" name="Google Shape;503;p35">
            <a:hlinkClick action="ppaction://hlinksldjump" r:id="rId3"/>
          </p:cNvPr>
          <p:cNvSpPr/>
          <p:nvPr/>
        </p:nvSpPr>
        <p:spPr>
          <a:xfrm>
            <a:off x="1748064" y="2079356"/>
            <a:ext cx="2084100" cy="733500"/>
          </a:xfrm>
          <a:prstGeom prst="roundRect">
            <a:avLst>
              <a:gd fmla="val 0" name="adj"/>
            </a:avLst>
          </a:prstGeom>
          <a:gradFill>
            <a:gsLst>
              <a:gs pos="0">
                <a:srgbClr val="A5A5A5"/>
              </a:gs>
              <a:gs pos="3540">
                <a:srgbClr val="A5A5A5"/>
              </a:gs>
              <a:gs pos="55000">
                <a:srgbClr val="7F7F7F"/>
              </a:gs>
              <a:gs pos="100000">
                <a:srgbClr val="A5A5A5"/>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04" name="Google Shape;504;p35">
            <a:hlinkClick action="ppaction://hlinksldjump" r:id="rId4"/>
          </p:cNvPr>
          <p:cNvSpPr/>
          <p:nvPr/>
        </p:nvSpPr>
        <p:spPr>
          <a:xfrm>
            <a:off x="8359775" y="2079356"/>
            <a:ext cx="2084100" cy="733500"/>
          </a:xfrm>
          <a:prstGeom prst="roundRect">
            <a:avLst>
              <a:gd fmla="val 0" name="adj"/>
            </a:avLst>
          </a:prstGeom>
          <a:gradFill>
            <a:gsLst>
              <a:gs pos="0">
                <a:srgbClr val="A5A5A5"/>
              </a:gs>
              <a:gs pos="3540">
                <a:srgbClr val="A5A5A5"/>
              </a:gs>
              <a:gs pos="55000">
                <a:srgbClr val="7F7F7F"/>
              </a:gs>
              <a:gs pos="100000">
                <a:srgbClr val="A5A5A5"/>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05" name="Google Shape;505;p35">
            <a:hlinkClick action="ppaction://hlinksldjump" r:id="rId5"/>
          </p:cNvPr>
          <p:cNvSpPr/>
          <p:nvPr/>
        </p:nvSpPr>
        <p:spPr>
          <a:xfrm>
            <a:off x="6155872" y="2079356"/>
            <a:ext cx="2084100" cy="733500"/>
          </a:xfrm>
          <a:prstGeom prst="roundRect">
            <a:avLst>
              <a:gd fmla="val 0" name="adj"/>
            </a:avLst>
          </a:prstGeom>
          <a:gradFill>
            <a:gsLst>
              <a:gs pos="0">
                <a:srgbClr val="A5A5A5"/>
              </a:gs>
              <a:gs pos="3540">
                <a:srgbClr val="A5A5A5"/>
              </a:gs>
              <a:gs pos="55000">
                <a:srgbClr val="7F7F7F"/>
              </a:gs>
              <a:gs pos="100000">
                <a:srgbClr val="A5A5A5"/>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06" name="Google Shape;506;p35"/>
          <p:cNvSpPr/>
          <p:nvPr/>
        </p:nvSpPr>
        <p:spPr>
          <a:xfrm>
            <a:off x="1294039" y="2628324"/>
            <a:ext cx="9603900" cy="3438300"/>
          </a:xfrm>
          <a:prstGeom prst="roundRect">
            <a:avLst>
              <a:gd fmla="val 0" name="adj"/>
            </a:avLst>
          </a:prstGeom>
          <a:gradFill>
            <a:gsLst>
              <a:gs pos="0">
                <a:srgbClr val="D9D9D9"/>
              </a:gs>
              <a:gs pos="3540">
                <a:srgbClr val="D9D9D9"/>
              </a:gs>
              <a:gs pos="84000">
                <a:srgbClr val="ADADAD"/>
              </a:gs>
              <a:gs pos="100000">
                <a:srgbClr val="D8D8D8"/>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07" name="Google Shape;507;p35"/>
          <p:cNvSpPr/>
          <p:nvPr/>
        </p:nvSpPr>
        <p:spPr>
          <a:xfrm>
            <a:off x="1853536"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08" name="Google Shape;508;p35"/>
          <p:cNvSpPr/>
          <p:nvPr/>
        </p:nvSpPr>
        <p:spPr>
          <a:xfrm>
            <a:off x="2606848"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09" name="Google Shape;509;p35"/>
          <p:cNvSpPr/>
          <p:nvPr/>
        </p:nvSpPr>
        <p:spPr>
          <a:xfrm>
            <a:off x="3360160"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10" name="Google Shape;510;p35"/>
          <p:cNvSpPr/>
          <p:nvPr/>
        </p:nvSpPr>
        <p:spPr>
          <a:xfrm>
            <a:off x="4113472"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11" name="Google Shape;511;p35"/>
          <p:cNvSpPr/>
          <p:nvPr/>
        </p:nvSpPr>
        <p:spPr>
          <a:xfrm>
            <a:off x="4866784"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12" name="Google Shape;512;p35"/>
          <p:cNvSpPr/>
          <p:nvPr/>
        </p:nvSpPr>
        <p:spPr>
          <a:xfrm>
            <a:off x="3951968" y="2079356"/>
            <a:ext cx="2084100" cy="733500"/>
          </a:xfrm>
          <a:prstGeom prst="roundRect">
            <a:avLst>
              <a:gd fmla="val 0" name="adj"/>
            </a:avLst>
          </a:prstGeom>
          <a:gradFill>
            <a:gsLst>
              <a:gs pos="0">
                <a:srgbClr val="ADADAD"/>
              </a:gs>
              <a:gs pos="100000">
                <a:srgbClr val="D9D9D9"/>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13" name="Google Shape;513;p35"/>
          <p:cNvSpPr/>
          <p:nvPr/>
        </p:nvSpPr>
        <p:spPr>
          <a:xfrm>
            <a:off x="3093000" y="841675"/>
            <a:ext cx="6006000" cy="733800"/>
          </a:xfrm>
          <a:prstGeom prst="roundRect">
            <a:avLst>
              <a:gd fmla="val 0" name="adj"/>
            </a:avLst>
          </a:prstGeom>
          <a:gradFill>
            <a:gsLst>
              <a:gs pos="0">
                <a:srgbClr val="848484"/>
              </a:gs>
              <a:gs pos="3540">
                <a:srgbClr val="848484"/>
              </a:gs>
              <a:gs pos="55000">
                <a:srgbClr val="6D6D6D"/>
              </a:gs>
              <a:gs pos="100000">
                <a:srgbClr val="848484"/>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14" name="Google Shape;514;p35"/>
          <p:cNvSpPr txBox="1"/>
          <p:nvPr/>
        </p:nvSpPr>
        <p:spPr>
          <a:xfrm>
            <a:off x="1748225" y="2239173"/>
            <a:ext cx="2084100" cy="2616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100">
                <a:solidFill>
                  <a:srgbClr val="D9D9D9"/>
                </a:solidFill>
                <a:latin typeface="Press Start 2P"/>
                <a:ea typeface="Press Start 2P"/>
                <a:cs typeface="Press Start 2P"/>
                <a:sym typeface="Press Start 2P"/>
              </a:rPr>
              <a:t>C1</a:t>
            </a:r>
            <a:endParaRPr sz="1100">
              <a:solidFill>
                <a:srgbClr val="D9D9D9"/>
              </a:solidFill>
            </a:endParaRPr>
          </a:p>
        </p:txBody>
      </p:sp>
      <p:sp>
        <p:nvSpPr>
          <p:cNvPr id="515" name="Google Shape;515;p35"/>
          <p:cNvSpPr txBox="1"/>
          <p:nvPr/>
        </p:nvSpPr>
        <p:spPr>
          <a:xfrm>
            <a:off x="4065125" y="2248466"/>
            <a:ext cx="1873800" cy="261600"/>
          </a:xfrm>
          <a:prstGeom prst="rect">
            <a:avLst/>
          </a:prstGeom>
          <a:noFill/>
          <a:ln>
            <a:noFill/>
          </a:ln>
        </p:spPr>
        <p:txBody>
          <a:bodyPr anchorCtr="0" anchor="ctr" bIns="45700" lIns="91425" spcFirstLastPara="1" rIns="91425" wrap="square" tIns="45700">
            <a:spAutoFit/>
          </a:bodyPr>
          <a:lstStyle/>
          <a:p>
            <a:pPr indent="0" lvl="0" marL="0" marR="0" rtl="0" algn="ctr">
              <a:spcBef>
                <a:spcPts val="0"/>
              </a:spcBef>
              <a:spcAft>
                <a:spcPts val="0"/>
              </a:spcAft>
              <a:buNone/>
            </a:pPr>
            <a:r>
              <a:rPr lang="en-US" sz="1100">
                <a:solidFill>
                  <a:schemeClr val="dk1"/>
                </a:solidFill>
                <a:latin typeface="Press Start 2P"/>
                <a:ea typeface="Press Start 2P"/>
                <a:cs typeface="Press Start 2P"/>
                <a:sym typeface="Press Start 2P"/>
              </a:rPr>
              <a:t>C2</a:t>
            </a:r>
            <a:endParaRPr sz="1100">
              <a:solidFill>
                <a:schemeClr val="dk1"/>
              </a:solidFill>
              <a:latin typeface="Press Start 2P"/>
              <a:ea typeface="Press Start 2P"/>
              <a:cs typeface="Press Start 2P"/>
              <a:sym typeface="Press Start 2P"/>
            </a:endParaRPr>
          </a:p>
        </p:txBody>
      </p:sp>
      <p:sp>
        <p:nvSpPr>
          <p:cNvPr id="516" name="Google Shape;516;p35"/>
          <p:cNvSpPr txBox="1"/>
          <p:nvPr/>
        </p:nvSpPr>
        <p:spPr>
          <a:xfrm>
            <a:off x="8283575" y="2154573"/>
            <a:ext cx="2195100" cy="4308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100">
                <a:solidFill>
                  <a:srgbClr val="D9D9D9"/>
                </a:solidFill>
                <a:latin typeface="Press Start 2P"/>
                <a:ea typeface="Press Start 2P"/>
                <a:cs typeface="Press Start 2P"/>
                <a:sym typeface="Press Start 2P"/>
              </a:rPr>
              <a:t>Traces</a:t>
            </a:r>
            <a:endParaRPr sz="1100">
              <a:solidFill>
                <a:srgbClr val="D9D9D9"/>
              </a:solidFill>
              <a:latin typeface="Press Start 2P"/>
              <a:ea typeface="Press Start 2P"/>
              <a:cs typeface="Press Start 2P"/>
              <a:sym typeface="Press Start 2P"/>
            </a:endParaRPr>
          </a:p>
        </p:txBody>
      </p:sp>
      <p:sp>
        <p:nvSpPr>
          <p:cNvPr id="517" name="Google Shape;517;p35"/>
          <p:cNvSpPr txBox="1"/>
          <p:nvPr/>
        </p:nvSpPr>
        <p:spPr>
          <a:xfrm>
            <a:off x="6140950" y="2239173"/>
            <a:ext cx="2084100" cy="2616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100">
                <a:solidFill>
                  <a:srgbClr val="D9D9D9"/>
                </a:solidFill>
                <a:latin typeface="Press Start 2P"/>
                <a:ea typeface="Press Start 2P"/>
                <a:cs typeface="Press Start 2P"/>
                <a:sym typeface="Press Start 2P"/>
              </a:rPr>
              <a:t>Traces</a:t>
            </a:r>
            <a:endParaRPr sz="1100"/>
          </a:p>
        </p:txBody>
      </p:sp>
      <p:pic>
        <p:nvPicPr>
          <p:cNvPr descr="A picture containing container, square&#10;&#10;Description automatically generated" id="518" name="Google Shape;518;p35"/>
          <p:cNvPicPr preferRelativeResize="0"/>
          <p:nvPr/>
        </p:nvPicPr>
        <p:blipFill rotWithShape="1">
          <a:blip r:embed="rId6">
            <a:alphaModFix/>
          </a:blip>
          <a:srcRect b="0" l="0" r="0" t="0"/>
          <a:stretch/>
        </p:blipFill>
        <p:spPr>
          <a:xfrm>
            <a:off x="10365464" y="4671182"/>
            <a:ext cx="784149" cy="784150"/>
          </a:xfrm>
          <a:prstGeom prst="rect">
            <a:avLst/>
          </a:prstGeom>
          <a:noFill/>
          <a:ln>
            <a:noFill/>
          </a:ln>
        </p:spPr>
      </p:pic>
      <p:pic>
        <p:nvPicPr>
          <p:cNvPr descr="A picture containing container, square&#10;&#10;Description automatically generated" id="519" name="Google Shape;519;p35"/>
          <p:cNvPicPr preferRelativeResize="0"/>
          <p:nvPr/>
        </p:nvPicPr>
        <p:blipFill rotWithShape="1">
          <a:blip r:embed="rId6">
            <a:alphaModFix/>
          </a:blip>
          <a:srcRect b="0" l="0" r="0" t="0"/>
          <a:stretch/>
        </p:blipFill>
        <p:spPr>
          <a:xfrm>
            <a:off x="10478874" y="4993268"/>
            <a:ext cx="1747837" cy="1747837"/>
          </a:xfrm>
          <a:prstGeom prst="rect">
            <a:avLst/>
          </a:prstGeom>
          <a:noFill/>
          <a:ln>
            <a:noFill/>
          </a:ln>
        </p:spPr>
      </p:pic>
      <p:pic>
        <p:nvPicPr>
          <p:cNvPr descr="A picture containing container, square&#10;&#10;Description automatically generated" id="520" name="Google Shape;520;p35"/>
          <p:cNvPicPr preferRelativeResize="0"/>
          <p:nvPr/>
        </p:nvPicPr>
        <p:blipFill rotWithShape="1">
          <a:blip r:embed="rId6">
            <a:alphaModFix/>
          </a:blip>
          <a:srcRect b="0" l="0" r="0" t="0"/>
          <a:stretch/>
        </p:blipFill>
        <p:spPr>
          <a:xfrm>
            <a:off x="9577100" y="5486685"/>
            <a:ext cx="1262339" cy="1262339"/>
          </a:xfrm>
          <a:prstGeom prst="rect">
            <a:avLst/>
          </a:prstGeom>
          <a:noFill/>
          <a:ln>
            <a:noFill/>
          </a:ln>
        </p:spPr>
      </p:pic>
      <p:pic>
        <p:nvPicPr>
          <p:cNvPr id="521" name="Google Shape;521;p35"/>
          <p:cNvPicPr preferRelativeResize="0"/>
          <p:nvPr/>
        </p:nvPicPr>
        <p:blipFill>
          <a:blip r:embed="rId7">
            <a:alphaModFix/>
          </a:blip>
          <a:stretch>
            <a:fillRect/>
          </a:stretch>
        </p:blipFill>
        <p:spPr>
          <a:xfrm>
            <a:off x="1895089" y="4814748"/>
            <a:ext cx="635225" cy="635225"/>
          </a:xfrm>
          <a:prstGeom prst="rect">
            <a:avLst/>
          </a:prstGeom>
          <a:noFill/>
          <a:ln>
            <a:noFill/>
          </a:ln>
        </p:spPr>
      </p:pic>
      <p:pic>
        <p:nvPicPr>
          <p:cNvPr descr="Chart, histogram&#10;&#10;Description automatically generated" id="522" name="Google Shape;522;p35"/>
          <p:cNvPicPr preferRelativeResize="0"/>
          <p:nvPr/>
        </p:nvPicPr>
        <p:blipFill rotWithShape="1">
          <a:blip r:embed="rId8">
            <a:alphaModFix/>
          </a:blip>
          <a:srcRect b="0" l="0" r="0" t="0"/>
          <a:stretch/>
        </p:blipFill>
        <p:spPr>
          <a:xfrm>
            <a:off x="3553075" y="5016680"/>
            <a:ext cx="300634" cy="300634"/>
          </a:xfrm>
          <a:prstGeom prst="rect">
            <a:avLst/>
          </a:prstGeom>
          <a:noFill/>
          <a:ln>
            <a:noFill/>
          </a:ln>
        </p:spPr>
      </p:pic>
      <p:pic>
        <p:nvPicPr>
          <p:cNvPr descr="Chart, histogram&#10;&#10;Description automatically generated" id="523" name="Google Shape;523;p35"/>
          <p:cNvPicPr preferRelativeResize="0"/>
          <p:nvPr/>
        </p:nvPicPr>
        <p:blipFill rotWithShape="1">
          <a:blip r:embed="rId8">
            <a:alphaModFix/>
          </a:blip>
          <a:srcRect b="0" l="0" r="0" t="0"/>
          <a:stretch/>
        </p:blipFill>
        <p:spPr>
          <a:xfrm>
            <a:off x="2794925" y="5016680"/>
            <a:ext cx="300634" cy="300634"/>
          </a:xfrm>
          <a:prstGeom prst="rect">
            <a:avLst/>
          </a:prstGeom>
          <a:noFill/>
          <a:ln>
            <a:noFill/>
          </a:ln>
        </p:spPr>
      </p:pic>
      <p:pic>
        <p:nvPicPr>
          <p:cNvPr descr="Chart, histogram&#10;&#10;Description automatically generated" id="524" name="Google Shape;524;p35"/>
          <p:cNvPicPr preferRelativeResize="0"/>
          <p:nvPr/>
        </p:nvPicPr>
        <p:blipFill rotWithShape="1">
          <a:blip r:embed="rId8">
            <a:alphaModFix/>
          </a:blip>
          <a:srcRect b="0" l="0" r="0" t="0"/>
          <a:stretch/>
        </p:blipFill>
        <p:spPr>
          <a:xfrm>
            <a:off x="4306350" y="5016680"/>
            <a:ext cx="300634" cy="300634"/>
          </a:xfrm>
          <a:prstGeom prst="rect">
            <a:avLst/>
          </a:prstGeom>
          <a:noFill/>
          <a:ln>
            <a:noFill/>
          </a:ln>
        </p:spPr>
      </p:pic>
      <p:pic>
        <p:nvPicPr>
          <p:cNvPr descr="Chart, histogram&#10;&#10;Description automatically generated" id="525" name="Google Shape;525;p35"/>
          <p:cNvPicPr preferRelativeResize="0"/>
          <p:nvPr/>
        </p:nvPicPr>
        <p:blipFill rotWithShape="1">
          <a:blip r:embed="rId8">
            <a:alphaModFix/>
          </a:blip>
          <a:srcRect b="0" l="0" r="0" t="0"/>
          <a:stretch/>
        </p:blipFill>
        <p:spPr>
          <a:xfrm>
            <a:off x="5059638" y="5016680"/>
            <a:ext cx="300634" cy="300634"/>
          </a:xfrm>
          <a:prstGeom prst="rect">
            <a:avLst/>
          </a:prstGeom>
          <a:noFill/>
          <a:ln>
            <a:noFill/>
          </a:ln>
        </p:spPr>
      </p:pic>
      <p:sp>
        <p:nvSpPr>
          <p:cNvPr id="526" name="Google Shape;526;p35"/>
          <p:cNvSpPr txBox="1"/>
          <p:nvPr/>
        </p:nvSpPr>
        <p:spPr>
          <a:xfrm>
            <a:off x="1385600" y="2979800"/>
            <a:ext cx="9453900" cy="1108200"/>
          </a:xfrm>
          <a:prstGeom prst="rect">
            <a:avLst/>
          </a:prstGeom>
          <a:noFill/>
          <a:ln>
            <a:noFill/>
          </a:ln>
        </p:spPr>
        <p:txBody>
          <a:bodyPr anchorCtr="0" anchor="t" bIns="45700" lIns="91425" spcFirstLastPara="1" rIns="91425" wrap="square" tIns="45700">
            <a:spAutoFit/>
          </a:bodyPr>
          <a:lstStyle/>
          <a:p>
            <a:pPr indent="-304800" lvl="0" marL="457200" marR="0" rtl="0" algn="l">
              <a:lnSpc>
                <a:spcPct val="150000"/>
              </a:lnSpc>
              <a:spcBef>
                <a:spcPts val="0"/>
              </a:spcBef>
              <a:spcAft>
                <a:spcPts val="0"/>
              </a:spcAft>
              <a:buClr>
                <a:schemeClr val="dk1"/>
              </a:buClr>
              <a:buSzPts val="1200"/>
              <a:buFont typeface="Press Start 2P"/>
              <a:buChar char="■"/>
            </a:pPr>
            <a:r>
              <a:rPr lang="en-US" sz="1200">
                <a:solidFill>
                  <a:schemeClr val="dk1"/>
                </a:solidFill>
                <a:latin typeface="Press Start 2P"/>
                <a:ea typeface="Press Start 2P"/>
                <a:cs typeface="Press Start 2P"/>
                <a:sym typeface="Press Start 2P"/>
              </a:rPr>
              <a:t>Selon l’intention: action, validation, démonstration ou conjecture</a:t>
            </a:r>
            <a:endParaRPr sz="1200">
              <a:solidFill>
                <a:schemeClr val="dk1"/>
              </a:solidFill>
              <a:latin typeface="Press Start 2P"/>
              <a:ea typeface="Press Start 2P"/>
              <a:cs typeface="Press Start 2P"/>
              <a:sym typeface="Press Start 2P"/>
            </a:endParaRPr>
          </a:p>
          <a:p>
            <a:pPr indent="-304800" lvl="0" marL="457200" marR="0" rtl="0" algn="l">
              <a:lnSpc>
                <a:spcPct val="150000"/>
              </a:lnSpc>
              <a:spcBef>
                <a:spcPts val="0"/>
              </a:spcBef>
              <a:spcAft>
                <a:spcPts val="0"/>
              </a:spcAft>
              <a:buClr>
                <a:schemeClr val="dk1"/>
              </a:buClr>
              <a:buSzPts val="1200"/>
              <a:buFont typeface="Press Start 2P"/>
              <a:buChar char="■"/>
            </a:pPr>
            <a:r>
              <a:rPr lang="en-US" sz="1200">
                <a:solidFill>
                  <a:schemeClr val="dk1"/>
                </a:solidFill>
                <a:latin typeface="Press Start 2P"/>
                <a:ea typeface="Press Start 2P"/>
                <a:cs typeface="Press Start 2P"/>
                <a:sym typeface="Press Start 2P"/>
              </a:rPr>
              <a:t>Selon les caractéristiques*: convaincre, appliquer, comparer, généraliser, classifier, justifier et exemplifier</a:t>
            </a:r>
            <a:endParaRPr sz="1200">
              <a:solidFill>
                <a:schemeClr val="dk1"/>
              </a:solidFill>
              <a:latin typeface="Press Start 2P"/>
              <a:ea typeface="Press Start 2P"/>
              <a:cs typeface="Press Start 2P"/>
              <a:sym typeface="Press Start 2P"/>
            </a:endParaRPr>
          </a:p>
        </p:txBody>
      </p:sp>
      <p:sp>
        <p:nvSpPr>
          <p:cNvPr id="527" name="Google Shape;527;p35"/>
          <p:cNvSpPr txBox="1"/>
          <p:nvPr/>
        </p:nvSpPr>
        <p:spPr>
          <a:xfrm>
            <a:off x="1420600" y="5647250"/>
            <a:ext cx="8065200" cy="361800"/>
          </a:xfrm>
          <a:prstGeom prst="rect">
            <a:avLst/>
          </a:prstGeom>
          <a:noFill/>
          <a:ln>
            <a:noFill/>
          </a:ln>
        </p:spPr>
        <p:txBody>
          <a:bodyPr anchorCtr="0" anchor="t" bIns="45700" lIns="91425" spcFirstLastPara="1" rIns="91425" wrap="square" tIns="45700">
            <a:spAutoFit/>
          </a:bodyPr>
          <a:lstStyle/>
          <a:p>
            <a:pPr indent="0" lvl="0" marL="0" marR="0" rtl="0" algn="l">
              <a:lnSpc>
                <a:spcPct val="150000"/>
              </a:lnSpc>
              <a:spcBef>
                <a:spcPts val="0"/>
              </a:spcBef>
              <a:spcAft>
                <a:spcPts val="0"/>
              </a:spcAft>
              <a:buNone/>
            </a:pPr>
            <a:r>
              <a:rPr lang="en-US" sz="700">
                <a:solidFill>
                  <a:schemeClr val="dk1"/>
                </a:solidFill>
                <a:latin typeface="Press Start 2P"/>
                <a:ea typeface="Press Start 2P"/>
                <a:cs typeface="Press Start 2P"/>
                <a:sym typeface="Press Start 2P"/>
              </a:rPr>
              <a:t>*il n’est pas nécessaire de retrouver toutes les caractéristiques pour déterminer la compétence à développer</a:t>
            </a:r>
            <a:endParaRPr sz="700">
              <a:solidFill>
                <a:schemeClr val="dk1"/>
              </a:solidFill>
              <a:latin typeface="Press Start 2P"/>
              <a:ea typeface="Press Start 2P"/>
              <a:cs typeface="Press Start 2P"/>
              <a:sym typeface="Press Start 2P"/>
            </a:endParaRPr>
          </a:p>
        </p:txBody>
      </p:sp>
      <p:sp>
        <p:nvSpPr>
          <p:cNvPr id="528" name="Google Shape;528;p35"/>
          <p:cNvSpPr txBox="1"/>
          <p:nvPr/>
        </p:nvSpPr>
        <p:spPr>
          <a:xfrm>
            <a:off x="3293250" y="928975"/>
            <a:ext cx="5551200" cy="6465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rgbClr val="D8D8D8"/>
                </a:solidFill>
                <a:latin typeface="Press Start 2P"/>
                <a:ea typeface="Press Start 2P"/>
                <a:cs typeface="Press Start 2P"/>
                <a:sym typeface="Press Start 2P"/>
              </a:rPr>
              <a:t>Les compétences à développer - Évaluation</a:t>
            </a:r>
            <a:endParaRPr/>
          </a:p>
        </p:txBody>
      </p:sp>
      <p:sp>
        <p:nvSpPr>
          <p:cNvPr id="529" name="Google Shape;529;p35"/>
          <p:cNvSpPr txBox="1"/>
          <p:nvPr/>
        </p:nvSpPr>
        <p:spPr>
          <a:xfrm>
            <a:off x="6036075" y="4844975"/>
            <a:ext cx="3521400" cy="523200"/>
          </a:xfrm>
          <a:prstGeom prst="rect">
            <a:avLst/>
          </a:prstGeom>
          <a:noFill/>
          <a:ln>
            <a:noFill/>
          </a:ln>
        </p:spPr>
        <p:txBody>
          <a:bodyPr anchorCtr="0" anchor="t" bIns="45700" lIns="91425" spcFirstLastPara="1" rIns="91425" wrap="square" tIns="45700">
            <a:spAutoFit/>
          </a:bodyPr>
          <a:lstStyle/>
          <a:p>
            <a:pPr indent="0" lvl="0" marL="0" marR="0" rtl="0" algn="l">
              <a:lnSpc>
                <a:spcPct val="150000"/>
              </a:lnSpc>
              <a:spcBef>
                <a:spcPts val="0"/>
              </a:spcBef>
              <a:spcAft>
                <a:spcPts val="0"/>
              </a:spcAft>
              <a:buNone/>
            </a:pPr>
            <a:r>
              <a:rPr lang="en-US" sz="700">
                <a:solidFill>
                  <a:schemeClr val="dk1"/>
                </a:solidFill>
                <a:latin typeface="Press Start 2P"/>
                <a:ea typeface="Press Start 2P"/>
                <a:cs typeface="Press Start 2P"/>
                <a:sym typeface="Press Start 2P"/>
              </a:rPr>
              <a:t>Pour plus de détails, voir cette </a:t>
            </a:r>
            <a:r>
              <a:rPr lang="en-US" sz="700" u="sng">
                <a:solidFill>
                  <a:schemeClr val="hlink"/>
                </a:solidFill>
                <a:latin typeface="Press Start 2P"/>
                <a:ea typeface="Press Start 2P"/>
                <a:cs typeface="Press Start 2P"/>
                <a:sym typeface="Press Start 2P"/>
                <a:hlinkClick r:id="rId9"/>
              </a:rPr>
              <a:t>section du site «Apprendre et évaluer autrement en mathématique»</a:t>
            </a:r>
            <a:endParaRPr sz="700">
              <a:solidFill>
                <a:schemeClr val="dk1"/>
              </a:solidFill>
              <a:latin typeface="Press Start 2P"/>
              <a:ea typeface="Press Start 2P"/>
              <a:cs typeface="Press Start 2P"/>
              <a:sym typeface="Press Start 2P"/>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4">
                                  <p:stCondLst>
                                    <p:cond delay="0"/>
                                  </p:stCondLst>
                                  <p:childTnLst>
                                    <p:set>
                                      <p:cBhvr>
                                        <p:cTn dur="1" fill="hold">
                                          <p:stCondLst>
                                            <p:cond delay="0"/>
                                          </p:stCondLst>
                                        </p:cTn>
                                        <p:tgtEl>
                                          <p:spTgt spid="519"/>
                                        </p:tgtEl>
                                        <p:attrNameLst>
                                          <p:attrName>style.visibility</p:attrName>
                                        </p:attrNameLst>
                                      </p:cBhvr>
                                      <p:to>
                                        <p:strVal val="visible"/>
                                      </p:to>
                                    </p:set>
                                    <p:anim calcmode="lin" valueType="num">
                                      <p:cBhvr additive="base">
                                        <p:cTn dur="1000"/>
                                        <p:tgtEl>
                                          <p:spTgt spid="519"/>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520"/>
                                        </p:tgtEl>
                                        <p:attrNameLst>
                                          <p:attrName>style.visibility</p:attrName>
                                        </p:attrNameLst>
                                      </p:cBhvr>
                                      <p:to>
                                        <p:strVal val="visible"/>
                                      </p:to>
                                    </p:set>
                                    <p:anim calcmode="lin" valueType="num">
                                      <p:cBhvr additive="base">
                                        <p:cTn dur="1000"/>
                                        <p:tgtEl>
                                          <p:spTgt spid="520"/>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518"/>
                                        </p:tgtEl>
                                        <p:attrNameLst>
                                          <p:attrName>style.visibility</p:attrName>
                                        </p:attrNameLst>
                                      </p:cBhvr>
                                      <p:to>
                                        <p:strVal val="visible"/>
                                      </p:to>
                                    </p:set>
                                    <p:anim calcmode="lin" valueType="num">
                                      <p:cBhvr additive="base">
                                        <p:cTn dur="1000"/>
                                        <p:tgtEl>
                                          <p:spTgt spid="518"/>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1077D2"/>
            </a:gs>
            <a:gs pos="100000">
              <a:srgbClr val="093153"/>
            </a:gs>
          </a:gsLst>
          <a:path path="circle">
            <a:fillToRect b="50%" l="50%" r="50%" t="50%"/>
          </a:path>
          <a:tileRect/>
        </a:gradFill>
      </p:bgPr>
    </p:bg>
    <p:spTree>
      <p:nvGrpSpPr>
        <p:cNvPr id="533" name="Shape 533"/>
        <p:cNvGrpSpPr/>
        <p:nvPr/>
      </p:nvGrpSpPr>
      <p:grpSpPr>
        <a:xfrm>
          <a:off x="0" y="0"/>
          <a:ext cx="0" cy="0"/>
          <a:chOff x="0" y="0"/>
          <a:chExt cx="0" cy="0"/>
        </a:xfrm>
      </p:grpSpPr>
      <p:sp>
        <p:nvSpPr>
          <p:cNvPr id="534" name="Google Shape;534;p36">
            <a:hlinkClick action="ppaction://hlinksldjump" r:id="rId3"/>
          </p:cNvPr>
          <p:cNvSpPr/>
          <p:nvPr/>
        </p:nvSpPr>
        <p:spPr>
          <a:xfrm>
            <a:off x="3951968" y="2079356"/>
            <a:ext cx="2084100" cy="733500"/>
          </a:xfrm>
          <a:prstGeom prst="roundRect">
            <a:avLst>
              <a:gd fmla="val 0" name="adj"/>
            </a:avLst>
          </a:prstGeom>
          <a:gradFill>
            <a:gsLst>
              <a:gs pos="0">
                <a:srgbClr val="A5A5A5"/>
              </a:gs>
              <a:gs pos="3540">
                <a:srgbClr val="A5A5A5"/>
              </a:gs>
              <a:gs pos="55000">
                <a:srgbClr val="7F7F7F"/>
              </a:gs>
              <a:gs pos="100000">
                <a:srgbClr val="A5A5A5"/>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35" name="Google Shape;535;p36">
            <a:hlinkClick action="ppaction://hlinksldjump" r:id="rId4"/>
          </p:cNvPr>
          <p:cNvSpPr/>
          <p:nvPr/>
        </p:nvSpPr>
        <p:spPr>
          <a:xfrm>
            <a:off x="1748064" y="2079356"/>
            <a:ext cx="2084100" cy="733500"/>
          </a:xfrm>
          <a:prstGeom prst="roundRect">
            <a:avLst>
              <a:gd fmla="val 0" name="adj"/>
            </a:avLst>
          </a:prstGeom>
          <a:gradFill>
            <a:gsLst>
              <a:gs pos="0">
                <a:srgbClr val="A5A5A5"/>
              </a:gs>
              <a:gs pos="3540">
                <a:srgbClr val="A5A5A5"/>
              </a:gs>
              <a:gs pos="55000">
                <a:srgbClr val="7F7F7F"/>
              </a:gs>
              <a:gs pos="100000">
                <a:srgbClr val="A5A5A5"/>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36" name="Google Shape;536;p36">
            <a:hlinkClick action="ppaction://hlinksldjump" r:id="rId5"/>
          </p:cNvPr>
          <p:cNvSpPr/>
          <p:nvPr/>
        </p:nvSpPr>
        <p:spPr>
          <a:xfrm>
            <a:off x="8359775" y="2079356"/>
            <a:ext cx="2084100" cy="733500"/>
          </a:xfrm>
          <a:prstGeom prst="roundRect">
            <a:avLst>
              <a:gd fmla="val 0" name="adj"/>
            </a:avLst>
          </a:prstGeom>
          <a:gradFill>
            <a:gsLst>
              <a:gs pos="0">
                <a:srgbClr val="A5A5A5"/>
              </a:gs>
              <a:gs pos="3540">
                <a:srgbClr val="A5A5A5"/>
              </a:gs>
              <a:gs pos="55000">
                <a:srgbClr val="7F7F7F"/>
              </a:gs>
              <a:gs pos="100000">
                <a:srgbClr val="A5A5A5"/>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37" name="Google Shape;537;p36"/>
          <p:cNvSpPr/>
          <p:nvPr/>
        </p:nvSpPr>
        <p:spPr>
          <a:xfrm>
            <a:off x="1294039" y="2628324"/>
            <a:ext cx="9603900" cy="3438300"/>
          </a:xfrm>
          <a:prstGeom prst="roundRect">
            <a:avLst>
              <a:gd fmla="val 0" name="adj"/>
            </a:avLst>
          </a:prstGeom>
          <a:gradFill>
            <a:gsLst>
              <a:gs pos="0">
                <a:srgbClr val="D9D9D9"/>
              </a:gs>
              <a:gs pos="3540">
                <a:srgbClr val="D9D9D9"/>
              </a:gs>
              <a:gs pos="84000">
                <a:srgbClr val="ADADAD"/>
              </a:gs>
              <a:gs pos="100000">
                <a:srgbClr val="D8D8D8"/>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38" name="Google Shape;538;p36"/>
          <p:cNvSpPr txBox="1"/>
          <p:nvPr/>
        </p:nvSpPr>
        <p:spPr>
          <a:xfrm>
            <a:off x="1294050" y="2954475"/>
            <a:ext cx="4917600" cy="1662300"/>
          </a:xfrm>
          <a:prstGeom prst="rect">
            <a:avLst/>
          </a:prstGeom>
          <a:noFill/>
          <a:ln>
            <a:noFill/>
          </a:ln>
        </p:spPr>
        <p:txBody>
          <a:bodyPr anchorCtr="0" anchor="t" bIns="45700" lIns="91425" spcFirstLastPara="1" rIns="91425" wrap="square" tIns="45700">
            <a:spAutoFit/>
          </a:bodyPr>
          <a:lstStyle/>
          <a:p>
            <a:pPr indent="-304800" lvl="0" marL="457200" marR="0" rtl="0" algn="l">
              <a:lnSpc>
                <a:spcPct val="150000"/>
              </a:lnSpc>
              <a:spcBef>
                <a:spcPts val="0"/>
              </a:spcBef>
              <a:spcAft>
                <a:spcPts val="0"/>
              </a:spcAft>
              <a:buClr>
                <a:schemeClr val="dk1"/>
              </a:buClr>
              <a:buSzPts val="1200"/>
              <a:buFont typeface="Press Start 2P"/>
              <a:buChar char="■"/>
            </a:pPr>
            <a:r>
              <a:rPr lang="en-US" sz="1200">
                <a:solidFill>
                  <a:schemeClr val="dk1"/>
                </a:solidFill>
                <a:latin typeface="Press Start 2P"/>
                <a:ea typeface="Press Start 2P"/>
                <a:cs typeface="Press Start 2P"/>
                <a:sym typeface="Press Start 2P"/>
              </a:rPr>
              <a:t>Tableaux noirs (3): ardoise, affiche, tableau</a:t>
            </a:r>
            <a:endParaRPr sz="1200">
              <a:solidFill>
                <a:schemeClr val="dk1"/>
              </a:solidFill>
              <a:latin typeface="Press Start 2P"/>
              <a:ea typeface="Press Start 2P"/>
              <a:cs typeface="Press Start 2P"/>
              <a:sym typeface="Press Start 2P"/>
            </a:endParaRPr>
          </a:p>
          <a:p>
            <a:pPr indent="-304800" lvl="0" marL="457200" marR="0" rtl="0" algn="l">
              <a:lnSpc>
                <a:spcPct val="150000"/>
              </a:lnSpc>
              <a:spcBef>
                <a:spcPts val="0"/>
              </a:spcBef>
              <a:spcAft>
                <a:spcPts val="0"/>
              </a:spcAft>
              <a:buClr>
                <a:schemeClr val="dk1"/>
              </a:buClr>
              <a:buSzPts val="1200"/>
              <a:buFont typeface="Press Start 2P"/>
              <a:buChar char="■"/>
            </a:pPr>
            <a:r>
              <a:rPr lang="en-US" sz="1200">
                <a:solidFill>
                  <a:schemeClr val="dk1"/>
                </a:solidFill>
                <a:latin typeface="Press Start 2P"/>
                <a:ea typeface="Press Start 2P"/>
                <a:cs typeface="Press Start 2P"/>
                <a:sym typeface="Press Start 2P"/>
              </a:rPr>
              <a:t>Modifiables ou verrouillables</a:t>
            </a:r>
            <a:endParaRPr sz="1200">
              <a:solidFill>
                <a:schemeClr val="dk1"/>
              </a:solidFill>
              <a:latin typeface="Press Start 2P"/>
              <a:ea typeface="Press Start 2P"/>
              <a:cs typeface="Press Start 2P"/>
              <a:sym typeface="Press Start 2P"/>
            </a:endParaRPr>
          </a:p>
          <a:p>
            <a:pPr indent="-304800" lvl="0" marL="457200" marR="0" rtl="0" algn="l">
              <a:lnSpc>
                <a:spcPct val="150000"/>
              </a:lnSpc>
              <a:spcBef>
                <a:spcPts val="0"/>
              </a:spcBef>
              <a:spcAft>
                <a:spcPts val="0"/>
              </a:spcAft>
              <a:buClr>
                <a:schemeClr val="dk1"/>
              </a:buClr>
              <a:buSzPts val="1200"/>
              <a:buFont typeface="Press Start 2P"/>
              <a:buChar char="■"/>
            </a:pPr>
            <a:r>
              <a:rPr lang="en-US" sz="1200">
                <a:solidFill>
                  <a:schemeClr val="dk1"/>
                </a:solidFill>
                <a:latin typeface="Press Start 2P"/>
                <a:ea typeface="Press Start 2P"/>
                <a:cs typeface="Press Start 2P"/>
                <a:sym typeface="Press Start 2P"/>
              </a:rPr>
              <a:t>Affichage d’instructions ou d’informations</a:t>
            </a:r>
            <a:endParaRPr sz="1200">
              <a:solidFill>
                <a:schemeClr val="dk1"/>
              </a:solidFill>
              <a:latin typeface="Press Start 2P"/>
              <a:ea typeface="Press Start 2P"/>
              <a:cs typeface="Press Start 2P"/>
              <a:sym typeface="Press Start 2P"/>
            </a:endParaRPr>
          </a:p>
          <a:p>
            <a:pPr indent="-304800" lvl="0" marL="457200" marR="0" rtl="0" algn="l">
              <a:lnSpc>
                <a:spcPct val="150000"/>
              </a:lnSpc>
              <a:spcBef>
                <a:spcPts val="0"/>
              </a:spcBef>
              <a:spcAft>
                <a:spcPts val="0"/>
              </a:spcAft>
              <a:buClr>
                <a:schemeClr val="dk1"/>
              </a:buClr>
              <a:buSzPts val="1200"/>
              <a:buFont typeface="Press Start 2P"/>
              <a:buChar char="■"/>
            </a:pPr>
            <a:r>
              <a:rPr lang="en-US" sz="1200">
                <a:solidFill>
                  <a:schemeClr val="dk1"/>
                </a:solidFill>
                <a:latin typeface="Press Start 2P"/>
                <a:ea typeface="Press Start 2P"/>
                <a:cs typeface="Press Start 2P"/>
                <a:sym typeface="Press Start 2P"/>
              </a:rPr>
              <a:t>Traces écrites et calculs</a:t>
            </a:r>
            <a:endParaRPr sz="1200">
              <a:solidFill>
                <a:schemeClr val="dk1"/>
              </a:solidFill>
              <a:latin typeface="Press Start 2P"/>
              <a:ea typeface="Press Start 2P"/>
              <a:cs typeface="Press Start 2P"/>
              <a:sym typeface="Press Start 2P"/>
            </a:endParaRPr>
          </a:p>
        </p:txBody>
      </p:sp>
      <p:sp>
        <p:nvSpPr>
          <p:cNvPr id="539" name="Google Shape;539;p36"/>
          <p:cNvSpPr/>
          <p:nvPr/>
        </p:nvSpPr>
        <p:spPr>
          <a:xfrm>
            <a:off x="1853536"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40" name="Google Shape;540;p36"/>
          <p:cNvSpPr/>
          <p:nvPr/>
        </p:nvSpPr>
        <p:spPr>
          <a:xfrm>
            <a:off x="2606848"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41" name="Google Shape;541;p36"/>
          <p:cNvSpPr/>
          <p:nvPr/>
        </p:nvSpPr>
        <p:spPr>
          <a:xfrm>
            <a:off x="3360160"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42" name="Google Shape;542;p36"/>
          <p:cNvSpPr/>
          <p:nvPr/>
        </p:nvSpPr>
        <p:spPr>
          <a:xfrm>
            <a:off x="4113472"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43" name="Google Shape;543;p36"/>
          <p:cNvSpPr/>
          <p:nvPr/>
        </p:nvSpPr>
        <p:spPr>
          <a:xfrm>
            <a:off x="4866784"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44" name="Google Shape;544;p36"/>
          <p:cNvSpPr/>
          <p:nvPr/>
        </p:nvSpPr>
        <p:spPr>
          <a:xfrm>
            <a:off x="6155872" y="2079356"/>
            <a:ext cx="2084100" cy="733500"/>
          </a:xfrm>
          <a:prstGeom prst="roundRect">
            <a:avLst>
              <a:gd fmla="val 0" name="adj"/>
            </a:avLst>
          </a:prstGeom>
          <a:gradFill>
            <a:gsLst>
              <a:gs pos="0">
                <a:srgbClr val="ADADAD"/>
              </a:gs>
              <a:gs pos="100000">
                <a:srgbClr val="D9D9D9"/>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45" name="Google Shape;545;p36"/>
          <p:cNvSpPr/>
          <p:nvPr/>
        </p:nvSpPr>
        <p:spPr>
          <a:xfrm>
            <a:off x="3093000" y="841675"/>
            <a:ext cx="6006000" cy="733800"/>
          </a:xfrm>
          <a:prstGeom prst="roundRect">
            <a:avLst>
              <a:gd fmla="val 0" name="adj"/>
            </a:avLst>
          </a:prstGeom>
          <a:gradFill>
            <a:gsLst>
              <a:gs pos="0">
                <a:srgbClr val="848484"/>
              </a:gs>
              <a:gs pos="3540">
                <a:srgbClr val="848484"/>
              </a:gs>
              <a:gs pos="55000">
                <a:srgbClr val="6D6D6D"/>
              </a:gs>
              <a:gs pos="100000">
                <a:srgbClr val="848484"/>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46" name="Google Shape;546;p36"/>
          <p:cNvSpPr txBox="1"/>
          <p:nvPr/>
        </p:nvSpPr>
        <p:spPr>
          <a:xfrm>
            <a:off x="6140950" y="2239173"/>
            <a:ext cx="2084100" cy="2616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100">
                <a:solidFill>
                  <a:schemeClr val="dk1"/>
                </a:solidFill>
                <a:latin typeface="Press Start 2P"/>
                <a:ea typeface="Press Start 2P"/>
                <a:cs typeface="Press Start 2P"/>
                <a:sym typeface="Press Start 2P"/>
              </a:rPr>
              <a:t>Traces</a:t>
            </a:r>
            <a:endParaRPr sz="1100">
              <a:solidFill>
                <a:schemeClr val="dk1"/>
              </a:solidFill>
            </a:endParaRPr>
          </a:p>
        </p:txBody>
      </p:sp>
      <p:sp>
        <p:nvSpPr>
          <p:cNvPr id="547" name="Google Shape;547;p36"/>
          <p:cNvSpPr txBox="1"/>
          <p:nvPr/>
        </p:nvSpPr>
        <p:spPr>
          <a:xfrm>
            <a:off x="8283575" y="2154573"/>
            <a:ext cx="2195100" cy="4308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100">
                <a:solidFill>
                  <a:srgbClr val="D9D9D9"/>
                </a:solidFill>
                <a:latin typeface="Press Start 2P"/>
                <a:ea typeface="Press Start 2P"/>
                <a:cs typeface="Press Start 2P"/>
                <a:sym typeface="Press Start 2P"/>
              </a:rPr>
              <a:t>Traces</a:t>
            </a:r>
            <a:endParaRPr sz="1100">
              <a:solidFill>
                <a:srgbClr val="D9D9D9"/>
              </a:solidFill>
              <a:latin typeface="Press Start 2P"/>
              <a:ea typeface="Press Start 2P"/>
              <a:cs typeface="Press Start 2P"/>
              <a:sym typeface="Press Start 2P"/>
            </a:endParaRPr>
          </a:p>
        </p:txBody>
      </p:sp>
      <p:sp>
        <p:nvSpPr>
          <p:cNvPr id="548" name="Google Shape;548;p36"/>
          <p:cNvSpPr txBox="1"/>
          <p:nvPr/>
        </p:nvSpPr>
        <p:spPr>
          <a:xfrm>
            <a:off x="1748225" y="2239173"/>
            <a:ext cx="2084100" cy="2616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100">
                <a:solidFill>
                  <a:srgbClr val="D9D9D9"/>
                </a:solidFill>
                <a:latin typeface="Press Start 2P"/>
                <a:ea typeface="Press Start 2P"/>
                <a:cs typeface="Press Start 2P"/>
                <a:sym typeface="Press Start 2P"/>
              </a:rPr>
              <a:t>C1</a:t>
            </a:r>
            <a:endParaRPr sz="1100">
              <a:solidFill>
                <a:srgbClr val="D9D9D9"/>
              </a:solidFill>
            </a:endParaRPr>
          </a:p>
        </p:txBody>
      </p:sp>
      <p:sp>
        <p:nvSpPr>
          <p:cNvPr id="549" name="Google Shape;549;p36"/>
          <p:cNvSpPr txBox="1"/>
          <p:nvPr/>
        </p:nvSpPr>
        <p:spPr>
          <a:xfrm>
            <a:off x="4065125" y="2248466"/>
            <a:ext cx="1873800" cy="261600"/>
          </a:xfrm>
          <a:prstGeom prst="rect">
            <a:avLst/>
          </a:prstGeom>
          <a:noFill/>
          <a:ln>
            <a:noFill/>
          </a:ln>
        </p:spPr>
        <p:txBody>
          <a:bodyPr anchorCtr="0" anchor="ctr" bIns="45700" lIns="91425" spcFirstLastPara="1" rIns="91425" wrap="square" tIns="45700">
            <a:spAutoFit/>
          </a:bodyPr>
          <a:lstStyle/>
          <a:p>
            <a:pPr indent="0" lvl="0" marL="0" marR="0" rtl="0" algn="ctr">
              <a:spcBef>
                <a:spcPts val="0"/>
              </a:spcBef>
              <a:spcAft>
                <a:spcPts val="0"/>
              </a:spcAft>
              <a:buNone/>
            </a:pPr>
            <a:r>
              <a:rPr lang="en-US" sz="1100">
                <a:solidFill>
                  <a:srgbClr val="D9D9D9"/>
                </a:solidFill>
                <a:latin typeface="Press Start 2P"/>
                <a:ea typeface="Press Start 2P"/>
                <a:cs typeface="Press Start 2P"/>
                <a:sym typeface="Press Start 2P"/>
              </a:rPr>
              <a:t>C2</a:t>
            </a:r>
            <a:endParaRPr sz="1100">
              <a:solidFill>
                <a:srgbClr val="D9D9D9"/>
              </a:solidFill>
              <a:latin typeface="Press Start 2P"/>
              <a:ea typeface="Press Start 2P"/>
              <a:cs typeface="Press Start 2P"/>
              <a:sym typeface="Press Start 2P"/>
            </a:endParaRPr>
          </a:p>
        </p:txBody>
      </p:sp>
      <p:pic>
        <p:nvPicPr>
          <p:cNvPr id="550" name="Google Shape;550;p36"/>
          <p:cNvPicPr preferRelativeResize="0"/>
          <p:nvPr/>
        </p:nvPicPr>
        <p:blipFill>
          <a:blip r:embed="rId6">
            <a:alphaModFix/>
          </a:blip>
          <a:stretch>
            <a:fillRect/>
          </a:stretch>
        </p:blipFill>
        <p:spPr>
          <a:xfrm>
            <a:off x="6211767" y="2950582"/>
            <a:ext cx="4442358" cy="2793801"/>
          </a:xfrm>
          <a:prstGeom prst="rect">
            <a:avLst/>
          </a:prstGeom>
          <a:noFill/>
          <a:ln cap="flat" cmpd="sng" w="28575">
            <a:solidFill>
              <a:schemeClr val="dk1"/>
            </a:solidFill>
            <a:prstDash val="solid"/>
            <a:round/>
            <a:headEnd len="sm" w="sm" type="none"/>
            <a:tailEnd len="sm" w="sm" type="none"/>
          </a:ln>
        </p:spPr>
      </p:pic>
      <p:pic>
        <p:nvPicPr>
          <p:cNvPr descr="A picture containing container, square&#10;&#10;Description automatically generated" id="551" name="Google Shape;551;p36"/>
          <p:cNvPicPr preferRelativeResize="0"/>
          <p:nvPr/>
        </p:nvPicPr>
        <p:blipFill rotWithShape="1">
          <a:blip r:embed="rId7">
            <a:alphaModFix/>
          </a:blip>
          <a:srcRect b="0" l="0" r="0" t="0"/>
          <a:stretch/>
        </p:blipFill>
        <p:spPr>
          <a:xfrm>
            <a:off x="10400100" y="4671182"/>
            <a:ext cx="784149" cy="784150"/>
          </a:xfrm>
          <a:prstGeom prst="rect">
            <a:avLst/>
          </a:prstGeom>
          <a:noFill/>
          <a:ln>
            <a:noFill/>
          </a:ln>
        </p:spPr>
      </p:pic>
      <p:pic>
        <p:nvPicPr>
          <p:cNvPr descr="A picture containing container, square&#10;&#10;Description automatically generated" id="552" name="Google Shape;552;p36"/>
          <p:cNvPicPr preferRelativeResize="0"/>
          <p:nvPr/>
        </p:nvPicPr>
        <p:blipFill rotWithShape="1">
          <a:blip r:embed="rId7">
            <a:alphaModFix/>
          </a:blip>
          <a:srcRect b="0" l="0" r="0" t="0"/>
          <a:stretch/>
        </p:blipFill>
        <p:spPr>
          <a:xfrm>
            <a:off x="10478874" y="4993268"/>
            <a:ext cx="1747837" cy="1747837"/>
          </a:xfrm>
          <a:prstGeom prst="rect">
            <a:avLst/>
          </a:prstGeom>
          <a:noFill/>
          <a:ln>
            <a:noFill/>
          </a:ln>
        </p:spPr>
      </p:pic>
      <p:pic>
        <p:nvPicPr>
          <p:cNvPr descr="A picture containing container, square&#10;&#10;Description automatically generated" id="553" name="Google Shape;553;p36"/>
          <p:cNvPicPr preferRelativeResize="0"/>
          <p:nvPr/>
        </p:nvPicPr>
        <p:blipFill rotWithShape="1">
          <a:blip r:embed="rId7">
            <a:alphaModFix/>
          </a:blip>
          <a:srcRect b="0" l="0" r="0" t="0"/>
          <a:stretch/>
        </p:blipFill>
        <p:spPr>
          <a:xfrm>
            <a:off x="9577100" y="5486685"/>
            <a:ext cx="1262339" cy="1262339"/>
          </a:xfrm>
          <a:prstGeom prst="rect">
            <a:avLst/>
          </a:prstGeom>
          <a:noFill/>
          <a:ln>
            <a:noFill/>
          </a:ln>
        </p:spPr>
      </p:pic>
      <p:pic>
        <p:nvPicPr>
          <p:cNvPr descr="Chart, histogram&#10;&#10;Description automatically generated" id="554" name="Google Shape;554;p36"/>
          <p:cNvPicPr preferRelativeResize="0"/>
          <p:nvPr/>
        </p:nvPicPr>
        <p:blipFill rotWithShape="1">
          <a:blip r:embed="rId8">
            <a:alphaModFix/>
          </a:blip>
          <a:srcRect b="0" l="0" r="0" t="0"/>
          <a:stretch/>
        </p:blipFill>
        <p:spPr>
          <a:xfrm>
            <a:off x="3553075" y="4989202"/>
            <a:ext cx="300634" cy="300634"/>
          </a:xfrm>
          <a:prstGeom prst="rect">
            <a:avLst/>
          </a:prstGeom>
          <a:noFill/>
          <a:ln>
            <a:noFill/>
          </a:ln>
        </p:spPr>
      </p:pic>
      <p:pic>
        <p:nvPicPr>
          <p:cNvPr descr="Chart, histogram&#10;&#10;Description automatically generated" id="555" name="Google Shape;555;p36"/>
          <p:cNvPicPr preferRelativeResize="0"/>
          <p:nvPr/>
        </p:nvPicPr>
        <p:blipFill rotWithShape="1">
          <a:blip r:embed="rId8">
            <a:alphaModFix/>
          </a:blip>
          <a:srcRect b="0" l="0" r="0" t="0"/>
          <a:stretch/>
        </p:blipFill>
        <p:spPr>
          <a:xfrm>
            <a:off x="2799725" y="4989164"/>
            <a:ext cx="300634" cy="300634"/>
          </a:xfrm>
          <a:prstGeom prst="rect">
            <a:avLst/>
          </a:prstGeom>
          <a:noFill/>
          <a:ln>
            <a:noFill/>
          </a:ln>
        </p:spPr>
      </p:pic>
      <p:pic>
        <p:nvPicPr>
          <p:cNvPr descr="Chart, histogram&#10;&#10;Description automatically generated" id="556" name="Google Shape;556;p36"/>
          <p:cNvPicPr preferRelativeResize="0"/>
          <p:nvPr/>
        </p:nvPicPr>
        <p:blipFill rotWithShape="1">
          <a:blip r:embed="rId8">
            <a:alphaModFix/>
          </a:blip>
          <a:srcRect b="0" l="0" r="0" t="0"/>
          <a:stretch/>
        </p:blipFill>
        <p:spPr>
          <a:xfrm>
            <a:off x="4306350" y="4989202"/>
            <a:ext cx="300634" cy="300634"/>
          </a:xfrm>
          <a:prstGeom prst="rect">
            <a:avLst/>
          </a:prstGeom>
          <a:noFill/>
          <a:ln>
            <a:noFill/>
          </a:ln>
        </p:spPr>
      </p:pic>
      <p:pic>
        <p:nvPicPr>
          <p:cNvPr descr="Chart, histogram&#10;&#10;Description automatically generated" id="557" name="Google Shape;557;p36"/>
          <p:cNvPicPr preferRelativeResize="0"/>
          <p:nvPr/>
        </p:nvPicPr>
        <p:blipFill rotWithShape="1">
          <a:blip r:embed="rId8">
            <a:alphaModFix/>
          </a:blip>
          <a:srcRect b="0" l="0" r="0" t="0"/>
          <a:stretch/>
        </p:blipFill>
        <p:spPr>
          <a:xfrm>
            <a:off x="5034825" y="4989202"/>
            <a:ext cx="300634" cy="300634"/>
          </a:xfrm>
          <a:prstGeom prst="rect">
            <a:avLst/>
          </a:prstGeom>
          <a:noFill/>
          <a:ln>
            <a:noFill/>
          </a:ln>
        </p:spPr>
      </p:pic>
      <p:pic>
        <p:nvPicPr>
          <p:cNvPr id="558" name="Google Shape;558;p36"/>
          <p:cNvPicPr preferRelativeResize="0"/>
          <p:nvPr/>
        </p:nvPicPr>
        <p:blipFill>
          <a:blip r:embed="rId9">
            <a:alphaModFix/>
          </a:blip>
          <a:stretch>
            <a:fillRect/>
          </a:stretch>
        </p:blipFill>
        <p:spPr>
          <a:xfrm>
            <a:off x="1929530" y="4871443"/>
            <a:ext cx="506550" cy="506575"/>
          </a:xfrm>
          <a:prstGeom prst="rect">
            <a:avLst/>
          </a:prstGeom>
          <a:noFill/>
          <a:ln>
            <a:noFill/>
          </a:ln>
        </p:spPr>
      </p:pic>
      <p:sp>
        <p:nvSpPr>
          <p:cNvPr id="559" name="Google Shape;559;p36"/>
          <p:cNvSpPr txBox="1"/>
          <p:nvPr/>
        </p:nvSpPr>
        <p:spPr>
          <a:xfrm>
            <a:off x="3293250" y="928975"/>
            <a:ext cx="5551200" cy="6465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rgbClr val="D8D8D8"/>
                </a:solidFill>
                <a:latin typeface="Press Start 2P"/>
                <a:ea typeface="Press Start 2P"/>
                <a:cs typeface="Press Start 2P"/>
                <a:sym typeface="Press Start 2P"/>
              </a:rPr>
              <a:t>Les compétences à développer - Évaluation</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538"/>
                                        </p:tgtEl>
                                        <p:attrNameLst>
                                          <p:attrName>style.visibility</p:attrName>
                                        </p:attrNameLst>
                                      </p:cBhvr>
                                      <p:to>
                                        <p:strVal val="visible"/>
                                      </p:to>
                                    </p:set>
                                    <p:animEffect filter="fade" transition="in">
                                      <p:cBhvr>
                                        <p:cTn dur="250"/>
                                        <p:tgtEl>
                                          <p:spTgt spid="538"/>
                                        </p:tgtEl>
                                      </p:cBhvr>
                                    </p:animEffect>
                                  </p:childTnLst>
                                </p:cTn>
                              </p:par>
                              <p:par>
                                <p:cTn fill="hold" nodeType="withEffect" presetClass="entr" presetID="2" presetSubtype="4">
                                  <p:stCondLst>
                                    <p:cond delay="0"/>
                                  </p:stCondLst>
                                  <p:childTnLst>
                                    <p:set>
                                      <p:cBhvr>
                                        <p:cTn dur="1" fill="hold">
                                          <p:stCondLst>
                                            <p:cond delay="0"/>
                                          </p:stCondLst>
                                        </p:cTn>
                                        <p:tgtEl>
                                          <p:spTgt spid="550"/>
                                        </p:tgtEl>
                                        <p:attrNameLst>
                                          <p:attrName>style.visibility</p:attrName>
                                        </p:attrNameLst>
                                      </p:cBhvr>
                                      <p:to>
                                        <p:strVal val="visible"/>
                                      </p:to>
                                    </p:set>
                                    <p:anim calcmode="lin" valueType="num">
                                      <p:cBhvr additive="base">
                                        <p:cTn dur="1000"/>
                                        <p:tgtEl>
                                          <p:spTgt spid="550"/>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551"/>
                                        </p:tgtEl>
                                        <p:attrNameLst>
                                          <p:attrName>style.visibility</p:attrName>
                                        </p:attrNameLst>
                                      </p:cBhvr>
                                      <p:to>
                                        <p:strVal val="visible"/>
                                      </p:to>
                                    </p:set>
                                    <p:anim calcmode="lin" valueType="num">
                                      <p:cBhvr additive="base">
                                        <p:cTn dur="1000"/>
                                        <p:tgtEl>
                                          <p:spTgt spid="551"/>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553"/>
                                        </p:tgtEl>
                                        <p:attrNameLst>
                                          <p:attrName>style.visibility</p:attrName>
                                        </p:attrNameLst>
                                      </p:cBhvr>
                                      <p:to>
                                        <p:strVal val="visible"/>
                                      </p:to>
                                    </p:set>
                                    <p:anim calcmode="lin" valueType="num">
                                      <p:cBhvr additive="base">
                                        <p:cTn dur="1000"/>
                                        <p:tgtEl>
                                          <p:spTgt spid="553"/>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552"/>
                                        </p:tgtEl>
                                        <p:attrNameLst>
                                          <p:attrName>style.visibility</p:attrName>
                                        </p:attrNameLst>
                                      </p:cBhvr>
                                      <p:to>
                                        <p:strVal val="visible"/>
                                      </p:to>
                                    </p:set>
                                    <p:anim calcmode="lin" valueType="num">
                                      <p:cBhvr additive="base">
                                        <p:cTn dur="1000"/>
                                        <p:tgtEl>
                                          <p:spTgt spid="552"/>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1077D2"/>
            </a:gs>
            <a:gs pos="100000">
              <a:srgbClr val="093153"/>
            </a:gs>
          </a:gsLst>
          <a:path path="circle">
            <a:fillToRect b="50%" l="50%" r="50%" t="50%"/>
          </a:path>
          <a:tileRect/>
        </a:gradFill>
      </p:bgPr>
    </p:bg>
    <p:spTree>
      <p:nvGrpSpPr>
        <p:cNvPr id="563" name="Shape 563"/>
        <p:cNvGrpSpPr/>
        <p:nvPr/>
      </p:nvGrpSpPr>
      <p:grpSpPr>
        <a:xfrm>
          <a:off x="0" y="0"/>
          <a:ext cx="0" cy="0"/>
          <a:chOff x="0" y="0"/>
          <a:chExt cx="0" cy="0"/>
        </a:xfrm>
      </p:grpSpPr>
      <p:sp>
        <p:nvSpPr>
          <p:cNvPr id="564" name="Google Shape;564;p37">
            <a:hlinkClick action="ppaction://hlinksldjump" r:id="rId3"/>
          </p:cNvPr>
          <p:cNvSpPr/>
          <p:nvPr/>
        </p:nvSpPr>
        <p:spPr>
          <a:xfrm>
            <a:off x="6155872" y="2079356"/>
            <a:ext cx="2084100" cy="733500"/>
          </a:xfrm>
          <a:prstGeom prst="roundRect">
            <a:avLst>
              <a:gd fmla="val 0" name="adj"/>
            </a:avLst>
          </a:prstGeom>
          <a:gradFill>
            <a:gsLst>
              <a:gs pos="0">
                <a:srgbClr val="A5A5A5"/>
              </a:gs>
              <a:gs pos="3540">
                <a:srgbClr val="A5A5A5"/>
              </a:gs>
              <a:gs pos="55000">
                <a:srgbClr val="7F7F7F"/>
              </a:gs>
              <a:gs pos="100000">
                <a:srgbClr val="A5A5A5"/>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65" name="Google Shape;565;p37">
            <a:hlinkClick action="ppaction://hlinksldjump" r:id="rId4"/>
          </p:cNvPr>
          <p:cNvSpPr/>
          <p:nvPr/>
        </p:nvSpPr>
        <p:spPr>
          <a:xfrm>
            <a:off x="3951968" y="2079356"/>
            <a:ext cx="2084100" cy="733500"/>
          </a:xfrm>
          <a:prstGeom prst="roundRect">
            <a:avLst>
              <a:gd fmla="val 0" name="adj"/>
            </a:avLst>
          </a:prstGeom>
          <a:gradFill>
            <a:gsLst>
              <a:gs pos="0">
                <a:srgbClr val="A5A5A5"/>
              </a:gs>
              <a:gs pos="3540">
                <a:srgbClr val="A5A5A5"/>
              </a:gs>
              <a:gs pos="55000">
                <a:srgbClr val="7F7F7F"/>
              </a:gs>
              <a:gs pos="100000">
                <a:srgbClr val="A5A5A5"/>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66" name="Google Shape;566;p37">
            <a:hlinkClick action="ppaction://hlinksldjump" r:id="rId5"/>
          </p:cNvPr>
          <p:cNvSpPr/>
          <p:nvPr/>
        </p:nvSpPr>
        <p:spPr>
          <a:xfrm>
            <a:off x="1748064" y="2079356"/>
            <a:ext cx="2084100" cy="733500"/>
          </a:xfrm>
          <a:prstGeom prst="roundRect">
            <a:avLst>
              <a:gd fmla="val 0" name="adj"/>
            </a:avLst>
          </a:prstGeom>
          <a:gradFill>
            <a:gsLst>
              <a:gs pos="0">
                <a:srgbClr val="A5A5A5"/>
              </a:gs>
              <a:gs pos="3540">
                <a:srgbClr val="A5A5A5"/>
              </a:gs>
              <a:gs pos="55000">
                <a:srgbClr val="7F7F7F"/>
              </a:gs>
              <a:gs pos="100000">
                <a:srgbClr val="A5A5A5"/>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67" name="Google Shape;567;p37"/>
          <p:cNvSpPr/>
          <p:nvPr/>
        </p:nvSpPr>
        <p:spPr>
          <a:xfrm>
            <a:off x="1294039" y="2628324"/>
            <a:ext cx="9603900" cy="3438300"/>
          </a:xfrm>
          <a:prstGeom prst="roundRect">
            <a:avLst>
              <a:gd fmla="val 0" name="adj"/>
            </a:avLst>
          </a:prstGeom>
          <a:gradFill>
            <a:gsLst>
              <a:gs pos="0">
                <a:srgbClr val="D9D9D9"/>
              </a:gs>
              <a:gs pos="3540">
                <a:srgbClr val="D9D9D9"/>
              </a:gs>
              <a:gs pos="84000">
                <a:srgbClr val="ADADAD"/>
              </a:gs>
              <a:gs pos="100000">
                <a:srgbClr val="D8D8D8"/>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68" name="Google Shape;568;p37"/>
          <p:cNvSpPr txBox="1"/>
          <p:nvPr/>
        </p:nvSpPr>
        <p:spPr>
          <a:xfrm>
            <a:off x="1519475" y="3132200"/>
            <a:ext cx="5606400" cy="1385400"/>
          </a:xfrm>
          <a:prstGeom prst="rect">
            <a:avLst/>
          </a:prstGeom>
          <a:noFill/>
          <a:ln>
            <a:noFill/>
          </a:ln>
        </p:spPr>
        <p:txBody>
          <a:bodyPr anchorCtr="0" anchor="t" bIns="45700" lIns="91425" spcFirstLastPara="1" rIns="91425" wrap="square" tIns="45700">
            <a:spAutoFit/>
          </a:bodyPr>
          <a:lstStyle/>
          <a:p>
            <a:pPr indent="-304800" lvl="0" marL="457200" marR="0" rtl="0" algn="l">
              <a:lnSpc>
                <a:spcPct val="150000"/>
              </a:lnSpc>
              <a:spcBef>
                <a:spcPts val="0"/>
              </a:spcBef>
              <a:spcAft>
                <a:spcPts val="0"/>
              </a:spcAft>
              <a:buClr>
                <a:schemeClr val="dk1"/>
              </a:buClr>
              <a:buSzPts val="1200"/>
              <a:buFont typeface="Press Start 2P"/>
              <a:buChar char="■"/>
            </a:pPr>
            <a:r>
              <a:rPr lang="en-US" sz="1200">
                <a:solidFill>
                  <a:schemeClr val="dk1"/>
                </a:solidFill>
                <a:latin typeface="Press Start 2P"/>
                <a:ea typeface="Press Start 2P"/>
                <a:cs typeface="Press Start 2P"/>
                <a:sym typeface="Press Start 2P"/>
              </a:rPr>
              <a:t>Le livre et la plume</a:t>
            </a:r>
            <a:endParaRPr sz="1200">
              <a:solidFill>
                <a:schemeClr val="dk1"/>
              </a:solidFill>
              <a:latin typeface="Press Start 2P"/>
              <a:ea typeface="Press Start 2P"/>
              <a:cs typeface="Press Start 2P"/>
              <a:sym typeface="Press Start 2P"/>
            </a:endParaRPr>
          </a:p>
          <a:p>
            <a:pPr indent="-304800" lvl="0" marL="457200" marR="0" rtl="0" algn="l">
              <a:lnSpc>
                <a:spcPct val="150000"/>
              </a:lnSpc>
              <a:spcBef>
                <a:spcPts val="0"/>
              </a:spcBef>
              <a:spcAft>
                <a:spcPts val="0"/>
              </a:spcAft>
              <a:buClr>
                <a:schemeClr val="dk1"/>
              </a:buClr>
              <a:buSzPts val="1200"/>
              <a:buFont typeface="Press Start 2P"/>
              <a:buChar char="■"/>
            </a:pPr>
            <a:r>
              <a:rPr lang="en-US" sz="1200">
                <a:solidFill>
                  <a:schemeClr val="dk1"/>
                </a:solidFill>
                <a:latin typeface="Press Start 2P"/>
                <a:ea typeface="Press Start 2P"/>
                <a:cs typeface="Press Start 2P"/>
                <a:sym typeface="Press Start 2P"/>
              </a:rPr>
              <a:t>Appareil-photo</a:t>
            </a:r>
            <a:endParaRPr sz="1200">
              <a:solidFill>
                <a:schemeClr val="dk1"/>
              </a:solidFill>
              <a:latin typeface="Press Start 2P"/>
              <a:ea typeface="Press Start 2P"/>
              <a:cs typeface="Press Start 2P"/>
              <a:sym typeface="Press Start 2P"/>
            </a:endParaRPr>
          </a:p>
          <a:p>
            <a:pPr indent="-304800" lvl="0" marL="457200" marR="0" rtl="0" algn="l">
              <a:lnSpc>
                <a:spcPct val="150000"/>
              </a:lnSpc>
              <a:spcBef>
                <a:spcPts val="0"/>
              </a:spcBef>
              <a:spcAft>
                <a:spcPts val="0"/>
              </a:spcAft>
              <a:buClr>
                <a:schemeClr val="dk1"/>
              </a:buClr>
              <a:buSzPts val="1200"/>
              <a:buFont typeface="Press Start 2P"/>
              <a:buChar char="■"/>
            </a:pPr>
            <a:r>
              <a:rPr lang="en-US" sz="1200">
                <a:solidFill>
                  <a:schemeClr val="dk1"/>
                </a:solidFill>
                <a:latin typeface="Press Start 2P"/>
                <a:ea typeface="Press Start 2P"/>
                <a:cs typeface="Press Start 2P"/>
                <a:sym typeface="Press Start 2P"/>
              </a:rPr>
              <a:t>Photos, écriture, calculs</a:t>
            </a:r>
            <a:endParaRPr sz="1200">
              <a:solidFill>
                <a:schemeClr val="dk1"/>
              </a:solidFill>
              <a:latin typeface="Press Start 2P"/>
              <a:ea typeface="Press Start 2P"/>
              <a:cs typeface="Press Start 2P"/>
              <a:sym typeface="Press Start 2P"/>
            </a:endParaRPr>
          </a:p>
          <a:p>
            <a:pPr indent="-304800" lvl="0" marL="457200" marR="0" rtl="0" algn="l">
              <a:lnSpc>
                <a:spcPct val="150000"/>
              </a:lnSpc>
              <a:spcBef>
                <a:spcPts val="0"/>
              </a:spcBef>
              <a:spcAft>
                <a:spcPts val="0"/>
              </a:spcAft>
              <a:buClr>
                <a:schemeClr val="dk1"/>
              </a:buClr>
              <a:buSzPts val="1200"/>
              <a:buFont typeface="Press Start 2P"/>
              <a:buChar char="■"/>
            </a:pPr>
            <a:r>
              <a:rPr lang="en-US" sz="1200">
                <a:solidFill>
                  <a:schemeClr val="dk1"/>
                </a:solidFill>
                <a:latin typeface="Press Start 2P"/>
                <a:ea typeface="Press Start 2P"/>
                <a:cs typeface="Press Start 2P"/>
                <a:sym typeface="Press Start 2P"/>
              </a:rPr>
              <a:t>Documenter une aventure</a:t>
            </a:r>
            <a:endParaRPr sz="1200">
              <a:solidFill>
                <a:schemeClr val="dk1"/>
              </a:solidFill>
              <a:latin typeface="Press Start 2P"/>
              <a:ea typeface="Press Start 2P"/>
              <a:cs typeface="Press Start 2P"/>
              <a:sym typeface="Press Start 2P"/>
            </a:endParaRPr>
          </a:p>
          <a:p>
            <a:pPr indent="-304800" lvl="0" marL="457200" marR="0" rtl="0" algn="l">
              <a:lnSpc>
                <a:spcPct val="150000"/>
              </a:lnSpc>
              <a:spcBef>
                <a:spcPts val="0"/>
              </a:spcBef>
              <a:spcAft>
                <a:spcPts val="0"/>
              </a:spcAft>
              <a:buClr>
                <a:schemeClr val="dk1"/>
              </a:buClr>
              <a:buSzPts val="1200"/>
              <a:buFont typeface="Press Start 2P"/>
              <a:buChar char="■"/>
            </a:pPr>
            <a:r>
              <a:rPr lang="en-US" sz="1200">
                <a:solidFill>
                  <a:schemeClr val="dk1"/>
                </a:solidFill>
                <a:latin typeface="Press Start 2P"/>
                <a:ea typeface="Press Start 2P"/>
                <a:cs typeface="Press Start 2P"/>
                <a:sym typeface="Press Start 2P"/>
              </a:rPr>
              <a:t>Document PDF partageable</a:t>
            </a:r>
            <a:endParaRPr sz="1200">
              <a:solidFill>
                <a:schemeClr val="dk1"/>
              </a:solidFill>
              <a:latin typeface="Press Start 2P"/>
              <a:ea typeface="Press Start 2P"/>
              <a:cs typeface="Press Start 2P"/>
              <a:sym typeface="Press Start 2P"/>
            </a:endParaRPr>
          </a:p>
        </p:txBody>
      </p:sp>
      <p:sp>
        <p:nvSpPr>
          <p:cNvPr id="569" name="Google Shape;569;p37"/>
          <p:cNvSpPr/>
          <p:nvPr/>
        </p:nvSpPr>
        <p:spPr>
          <a:xfrm>
            <a:off x="1853536"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70" name="Google Shape;570;p37"/>
          <p:cNvSpPr/>
          <p:nvPr/>
        </p:nvSpPr>
        <p:spPr>
          <a:xfrm>
            <a:off x="2606848"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71" name="Google Shape;571;p37"/>
          <p:cNvSpPr/>
          <p:nvPr/>
        </p:nvSpPr>
        <p:spPr>
          <a:xfrm>
            <a:off x="3360160"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72" name="Google Shape;572;p37"/>
          <p:cNvSpPr/>
          <p:nvPr/>
        </p:nvSpPr>
        <p:spPr>
          <a:xfrm>
            <a:off x="4113472"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73" name="Google Shape;573;p37"/>
          <p:cNvSpPr/>
          <p:nvPr/>
        </p:nvSpPr>
        <p:spPr>
          <a:xfrm>
            <a:off x="4866784"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74" name="Google Shape;574;p37"/>
          <p:cNvSpPr/>
          <p:nvPr/>
        </p:nvSpPr>
        <p:spPr>
          <a:xfrm>
            <a:off x="8359775" y="2079356"/>
            <a:ext cx="2084100" cy="733500"/>
          </a:xfrm>
          <a:prstGeom prst="roundRect">
            <a:avLst>
              <a:gd fmla="val 0" name="adj"/>
            </a:avLst>
          </a:prstGeom>
          <a:gradFill>
            <a:gsLst>
              <a:gs pos="0">
                <a:srgbClr val="ADADAD"/>
              </a:gs>
              <a:gs pos="100000">
                <a:srgbClr val="D9D9D9"/>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Chart, histogram&#10;&#10;Description automatically generated" id="575" name="Google Shape;575;p37"/>
          <p:cNvPicPr preferRelativeResize="0"/>
          <p:nvPr/>
        </p:nvPicPr>
        <p:blipFill rotWithShape="1">
          <a:blip r:embed="rId6">
            <a:alphaModFix/>
          </a:blip>
          <a:srcRect b="0" l="0" r="0" t="0"/>
          <a:stretch/>
        </p:blipFill>
        <p:spPr>
          <a:xfrm>
            <a:off x="4306387" y="4989202"/>
            <a:ext cx="300634" cy="300634"/>
          </a:xfrm>
          <a:prstGeom prst="rect">
            <a:avLst/>
          </a:prstGeom>
          <a:noFill/>
          <a:ln>
            <a:noFill/>
          </a:ln>
        </p:spPr>
      </p:pic>
      <p:pic>
        <p:nvPicPr>
          <p:cNvPr descr="Chart, histogram&#10;&#10;Description automatically generated" id="576" name="Google Shape;576;p37"/>
          <p:cNvPicPr preferRelativeResize="0"/>
          <p:nvPr/>
        </p:nvPicPr>
        <p:blipFill rotWithShape="1">
          <a:blip r:embed="rId6">
            <a:alphaModFix/>
          </a:blip>
          <a:srcRect b="0" l="0" r="0" t="0"/>
          <a:stretch/>
        </p:blipFill>
        <p:spPr>
          <a:xfrm>
            <a:off x="3553075" y="4989202"/>
            <a:ext cx="300634" cy="300634"/>
          </a:xfrm>
          <a:prstGeom prst="rect">
            <a:avLst/>
          </a:prstGeom>
          <a:noFill/>
          <a:ln>
            <a:noFill/>
          </a:ln>
        </p:spPr>
      </p:pic>
      <p:pic>
        <p:nvPicPr>
          <p:cNvPr descr="Chart, histogram&#10;&#10;Description automatically generated" id="577" name="Google Shape;577;p37"/>
          <p:cNvPicPr preferRelativeResize="0"/>
          <p:nvPr/>
        </p:nvPicPr>
        <p:blipFill rotWithShape="1">
          <a:blip r:embed="rId6">
            <a:alphaModFix/>
          </a:blip>
          <a:srcRect b="0" l="0" r="0" t="0"/>
          <a:stretch/>
        </p:blipFill>
        <p:spPr>
          <a:xfrm>
            <a:off x="5059699" y="4989202"/>
            <a:ext cx="300634" cy="300634"/>
          </a:xfrm>
          <a:prstGeom prst="rect">
            <a:avLst/>
          </a:prstGeom>
          <a:noFill/>
          <a:ln>
            <a:noFill/>
          </a:ln>
        </p:spPr>
      </p:pic>
      <p:sp>
        <p:nvSpPr>
          <p:cNvPr id="578" name="Google Shape;578;p37"/>
          <p:cNvSpPr/>
          <p:nvPr/>
        </p:nvSpPr>
        <p:spPr>
          <a:xfrm>
            <a:off x="3093000" y="841675"/>
            <a:ext cx="6006000" cy="733800"/>
          </a:xfrm>
          <a:prstGeom prst="roundRect">
            <a:avLst>
              <a:gd fmla="val 0" name="adj"/>
            </a:avLst>
          </a:prstGeom>
          <a:gradFill>
            <a:gsLst>
              <a:gs pos="0">
                <a:srgbClr val="848484"/>
              </a:gs>
              <a:gs pos="3540">
                <a:srgbClr val="848484"/>
              </a:gs>
              <a:gs pos="55000">
                <a:srgbClr val="6D6D6D"/>
              </a:gs>
              <a:gs pos="100000">
                <a:srgbClr val="848484"/>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79" name="Google Shape;579;p37"/>
          <p:cNvSpPr txBox="1"/>
          <p:nvPr/>
        </p:nvSpPr>
        <p:spPr>
          <a:xfrm>
            <a:off x="8283575" y="2154573"/>
            <a:ext cx="2195100" cy="4308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100">
                <a:solidFill>
                  <a:schemeClr val="dk1"/>
                </a:solidFill>
                <a:latin typeface="Press Start 2P"/>
                <a:ea typeface="Press Start 2P"/>
                <a:cs typeface="Press Start 2P"/>
                <a:sym typeface="Press Start 2P"/>
              </a:rPr>
              <a:t>Traces</a:t>
            </a:r>
            <a:endParaRPr sz="1100">
              <a:solidFill>
                <a:schemeClr val="dk1"/>
              </a:solidFill>
              <a:latin typeface="Press Start 2P"/>
              <a:ea typeface="Press Start 2P"/>
              <a:cs typeface="Press Start 2P"/>
              <a:sym typeface="Press Start 2P"/>
            </a:endParaRPr>
          </a:p>
        </p:txBody>
      </p:sp>
      <p:sp>
        <p:nvSpPr>
          <p:cNvPr id="580" name="Google Shape;580;p37"/>
          <p:cNvSpPr txBox="1"/>
          <p:nvPr/>
        </p:nvSpPr>
        <p:spPr>
          <a:xfrm>
            <a:off x="1748225" y="2239173"/>
            <a:ext cx="2084100" cy="2616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100">
                <a:solidFill>
                  <a:srgbClr val="D9D9D9"/>
                </a:solidFill>
                <a:latin typeface="Press Start 2P"/>
                <a:ea typeface="Press Start 2P"/>
                <a:cs typeface="Press Start 2P"/>
                <a:sym typeface="Press Start 2P"/>
              </a:rPr>
              <a:t>C1</a:t>
            </a:r>
            <a:endParaRPr sz="1100">
              <a:solidFill>
                <a:srgbClr val="D9D9D9"/>
              </a:solidFill>
            </a:endParaRPr>
          </a:p>
        </p:txBody>
      </p:sp>
      <p:sp>
        <p:nvSpPr>
          <p:cNvPr id="581" name="Google Shape;581;p37"/>
          <p:cNvSpPr txBox="1"/>
          <p:nvPr/>
        </p:nvSpPr>
        <p:spPr>
          <a:xfrm>
            <a:off x="4065125" y="2248466"/>
            <a:ext cx="1873800" cy="261600"/>
          </a:xfrm>
          <a:prstGeom prst="rect">
            <a:avLst/>
          </a:prstGeom>
          <a:noFill/>
          <a:ln>
            <a:noFill/>
          </a:ln>
        </p:spPr>
        <p:txBody>
          <a:bodyPr anchorCtr="0" anchor="ctr" bIns="45700" lIns="91425" spcFirstLastPara="1" rIns="91425" wrap="square" tIns="45700">
            <a:spAutoFit/>
          </a:bodyPr>
          <a:lstStyle/>
          <a:p>
            <a:pPr indent="0" lvl="0" marL="0" marR="0" rtl="0" algn="ctr">
              <a:spcBef>
                <a:spcPts val="0"/>
              </a:spcBef>
              <a:spcAft>
                <a:spcPts val="0"/>
              </a:spcAft>
              <a:buNone/>
            </a:pPr>
            <a:r>
              <a:rPr lang="en-US" sz="1100">
                <a:solidFill>
                  <a:srgbClr val="D9D9D9"/>
                </a:solidFill>
                <a:latin typeface="Press Start 2P"/>
                <a:ea typeface="Press Start 2P"/>
                <a:cs typeface="Press Start 2P"/>
                <a:sym typeface="Press Start 2P"/>
              </a:rPr>
              <a:t>C2</a:t>
            </a:r>
            <a:endParaRPr sz="1100">
              <a:solidFill>
                <a:srgbClr val="D9D9D9"/>
              </a:solidFill>
              <a:latin typeface="Press Start 2P"/>
              <a:ea typeface="Press Start 2P"/>
              <a:cs typeface="Press Start 2P"/>
              <a:sym typeface="Press Start 2P"/>
            </a:endParaRPr>
          </a:p>
        </p:txBody>
      </p:sp>
      <p:sp>
        <p:nvSpPr>
          <p:cNvPr id="582" name="Google Shape;582;p37"/>
          <p:cNvSpPr txBox="1"/>
          <p:nvPr/>
        </p:nvSpPr>
        <p:spPr>
          <a:xfrm>
            <a:off x="6140950" y="2239173"/>
            <a:ext cx="2084100" cy="2616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100">
                <a:solidFill>
                  <a:srgbClr val="D9D9D9"/>
                </a:solidFill>
                <a:latin typeface="Press Start 2P"/>
                <a:ea typeface="Press Start 2P"/>
                <a:cs typeface="Press Start 2P"/>
                <a:sym typeface="Press Start 2P"/>
              </a:rPr>
              <a:t>Traces</a:t>
            </a:r>
            <a:endParaRPr sz="1100"/>
          </a:p>
        </p:txBody>
      </p:sp>
      <p:pic>
        <p:nvPicPr>
          <p:cNvPr id="583" name="Google Shape;583;p37"/>
          <p:cNvPicPr preferRelativeResize="0"/>
          <p:nvPr/>
        </p:nvPicPr>
        <p:blipFill>
          <a:blip r:embed="rId7">
            <a:alphaModFix/>
          </a:blip>
          <a:stretch>
            <a:fillRect/>
          </a:stretch>
        </p:blipFill>
        <p:spPr>
          <a:xfrm>
            <a:off x="5889116" y="2741000"/>
            <a:ext cx="4938924" cy="3196983"/>
          </a:xfrm>
          <a:prstGeom prst="rect">
            <a:avLst/>
          </a:prstGeom>
          <a:noFill/>
          <a:ln>
            <a:noFill/>
          </a:ln>
        </p:spPr>
      </p:pic>
      <p:pic>
        <p:nvPicPr>
          <p:cNvPr descr="A picture containing container, square&#10;&#10;Description automatically generated" id="584" name="Google Shape;584;p37"/>
          <p:cNvPicPr preferRelativeResize="0"/>
          <p:nvPr/>
        </p:nvPicPr>
        <p:blipFill rotWithShape="1">
          <a:blip r:embed="rId8">
            <a:alphaModFix/>
          </a:blip>
          <a:srcRect b="0" l="0" r="0" t="0"/>
          <a:stretch/>
        </p:blipFill>
        <p:spPr>
          <a:xfrm>
            <a:off x="10365464" y="4671182"/>
            <a:ext cx="784149" cy="784150"/>
          </a:xfrm>
          <a:prstGeom prst="rect">
            <a:avLst/>
          </a:prstGeom>
          <a:noFill/>
          <a:ln>
            <a:noFill/>
          </a:ln>
        </p:spPr>
      </p:pic>
      <p:pic>
        <p:nvPicPr>
          <p:cNvPr descr="A picture containing container, square&#10;&#10;Description automatically generated" id="585" name="Google Shape;585;p37"/>
          <p:cNvPicPr preferRelativeResize="0"/>
          <p:nvPr/>
        </p:nvPicPr>
        <p:blipFill rotWithShape="1">
          <a:blip r:embed="rId8">
            <a:alphaModFix/>
          </a:blip>
          <a:srcRect b="0" l="0" r="0" t="0"/>
          <a:stretch/>
        </p:blipFill>
        <p:spPr>
          <a:xfrm>
            <a:off x="10478874" y="4993268"/>
            <a:ext cx="1747837" cy="1747837"/>
          </a:xfrm>
          <a:prstGeom prst="rect">
            <a:avLst/>
          </a:prstGeom>
          <a:noFill/>
          <a:ln>
            <a:noFill/>
          </a:ln>
        </p:spPr>
      </p:pic>
      <p:pic>
        <p:nvPicPr>
          <p:cNvPr descr="A picture containing container, square&#10;&#10;Description automatically generated" id="586" name="Google Shape;586;p37"/>
          <p:cNvPicPr preferRelativeResize="0"/>
          <p:nvPr/>
        </p:nvPicPr>
        <p:blipFill rotWithShape="1">
          <a:blip r:embed="rId8">
            <a:alphaModFix/>
          </a:blip>
          <a:srcRect b="0" l="0" r="0" t="0"/>
          <a:stretch/>
        </p:blipFill>
        <p:spPr>
          <a:xfrm>
            <a:off x="9577100" y="5486685"/>
            <a:ext cx="1262339" cy="1262339"/>
          </a:xfrm>
          <a:prstGeom prst="rect">
            <a:avLst/>
          </a:prstGeom>
          <a:noFill/>
          <a:ln>
            <a:noFill/>
          </a:ln>
        </p:spPr>
      </p:pic>
      <p:pic>
        <p:nvPicPr>
          <p:cNvPr descr="A picture containing clipart&#10;&#10;Description automatically generated" id="587" name="Google Shape;587;p37"/>
          <p:cNvPicPr preferRelativeResize="0"/>
          <p:nvPr/>
        </p:nvPicPr>
        <p:blipFill rotWithShape="1">
          <a:blip r:embed="rId9">
            <a:alphaModFix/>
          </a:blip>
          <a:srcRect b="0" l="0" r="0" t="0"/>
          <a:stretch/>
        </p:blipFill>
        <p:spPr>
          <a:xfrm>
            <a:off x="1879536" y="4803261"/>
            <a:ext cx="646500" cy="646500"/>
          </a:xfrm>
          <a:prstGeom prst="rect">
            <a:avLst/>
          </a:prstGeom>
          <a:noFill/>
          <a:ln>
            <a:noFill/>
          </a:ln>
        </p:spPr>
      </p:pic>
      <p:pic>
        <p:nvPicPr>
          <p:cNvPr id="588" name="Google Shape;588;p37"/>
          <p:cNvPicPr preferRelativeResize="0"/>
          <p:nvPr/>
        </p:nvPicPr>
        <p:blipFill>
          <a:blip r:embed="rId10">
            <a:alphaModFix/>
          </a:blip>
          <a:stretch>
            <a:fillRect/>
          </a:stretch>
        </p:blipFill>
        <p:spPr>
          <a:xfrm>
            <a:off x="2651335" y="4860987"/>
            <a:ext cx="646500" cy="646500"/>
          </a:xfrm>
          <a:prstGeom prst="rect">
            <a:avLst/>
          </a:prstGeom>
          <a:noFill/>
          <a:ln>
            <a:noFill/>
          </a:ln>
        </p:spPr>
      </p:pic>
      <p:sp>
        <p:nvSpPr>
          <p:cNvPr id="589" name="Google Shape;589;p37"/>
          <p:cNvSpPr txBox="1"/>
          <p:nvPr/>
        </p:nvSpPr>
        <p:spPr>
          <a:xfrm>
            <a:off x="3293250" y="928975"/>
            <a:ext cx="5551200" cy="6465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rgbClr val="D8D8D8"/>
                </a:solidFill>
                <a:latin typeface="Press Start 2P"/>
                <a:ea typeface="Press Start 2P"/>
                <a:cs typeface="Press Start 2P"/>
                <a:sym typeface="Press Start 2P"/>
              </a:rPr>
              <a:t>Les compétences à développer - Évaluation</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568"/>
                                        </p:tgtEl>
                                        <p:attrNameLst>
                                          <p:attrName>style.visibility</p:attrName>
                                        </p:attrNameLst>
                                      </p:cBhvr>
                                      <p:to>
                                        <p:strVal val="visible"/>
                                      </p:to>
                                    </p:set>
                                    <p:animEffect filter="fade" transition="in">
                                      <p:cBhvr>
                                        <p:cTn dur="250"/>
                                        <p:tgtEl>
                                          <p:spTgt spid="568"/>
                                        </p:tgtEl>
                                      </p:cBhvr>
                                    </p:animEffect>
                                  </p:childTnLst>
                                </p:cTn>
                              </p:par>
                            </p:childTnLst>
                          </p:cTn>
                        </p:par>
                        <p:par>
                          <p:cTn fill="hold">
                            <p:stCondLst>
                              <p:cond delay="250"/>
                            </p:stCondLst>
                            <p:childTnLst>
                              <p:par>
                                <p:cTn fill="hold" nodeType="afterEffect" presetClass="entr" presetID="10" presetSubtype="0">
                                  <p:stCondLst>
                                    <p:cond delay="0"/>
                                  </p:stCondLst>
                                  <p:childTnLst>
                                    <p:set>
                                      <p:cBhvr>
                                        <p:cTn dur="1" fill="hold">
                                          <p:stCondLst>
                                            <p:cond delay="0"/>
                                          </p:stCondLst>
                                        </p:cTn>
                                        <p:tgtEl>
                                          <p:spTgt spid="575"/>
                                        </p:tgtEl>
                                        <p:attrNameLst>
                                          <p:attrName>style.visibility</p:attrName>
                                        </p:attrNameLst>
                                      </p:cBhvr>
                                      <p:to>
                                        <p:strVal val="visible"/>
                                      </p:to>
                                    </p:set>
                                    <p:animEffect filter="fade" transition="in">
                                      <p:cBhvr>
                                        <p:cTn dur="1000"/>
                                        <p:tgtEl>
                                          <p:spTgt spid="575"/>
                                        </p:tgtEl>
                                      </p:cBhvr>
                                    </p:animEffect>
                                  </p:childTnLst>
                                </p:cTn>
                              </p:par>
                              <p:par>
                                <p:cTn fill="hold" nodeType="withEffect" presetClass="entr" presetID="10" presetSubtype="0">
                                  <p:stCondLst>
                                    <p:cond delay="0"/>
                                  </p:stCondLst>
                                  <p:childTnLst>
                                    <p:set>
                                      <p:cBhvr>
                                        <p:cTn dur="1" fill="hold">
                                          <p:stCondLst>
                                            <p:cond delay="0"/>
                                          </p:stCondLst>
                                        </p:cTn>
                                        <p:tgtEl>
                                          <p:spTgt spid="576"/>
                                        </p:tgtEl>
                                        <p:attrNameLst>
                                          <p:attrName>style.visibility</p:attrName>
                                        </p:attrNameLst>
                                      </p:cBhvr>
                                      <p:to>
                                        <p:strVal val="visible"/>
                                      </p:to>
                                    </p:set>
                                    <p:animEffect filter="fade" transition="in">
                                      <p:cBhvr>
                                        <p:cTn dur="1000"/>
                                        <p:tgtEl>
                                          <p:spTgt spid="576"/>
                                        </p:tgtEl>
                                      </p:cBhvr>
                                    </p:animEffect>
                                  </p:childTnLst>
                                </p:cTn>
                              </p:par>
                              <p:par>
                                <p:cTn fill="hold" nodeType="withEffect" presetClass="entr" presetID="10" presetSubtype="0">
                                  <p:stCondLst>
                                    <p:cond delay="0"/>
                                  </p:stCondLst>
                                  <p:childTnLst>
                                    <p:set>
                                      <p:cBhvr>
                                        <p:cTn dur="1" fill="hold">
                                          <p:stCondLst>
                                            <p:cond delay="0"/>
                                          </p:stCondLst>
                                        </p:cTn>
                                        <p:tgtEl>
                                          <p:spTgt spid="577"/>
                                        </p:tgtEl>
                                        <p:attrNameLst>
                                          <p:attrName>style.visibility</p:attrName>
                                        </p:attrNameLst>
                                      </p:cBhvr>
                                      <p:to>
                                        <p:strVal val="visible"/>
                                      </p:to>
                                    </p:set>
                                    <p:animEffect filter="fade" transition="in">
                                      <p:cBhvr>
                                        <p:cTn dur="1000"/>
                                        <p:tgtEl>
                                          <p:spTgt spid="577"/>
                                        </p:tgtEl>
                                      </p:cBhvr>
                                    </p:animEffect>
                                  </p:childTnLst>
                                </p:cTn>
                              </p:par>
                              <p:par>
                                <p:cTn fill="hold" nodeType="withEffect" presetClass="entr" presetID="2" presetSubtype="4">
                                  <p:stCondLst>
                                    <p:cond delay="0"/>
                                  </p:stCondLst>
                                  <p:childTnLst>
                                    <p:set>
                                      <p:cBhvr>
                                        <p:cTn dur="1" fill="hold">
                                          <p:stCondLst>
                                            <p:cond delay="0"/>
                                          </p:stCondLst>
                                        </p:cTn>
                                        <p:tgtEl>
                                          <p:spTgt spid="583"/>
                                        </p:tgtEl>
                                        <p:attrNameLst>
                                          <p:attrName>style.visibility</p:attrName>
                                        </p:attrNameLst>
                                      </p:cBhvr>
                                      <p:to>
                                        <p:strVal val="visible"/>
                                      </p:to>
                                    </p:set>
                                    <p:anim calcmode="lin" valueType="num">
                                      <p:cBhvr additive="base">
                                        <p:cTn dur="1000"/>
                                        <p:tgtEl>
                                          <p:spTgt spid="583"/>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586"/>
                                        </p:tgtEl>
                                        <p:attrNameLst>
                                          <p:attrName>style.visibility</p:attrName>
                                        </p:attrNameLst>
                                      </p:cBhvr>
                                      <p:to>
                                        <p:strVal val="visible"/>
                                      </p:to>
                                    </p:set>
                                    <p:anim calcmode="lin" valueType="num">
                                      <p:cBhvr additive="base">
                                        <p:cTn dur="1000"/>
                                        <p:tgtEl>
                                          <p:spTgt spid="586"/>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584"/>
                                        </p:tgtEl>
                                        <p:attrNameLst>
                                          <p:attrName>style.visibility</p:attrName>
                                        </p:attrNameLst>
                                      </p:cBhvr>
                                      <p:to>
                                        <p:strVal val="visible"/>
                                      </p:to>
                                    </p:set>
                                    <p:anim calcmode="lin" valueType="num">
                                      <p:cBhvr additive="base">
                                        <p:cTn dur="1000"/>
                                        <p:tgtEl>
                                          <p:spTgt spid="584"/>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585"/>
                                        </p:tgtEl>
                                        <p:attrNameLst>
                                          <p:attrName>style.visibility</p:attrName>
                                        </p:attrNameLst>
                                      </p:cBhvr>
                                      <p:to>
                                        <p:strVal val="visible"/>
                                      </p:to>
                                    </p:set>
                                    <p:anim calcmode="lin" valueType="num">
                                      <p:cBhvr additive="base">
                                        <p:cTn dur="1000"/>
                                        <p:tgtEl>
                                          <p:spTgt spid="585"/>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1077D2"/>
            </a:gs>
            <a:gs pos="100000">
              <a:srgbClr val="093153"/>
            </a:gs>
          </a:gsLst>
          <a:path path="circle">
            <a:fillToRect b="50%" l="50%" r="50%" t="50%"/>
          </a:path>
          <a:tileRect/>
        </a:gradFill>
      </p:bgPr>
    </p:bg>
    <p:spTree>
      <p:nvGrpSpPr>
        <p:cNvPr id="593" name="Shape 593"/>
        <p:cNvGrpSpPr/>
        <p:nvPr/>
      </p:nvGrpSpPr>
      <p:grpSpPr>
        <a:xfrm>
          <a:off x="0" y="0"/>
          <a:ext cx="0" cy="0"/>
          <a:chOff x="0" y="0"/>
          <a:chExt cx="0" cy="0"/>
        </a:xfrm>
      </p:grpSpPr>
      <p:pic>
        <p:nvPicPr>
          <p:cNvPr descr="A picture containing container, square&#10;&#10;Description automatically generated" id="594" name="Google Shape;594;p38"/>
          <p:cNvPicPr preferRelativeResize="0"/>
          <p:nvPr/>
        </p:nvPicPr>
        <p:blipFill rotWithShape="1">
          <a:blip r:embed="rId3">
            <a:alphaModFix/>
          </a:blip>
          <a:srcRect b="0" l="0" r="0" t="0"/>
          <a:stretch/>
        </p:blipFill>
        <p:spPr>
          <a:xfrm>
            <a:off x="9758231" y="4481505"/>
            <a:ext cx="2300287" cy="2300287"/>
          </a:xfrm>
          <a:prstGeom prst="rect">
            <a:avLst/>
          </a:prstGeom>
          <a:noFill/>
          <a:ln>
            <a:noFill/>
          </a:ln>
        </p:spPr>
      </p:pic>
      <p:pic>
        <p:nvPicPr>
          <p:cNvPr descr="A picture containing container, square&#10;&#10;Description automatically generated" id="595" name="Google Shape;595;p38"/>
          <p:cNvPicPr preferRelativeResize="0"/>
          <p:nvPr/>
        </p:nvPicPr>
        <p:blipFill rotWithShape="1">
          <a:blip r:embed="rId3">
            <a:alphaModFix/>
          </a:blip>
          <a:srcRect b="0" l="0" r="0" t="0"/>
          <a:stretch/>
        </p:blipFill>
        <p:spPr>
          <a:xfrm>
            <a:off x="144357" y="4026113"/>
            <a:ext cx="2785217" cy="2785217"/>
          </a:xfrm>
          <a:prstGeom prst="rect">
            <a:avLst/>
          </a:prstGeom>
          <a:noFill/>
          <a:ln>
            <a:noFill/>
          </a:ln>
        </p:spPr>
      </p:pic>
      <p:pic>
        <p:nvPicPr>
          <p:cNvPr descr="A picture containing container, square&#10;&#10;Description automatically generated" id="596" name="Google Shape;596;p38"/>
          <p:cNvPicPr preferRelativeResize="0"/>
          <p:nvPr/>
        </p:nvPicPr>
        <p:blipFill rotWithShape="1">
          <a:blip r:embed="rId3">
            <a:alphaModFix/>
          </a:blip>
          <a:srcRect b="0" l="0" r="0" t="0"/>
          <a:stretch/>
        </p:blipFill>
        <p:spPr>
          <a:xfrm>
            <a:off x="1565348" y="2208001"/>
            <a:ext cx="1814053" cy="1814053"/>
          </a:xfrm>
          <a:prstGeom prst="rect">
            <a:avLst/>
          </a:prstGeom>
          <a:noFill/>
          <a:ln>
            <a:noFill/>
          </a:ln>
        </p:spPr>
      </p:pic>
      <p:pic>
        <p:nvPicPr>
          <p:cNvPr descr="A picture containing container, square&#10;&#10;Description automatically generated" id="597" name="Google Shape;597;p38"/>
          <p:cNvPicPr preferRelativeResize="0"/>
          <p:nvPr/>
        </p:nvPicPr>
        <p:blipFill rotWithShape="1">
          <a:blip r:embed="rId3">
            <a:alphaModFix/>
          </a:blip>
          <a:srcRect b="0" l="0" r="0" t="0"/>
          <a:stretch/>
        </p:blipFill>
        <p:spPr>
          <a:xfrm>
            <a:off x="9194682" y="2276830"/>
            <a:ext cx="1814053" cy="1814053"/>
          </a:xfrm>
          <a:prstGeom prst="rect">
            <a:avLst/>
          </a:prstGeom>
          <a:noFill/>
          <a:ln>
            <a:noFill/>
          </a:ln>
        </p:spPr>
      </p:pic>
      <p:pic>
        <p:nvPicPr>
          <p:cNvPr descr="A picture containing container, square&#10;&#10;Description automatically generated" id="598" name="Google Shape;598;p38"/>
          <p:cNvPicPr preferRelativeResize="0"/>
          <p:nvPr/>
        </p:nvPicPr>
        <p:blipFill rotWithShape="1">
          <a:blip r:embed="rId3">
            <a:alphaModFix/>
          </a:blip>
          <a:srcRect b="0" l="0" r="0" t="0"/>
          <a:stretch/>
        </p:blipFill>
        <p:spPr>
          <a:xfrm>
            <a:off x="10445850" y="873122"/>
            <a:ext cx="1300063" cy="1300063"/>
          </a:xfrm>
          <a:prstGeom prst="rect">
            <a:avLst/>
          </a:prstGeom>
          <a:noFill/>
          <a:ln>
            <a:noFill/>
          </a:ln>
        </p:spPr>
      </p:pic>
      <p:pic>
        <p:nvPicPr>
          <p:cNvPr descr="A picture containing container, square&#10;&#10;Description automatically generated" id="599" name="Google Shape;599;p38"/>
          <p:cNvPicPr preferRelativeResize="0"/>
          <p:nvPr/>
        </p:nvPicPr>
        <p:blipFill rotWithShape="1">
          <a:blip r:embed="rId3">
            <a:alphaModFix/>
          </a:blip>
          <a:srcRect b="0" l="0" r="0" t="0"/>
          <a:stretch/>
        </p:blipFill>
        <p:spPr>
          <a:xfrm>
            <a:off x="480233" y="907947"/>
            <a:ext cx="1300063" cy="1300063"/>
          </a:xfrm>
          <a:prstGeom prst="rect">
            <a:avLst/>
          </a:prstGeom>
          <a:noFill/>
          <a:ln>
            <a:noFill/>
          </a:ln>
        </p:spPr>
      </p:pic>
      <p:sp>
        <p:nvSpPr>
          <p:cNvPr id="600" name="Google Shape;600;p38"/>
          <p:cNvSpPr/>
          <p:nvPr/>
        </p:nvSpPr>
        <p:spPr>
          <a:xfrm>
            <a:off x="4474366" y="907947"/>
            <a:ext cx="3546600" cy="1051500"/>
          </a:xfrm>
          <a:prstGeom prst="roundRect">
            <a:avLst>
              <a:gd fmla="val 0" name="adj"/>
            </a:avLst>
          </a:prstGeom>
          <a:gradFill>
            <a:gsLst>
              <a:gs pos="0">
                <a:srgbClr val="848484"/>
              </a:gs>
              <a:gs pos="3540">
                <a:srgbClr val="848484"/>
              </a:gs>
              <a:gs pos="55000">
                <a:srgbClr val="6D6D6D"/>
              </a:gs>
              <a:gs pos="100000">
                <a:srgbClr val="848484"/>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01" name="Google Shape;601;p38"/>
          <p:cNvSpPr txBox="1"/>
          <p:nvPr/>
        </p:nvSpPr>
        <p:spPr>
          <a:xfrm>
            <a:off x="4415651" y="1121894"/>
            <a:ext cx="3718800" cy="6465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rgbClr val="D8D8D8"/>
                </a:solidFill>
                <a:latin typeface="Press Start 2P"/>
                <a:ea typeface="Press Start 2P"/>
                <a:cs typeface="Press Start 2P"/>
                <a:sym typeface="Press Start 2P"/>
              </a:rPr>
              <a:t>Projet de recherche</a:t>
            </a:r>
            <a:endParaRPr/>
          </a:p>
        </p:txBody>
      </p:sp>
      <p:pic>
        <p:nvPicPr>
          <p:cNvPr id="602" name="Google Shape;602;p38"/>
          <p:cNvPicPr preferRelativeResize="0"/>
          <p:nvPr/>
        </p:nvPicPr>
        <p:blipFill>
          <a:blip r:embed="rId4">
            <a:alphaModFix/>
          </a:blip>
          <a:stretch>
            <a:fillRect/>
          </a:stretch>
        </p:blipFill>
        <p:spPr>
          <a:xfrm>
            <a:off x="3531801" y="2340447"/>
            <a:ext cx="5510483" cy="3533225"/>
          </a:xfrm>
          <a:prstGeom prst="rect">
            <a:avLst/>
          </a:prstGeom>
          <a:noFill/>
          <a:ln>
            <a:noFill/>
          </a:ln>
        </p:spPr>
      </p:pic>
      <p:sp>
        <p:nvSpPr>
          <p:cNvPr id="603" name="Google Shape;603;p38"/>
          <p:cNvSpPr txBox="1"/>
          <p:nvPr/>
        </p:nvSpPr>
        <p:spPr>
          <a:xfrm>
            <a:off x="3498400" y="6104200"/>
            <a:ext cx="5691000" cy="307800"/>
          </a:xfrm>
          <a:prstGeom prst="rect">
            <a:avLst/>
          </a:prstGeom>
          <a:noFill/>
          <a:ln>
            <a:noFill/>
          </a:ln>
        </p:spPr>
        <p:txBody>
          <a:bodyPr anchorCtr="0" anchor="t" bIns="45700" lIns="91425" spcFirstLastPara="1" rIns="91425" wrap="square" tIns="45700">
            <a:spAutoFit/>
          </a:bodyPr>
          <a:lstStyle/>
          <a:p>
            <a:pPr indent="0" lvl="0" marL="0" marR="0" rtl="0" algn="ctr">
              <a:lnSpc>
                <a:spcPct val="150000"/>
              </a:lnSpc>
              <a:spcBef>
                <a:spcPts val="0"/>
              </a:spcBef>
              <a:spcAft>
                <a:spcPts val="1000"/>
              </a:spcAft>
              <a:buNone/>
            </a:pPr>
            <a:r>
              <a:rPr b="1" lang="en-US">
                <a:solidFill>
                  <a:schemeClr val="lt1"/>
                </a:solidFill>
                <a:latin typeface="Press Start 2P"/>
                <a:ea typeface="Press Start 2P"/>
                <a:cs typeface="Press Start 2P"/>
                <a:sym typeface="Press Start 2P"/>
              </a:rPr>
              <a:t>Programme </a:t>
            </a:r>
            <a:r>
              <a:rPr b="1" i="1" lang="en-US" u="sng">
                <a:solidFill>
                  <a:srgbClr val="00FFFF"/>
                </a:solidFill>
                <a:latin typeface="Press Start 2P"/>
                <a:ea typeface="Press Start 2P"/>
                <a:cs typeface="Press Start 2P"/>
                <a:sym typeface="Press Start 2P"/>
                <a:hlinkClick r:id="rId5">
                  <a:extLst>
                    <a:ext uri="{A12FA001-AC4F-418D-AE19-62706E023703}">
                      <ahyp:hlinkClr val="tx"/>
                    </a:ext>
                  </a:extLst>
                </a:hlinkClick>
              </a:rPr>
              <a:t>Engagement</a:t>
            </a:r>
            <a:endParaRPr b="1">
              <a:solidFill>
                <a:schemeClr val="lt1"/>
              </a:solidFill>
              <a:latin typeface="Press Start 2P"/>
              <a:ea typeface="Press Start 2P"/>
              <a:cs typeface="Press Start 2P"/>
              <a:sym typeface="Press Start 2P"/>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4">
                                  <p:stCondLst>
                                    <p:cond delay="0"/>
                                  </p:stCondLst>
                                  <p:childTnLst>
                                    <p:set>
                                      <p:cBhvr>
                                        <p:cTn dur="1" fill="hold">
                                          <p:stCondLst>
                                            <p:cond delay="0"/>
                                          </p:stCondLst>
                                        </p:cTn>
                                        <p:tgtEl>
                                          <p:spTgt spid="594"/>
                                        </p:tgtEl>
                                        <p:attrNameLst>
                                          <p:attrName>style.visibility</p:attrName>
                                        </p:attrNameLst>
                                      </p:cBhvr>
                                      <p:to>
                                        <p:strVal val="visible"/>
                                      </p:to>
                                    </p:set>
                                    <p:anim calcmode="lin" valueType="num">
                                      <p:cBhvr additive="base">
                                        <p:cTn dur="1000"/>
                                        <p:tgtEl>
                                          <p:spTgt spid="594"/>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595"/>
                                        </p:tgtEl>
                                        <p:attrNameLst>
                                          <p:attrName>style.visibility</p:attrName>
                                        </p:attrNameLst>
                                      </p:cBhvr>
                                      <p:to>
                                        <p:strVal val="visible"/>
                                      </p:to>
                                    </p:set>
                                    <p:anim calcmode="lin" valueType="num">
                                      <p:cBhvr additive="base">
                                        <p:cTn dur="1000"/>
                                        <p:tgtEl>
                                          <p:spTgt spid="595"/>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596"/>
                                        </p:tgtEl>
                                        <p:attrNameLst>
                                          <p:attrName>style.visibility</p:attrName>
                                        </p:attrNameLst>
                                      </p:cBhvr>
                                      <p:to>
                                        <p:strVal val="visible"/>
                                      </p:to>
                                    </p:set>
                                    <p:anim calcmode="lin" valueType="num">
                                      <p:cBhvr additive="base">
                                        <p:cTn dur="1000"/>
                                        <p:tgtEl>
                                          <p:spTgt spid="596"/>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597"/>
                                        </p:tgtEl>
                                        <p:attrNameLst>
                                          <p:attrName>style.visibility</p:attrName>
                                        </p:attrNameLst>
                                      </p:cBhvr>
                                      <p:to>
                                        <p:strVal val="visible"/>
                                      </p:to>
                                    </p:set>
                                    <p:anim calcmode="lin" valueType="num">
                                      <p:cBhvr additive="base">
                                        <p:cTn dur="1000"/>
                                        <p:tgtEl>
                                          <p:spTgt spid="597"/>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598"/>
                                        </p:tgtEl>
                                        <p:attrNameLst>
                                          <p:attrName>style.visibility</p:attrName>
                                        </p:attrNameLst>
                                      </p:cBhvr>
                                      <p:to>
                                        <p:strVal val="visible"/>
                                      </p:to>
                                    </p:set>
                                    <p:anim calcmode="lin" valueType="num">
                                      <p:cBhvr additive="base">
                                        <p:cTn dur="1000"/>
                                        <p:tgtEl>
                                          <p:spTgt spid="598"/>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599"/>
                                        </p:tgtEl>
                                        <p:attrNameLst>
                                          <p:attrName>style.visibility</p:attrName>
                                        </p:attrNameLst>
                                      </p:cBhvr>
                                      <p:to>
                                        <p:strVal val="visible"/>
                                      </p:to>
                                    </p:set>
                                    <p:anim calcmode="lin" valueType="num">
                                      <p:cBhvr additive="base">
                                        <p:cTn dur="1000"/>
                                        <p:tgtEl>
                                          <p:spTgt spid="599"/>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1077D2"/>
            </a:gs>
            <a:gs pos="100000">
              <a:srgbClr val="093153"/>
            </a:gs>
          </a:gsLst>
          <a:path path="circle">
            <a:fillToRect b="50%" l="50%" r="50%" t="50%"/>
          </a:path>
          <a:tileRect/>
        </a:gradFill>
      </p:bgPr>
    </p:bg>
    <p:spTree>
      <p:nvGrpSpPr>
        <p:cNvPr id="607" name="Shape 607"/>
        <p:cNvGrpSpPr/>
        <p:nvPr/>
      </p:nvGrpSpPr>
      <p:grpSpPr>
        <a:xfrm>
          <a:off x="0" y="0"/>
          <a:ext cx="0" cy="0"/>
          <a:chOff x="0" y="0"/>
          <a:chExt cx="0" cy="0"/>
        </a:xfrm>
      </p:grpSpPr>
      <p:pic>
        <p:nvPicPr>
          <p:cNvPr descr="A picture containing container, square&#10;&#10;Description automatically generated" id="608" name="Google Shape;608;p39"/>
          <p:cNvPicPr preferRelativeResize="0"/>
          <p:nvPr/>
        </p:nvPicPr>
        <p:blipFill rotWithShape="1">
          <a:blip r:embed="rId3">
            <a:alphaModFix/>
          </a:blip>
          <a:srcRect b="0" l="0" r="0" t="0"/>
          <a:stretch/>
        </p:blipFill>
        <p:spPr>
          <a:xfrm>
            <a:off x="9758231" y="4481505"/>
            <a:ext cx="2300287" cy="2300287"/>
          </a:xfrm>
          <a:prstGeom prst="rect">
            <a:avLst/>
          </a:prstGeom>
          <a:noFill/>
          <a:ln>
            <a:noFill/>
          </a:ln>
        </p:spPr>
      </p:pic>
      <p:pic>
        <p:nvPicPr>
          <p:cNvPr descr="A picture containing container, square&#10;&#10;Description automatically generated" id="609" name="Google Shape;609;p39"/>
          <p:cNvPicPr preferRelativeResize="0"/>
          <p:nvPr/>
        </p:nvPicPr>
        <p:blipFill rotWithShape="1">
          <a:blip r:embed="rId3">
            <a:alphaModFix/>
          </a:blip>
          <a:srcRect b="0" l="0" r="0" t="0"/>
          <a:stretch/>
        </p:blipFill>
        <p:spPr>
          <a:xfrm>
            <a:off x="144357" y="4026113"/>
            <a:ext cx="2785217" cy="2785217"/>
          </a:xfrm>
          <a:prstGeom prst="rect">
            <a:avLst/>
          </a:prstGeom>
          <a:noFill/>
          <a:ln>
            <a:noFill/>
          </a:ln>
        </p:spPr>
      </p:pic>
      <p:pic>
        <p:nvPicPr>
          <p:cNvPr descr="A picture containing container, square&#10;&#10;Description automatically generated" id="610" name="Google Shape;610;p39"/>
          <p:cNvPicPr preferRelativeResize="0"/>
          <p:nvPr/>
        </p:nvPicPr>
        <p:blipFill rotWithShape="1">
          <a:blip r:embed="rId3">
            <a:alphaModFix/>
          </a:blip>
          <a:srcRect b="0" l="0" r="0" t="0"/>
          <a:stretch/>
        </p:blipFill>
        <p:spPr>
          <a:xfrm>
            <a:off x="1565348" y="2208001"/>
            <a:ext cx="1814053" cy="1814053"/>
          </a:xfrm>
          <a:prstGeom prst="rect">
            <a:avLst/>
          </a:prstGeom>
          <a:noFill/>
          <a:ln>
            <a:noFill/>
          </a:ln>
        </p:spPr>
      </p:pic>
      <p:pic>
        <p:nvPicPr>
          <p:cNvPr descr="A picture containing container, square&#10;&#10;Description automatically generated" id="611" name="Google Shape;611;p39"/>
          <p:cNvPicPr preferRelativeResize="0"/>
          <p:nvPr/>
        </p:nvPicPr>
        <p:blipFill rotWithShape="1">
          <a:blip r:embed="rId3">
            <a:alphaModFix/>
          </a:blip>
          <a:srcRect b="0" l="0" r="0" t="0"/>
          <a:stretch/>
        </p:blipFill>
        <p:spPr>
          <a:xfrm>
            <a:off x="9194682" y="2276830"/>
            <a:ext cx="1814053" cy="1814053"/>
          </a:xfrm>
          <a:prstGeom prst="rect">
            <a:avLst/>
          </a:prstGeom>
          <a:noFill/>
          <a:ln>
            <a:noFill/>
          </a:ln>
        </p:spPr>
      </p:pic>
      <p:pic>
        <p:nvPicPr>
          <p:cNvPr descr="A picture containing container, square&#10;&#10;Description automatically generated" id="612" name="Google Shape;612;p39"/>
          <p:cNvPicPr preferRelativeResize="0"/>
          <p:nvPr/>
        </p:nvPicPr>
        <p:blipFill rotWithShape="1">
          <a:blip r:embed="rId3">
            <a:alphaModFix/>
          </a:blip>
          <a:srcRect b="0" l="0" r="0" t="0"/>
          <a:stretch/>
        </p:blipFill>
        <p:spPr>
          <a:xfrm>
            <a:off x="10445850" y="873122"/>
            <a:ext cx="1300063" cy="1300063"/>
          </a:xfrm>
          <a:prstGeom prst="rect">
            <a:avLst/>
          </a:prstGeom>
          <a:noFill/>
          <a:ln>
            <a:noFill/>
          </a:ln>
        </p:spPr>
      </p:pic>
      <p:pic>
        <p:nvPicPr>
          <p:cNvPr descr="A picture containing container, square&#10;&#10;Description automatically generated" id="613" name="Google Shape;613;p39"/>
          <p:cNvPicPr preferRelativeResize="0"/>
          <p:nvPr/>
        </p:nvPicPr>
        <p:blipFill rotWithShape="1">
          <a:blip r:embed="rId3">
            <a:alphaModFix/>
          </a:blip>
          <a:srcRect b="0" l="0" r="0" t="0"/>
          <a:stretch/>
        </p:blipFill>
        <p:spPr>
          <a:xfrm>
            <a:off x="480233" y="907947"/>
            <a:ext cx="1300063" cy="1300063"/>
          </a:xfrm>
          <a:prstGeom prst="rect">
            <a:avLst/>
          </a:prstGeom>
          <a:noFill/>
          <a:ln>
            <a:noFill/>
          </a:ln>
        </p:spPr>
      </p:pic>
      <p:sp>
        <p:nvSpPr>
          <p:cNvPr id="614" name="Google Shape;614;p39"/>
          <p:cNvSpPr/>
          <p:nvPr/>
        </p:nvSpPr>
        <p:spPr>
          <a:xfrm>
            <a:off x="4474366" y="907947"/>
            <a:ext cx="3546600" cy="1051500"/>
          </a:xfrm>
          <a:prstGeom prst="roundRect">
            <a:avLst>
              <a:gd fmla="val 0" name="adj"/>
            </a:avLst>
          </a:prstGeom>
          <a:gradFill>
            <a:gsLst>
              <a:gs pos="0">
                <a:srgbClr val="848484"/>
              </a:gs>
              <a:gs pos="3540">
                <a:srgbClr val="848484"/>
              </a:gs>
              <a:gs pos="55000">
                <a:srgbClr val="6D6D6D"/>
              </a:gs>
              <a:gs pos="100000">
                <a:srgbClr val="848484"/>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15" name="Google Shape;615;p39"/>
          <p:cNvSpPr txBox="1"/>
          <p:nvPr/>
        </p:nvSpPr>
        <p:spPr>
          <a:xfrm>
            <a:off x="4415651" y="1121894"/>
            <a:ext cx="3718800" cy="6465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rgbClr val="D8D8D8"/>
                </a:solidFill>
                <a:latin typeface="Press Start 2P"/>
                <a:ea typeface="Press Start 2P"/>
                <a:cs typeface="Press Start 2P"/>
                <a:sym typeface="Press Start 2P"/>
              </a:rPr>
              <a:t>Projet de recherche</a:t>
            </a:r>
            <a:endParaRPr/>
          </a:p>
        </p:txBody>
      </p:sp>
      <p:sp>
        <p:nvSpPr>
          <p:cNvPr id="616" name="Google Shape;616;p39"/>
          <p:cNvSpPr txBox="1"/>
          <p:nvPr/>
        </p:nvSpPr>
        <p:spPr>
          <a:xfrm>
            <a:off x="3503700" y="2647325"/>
            <a:ext cx="5691000" cy="3278400"/>
          </a:xfrm>
          <a:prstGeom prst="rect">
            <a:avLst/>
          </a:prstGeom>
          <a:noFill/>
          <a:ln>
            <a:noFill/>
          </a:ln>
        </p:spPr>
        <p:txBody>
          <a:bodyPr anchorCtr="0" anchor="t" bIns="45700" lIns="91425" spcFirstLastPara="1" rIns="91425" wrap="square" tIns="45700">
            <a:spAutoFit/>
          </a:bodyPr>
          <a:lstStyle/>
          <a:p>
            <a:pPr indent="-317500" lvl="0" marL="457200" marR="0" rtl="0" algn="l">
              <a:lnSpc>
                <a:spcPct val="150000"/>
              </a:lnSpc>
              <a:spcBef>
                <a:spcPts val="0"/>
              </a:spcBef>
              <a:spcAft>
                <a:spcPts val="0"/>
              </a:spcAft>
              <a:buClr>
                <a:schemeClr val="lt1"/>
              </a:buClr>
              <a:buSzPts val="1400"/>
              <a:buFont typeface="Press Start 2P"/>
              <a:buChar char="●"/>
            </a:pPr>
            <a:r>
              <a:rPr b="1" lang="en-US">
                <a:solidFill>
                  <a:schemeClr val="lt1"/>
                </a:solidFill>
                <a:latin typeface="Press Start 2P"/>
                <a:ea typeface="Press Start 2P"/>
                <a:cs typeface="Press Start 2P"/>
                <a:sym typeface="Press Start 2P"/>
              </a:rPr>
              <a:t>Année de démarrage de la recherche participative</a:t>
            </a:r>
            <a:endParaRPr b="1">
              <a:solidFill>
                <a:schemeClr val="lt1"/>
              </a:solidFill>
              <a:latin typeface="Press Start 2P"/>
              <a:ea typeface="Press Start 2P"/>
              <a:cs typeface="Press Start 2P"/>
              <a:sym typeface="Press Start 2P"/>
            </a:endParaRPr>
          </a:p>
          <a:p>
            <a:pPr indent="-317500" lvl="1" marL="914400" marR="0" rtl="0" algn="l">
              <a:lnSpc>
                <a:spcPct val="150000"/>
              </a:lnSpc>
              <a:spcBef>
                <a:spcPts val="1000"/>
              </a:spcBef>
              <a:spcAft>
                <a:spcPts val="0"/>
              </a:spcAft>
              <a:buClr>
                <a:schemeClr val="lt1"/>
              </a:buClr>
              <a:buSzPts val="1400"/>
              <a:buFont typeface="Press Start 2P"/>
              <a:buChar char="○"/>
            </a:pPr>
            <a:r>
              <a:rPr b="1" lang="en-US">
                <a:solidFill>
                  <a:schemeClr val="lt1"/>
                </a:solidFill>
                <a:latin typeface="Press Start 2P"/>
                <a:ea typeface="Press Start 2P"/>
                <a:cs typeface="Press Start 2P"/>
                <a:sym typeface="Press Start 2P"/>
              </a:rPr>
              <a:t>Travail de synthèse des connaissances</a:t>
            </a:r>
            <a:endParaRPr b="1">
              <a:solidFill>
                <a:schemeClr val="lt1"/>
              </a:solidFill>
              <a:latin typeface="Press Start 2P"/>
              <a:ea typeface="Press Start 2P"/>
              <a:cs typeface="Press Start 2P"/>
              <a:sym typeface="Press Start 2P"/>
            </a:endParaRPr>
          </a:p>
          <a:p>
            <a:pPr indent="-317500" lvl="1" marL="914400" marR="0" rtl="0" algn="l">
              <a:lnSpc>
                <a:spcPct val="150000"/>
              </a:lnSpc>
              <a:spcBef>
                <a:spcPts val="1000"/>
              </a:spcBef>
              <a:spcAft>
                <a:spcPts val="0"/>
              </a:spcAft>
              <a:buClr>
                <a:schemeClr val="lt1"/>
              </a:buClr>
              <a:buSzPts val="1400"/>
              <a:buFont typeface="Press Start 2P"/>
              <a:buChar char="○"/>
            </a:pPr>
            <a:r>
              <a:rPr b="1" lang="en-US">
                <a:solidFill>
                  <a:schemeClr val="lt1"/>
                </a:solidFill>
                <a:latin typeface="Press Start 2P"/>
                <a:ea typeface="Press Start 2P"/>
                <a:cs typeface="Press Start 2P"/>
                <a:sym typeface="Press Start 2P"/>
              </a:rPr>
              <a:t>Rencontres de travail avec des enseignant(e)s et CP (1 journée et 5 demi-journées)</a:t>
            </a:r>
            <a:endParaRPr b="1">
              <a:solidFill>
                <a:schemeClr val="lt1"/>
              </a:solidFill>
              <a:latin typeface="Press Start 2P"/>
              <a:ea typeface="Press Start 2P"/>
              <a:cs typeface="Press Start 2P"/>
              <a:sym typeface="Press Start 2P"/>
            </a:endParaRPr>
          </a:p>
          <a:p>
            <a:pPr indent="-317500" lvl="0" marL="457200" marR="0" rtl="0" algn="l">
              <a:lnSpc>
                <a:spcPct val="150000"/>
              </a:lnSpc>
              <a:spcBef>
                <a:spcPts val="1000"/>
              </a:spcBef>
              <a:spcAft>
                <a:spcPts val="1000"/>
              </a:spcAft>
              <a:buClr>
                <a:schemeClr val="lt1"/>
              </a:buClr>
              <a:buSzPts val="1400"/>
              <a:buFont typeface="Press Start 2P"/>
              <a:buChar char="●"/>
            </a:pPr>
            <a:r>
              <a:rPr b="1" lang="en-US">
                <a:solidFill>
                  <a:schemeClr val="lt1"/>
                </a:solidFill>
                <a:latin typeface="Press Start 2P"/>
                <a:ea typeface="Press Start 2P"/>
                <a:cs typeface="Press Start 2P"/>
                <a:sym typeface="Press Start 2P"/>
              </a:rPr>
              <a:t>Collecte de données en 2024</a:t>
            </a:r>
            <a:endParaRPr b="1">
              <a:solidFill>
                <a:schemeClr val="lt1"/>
              </a:solidFill>
              <a:latin typeface="Press Start 2P"/>
              <a:ea typeface="Press Start 2P"/>
              <a:cs typeface="Press Start 2P"/>
              <a:sym typeface="Press Start 2P"/>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4">
                                  <p:stCondLst>
                                    <p:cond delay="0"/>
                                  </p:stCondLst>
                                  <p:childTnLst>
                                    <p:set>
                                      <p:cBhvr>
                                        <p:cTn dur="1" fill="hold">
                                          <p:stCondLst>
                                            <p:cond delay="0"/>
                                          </p:stCondLst>
                                        </p:cTn>
                                        <p:tgtEl>
                                          <p:spTgt spid="608"/>
                                        </p:tgtEl>
                                        <p:attrNameLst>
                                          <p:attrName>style.visibility</p:attrName>
                                        </p:attrNameLst>
                                      </p:cBhvr>
                                      <p:to>
                                        <p:strVal val="visible"/>
                                      </p:to>
                                    </p:set>
                                    <p:anim calcmode="lin" valueType="num">
                                      <p:cBhvr additive="base">
                                        <p:cTn dur="1000"/>
                                        <p:tgtEl>
                                          <p:spTgt spid="608"/>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609"/>
                                        </p:tgtEl>
                                        <p:attrNameLst>
                                          <p:attrName>style.visibility</p:attrName>
                                        </p:attrNameLst>
                                      </p:cBhvr>
                                      <p:to>
                                        <p:strVal val="visible"/>
                                      </p:to>
                                    </p:set>
                                    <p:anim calcmode="lin" valueType="num">
                                      <p:cBhvr additive="base">
                                        <p:cTn dur="1000"/>
                                        <p:tgtEl>
                                          <p:spTgt spid="609"/>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610"/>
                                        </p:tgtEl>
                                        <p:attrNameLst>
                                          <p:attrName>style.visibility</p:attrName>
                                        </p:attrNameLst>
                                      </p:cBhvr>
                                      <p:to>
                                        <p:strVal val="visible"/>
                                      </p:to>
                                    </p:set>
                                    <p:anim calcmode="lin" valueType="num">
                                      <p:cBhvr additive="base">
                                        <p:cTn dur="1000"/>
                                        <p:tgtEl>
                                          <p:spTgt spid="610"/>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611"/>
                                        </p:tgtEl>
                                        <p:attrNameLst>
                                          <p:attrName>style.visibility</p:attrName>
                                        </p:attrNameLst>
                                      </p:cBhvr>
                                      <p:to>
                                        <p:strVal val="visible"/>
                                      </p:to>
                                    </p:set>
                                    <p:anim calcmode="lin" valueType="num">
                                      <p:cBhvr additive="base">
                                        <p:cTn dur="1000"/>
                                        <p:tgtEl>
                                          <p:spTgt spid="611"/>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612"/>
                                        </p:tgtEl>
                                        <p:attrNameLst>
                                          <p:attrName>style.visibility</p:attrName>
                                        </p:attrNameLst>
                                      </p:cBhvr>
                                      <p:to>
                                        <p:strVal val="visible"/>
                                      </p:to>
                                    </p:set>
                                    <p:anim calcmode="lin" valueType="num">
                                      <p:cBhvr additive="base">
                                        <p:cTn dur="1000"/>
                                        <p:tgtEl>
                                          <p:spTgt spid="612"/>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613"/>
                                        </p:tgtEl>
                                        <p:attrNameLst>
                                          <p:attrName>style.visibility</p:attrName>
                                        </p:attrNameLst>
                                      </p:cBhvr>
                                      <p:to>
                                        <p:strVal val="visible"/>
                                      </p:to>
                                    </p:set>
                                    <p:anim calcmode="lin" valueType="num">
                                      <p:cBhvr additive="base">
                                        <p:cTn dur="1000"/>
                                        <p:tgtEl>
                                          <p:spTgt spid="613"/>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1077D2"/>
            </a:gs>
            <a:gs pos="100000">
              <a:srgbClr val="093153"/>
            </a:gs>
          </a:gsLst>
          <a:path path="circle">
            <a:fillToRect b="50%" l="50%" r="50%" t="50%"/>
          </a:path>
          <a:tileRect/>
        </a:gradFill>
      </p:bgPr>
    </p:bg>
    <p:spTree>
      <p:nvGrpSpPr>
        <p:cNvPr id="620" name="Shape 620"/>
        <p:cNvGrpSpPr/>
        <p:nvPr/>
      </p:nvGrpSpPr>
      <p:grpSpPr>
        <a:xfrm>
          <a:off x="0" y="0"/>
          <a:ext cx="0" cy="0"/>
          <a:chOff x="0" y="0"/>
          <a:chExt cx="0" cy="0"/>
        </a:xfrm>
      </p:grpSpPr>
      <p:pic>
        <p:nvPicPr>
          <p:cNvPr descr="A picture containing container, square&#10;&#10;Description automatically generated" id="621" name="Google Shape;621;p40"/>
          <p:cNvPicPr preferRelativeResize="0"/>
          <p:nvPr/>
        </p:nvPicPr>
        <p:blipFill rotWithShape="1">
          <a:blip r:embed="rId3">
            <a:alphaModFix/>
          </a:blip>
          <a:srcRect b="0" l="0" r="0" t="0"/>
          <a:stretch/>
        </p:blipFill>
        <p:spPr>
          <a:xfrm>
            <a:off x="10445850" y="34922"/>
            <a:ext cx="1300063" cy="1300063"/>
          </a:xfrm>
          <a:prstGeom prst="rect">
            <a:avLst/>
          </a:prstGeom>
          <a:noFill/>
          <a:ln>
            <a:noFill/>
          </a:ln>
        </p:spPr>
      </p:pic>
      <p:pic>
        <p:nvPicPr>
          <p:cNvPr descr="A picture containing container, square&#10;&#10;Description automatically generated" id="622" name="Google Shape;622;p40"/>
          <p:cNvPicPr preferRelativeResize="0"/>
          <p:nvPr/>
        </p:nvPicPr>
        <p:blipFill rotWithShape="1">
          <a:blip r:embed="rId3">
            <a:alphaModFix/>
          </a:blip>
          <a:srcRect b="0" l="0" r="0" t="0"/>
          <a:stretch/>
        </p:blipFill>
        <p:spPr>
          <a:xfrm>
            <a:off x="480233" y="69747"/>
            <a:ext cx="1300063" cy="1300063"/>
          </a:xfrm>
          <a:prstGeom prst="rect">
            <a:avLst/>
          </a:prstGeom>
          <a:noFill/>
          <a:ln>
            <a:noFill/>
          </a:ln>
        </p:spPr>
      </p:pic>
      <p:sp>
        <p:nvSpPr>
          <p:cNvPr id="623" name="Google Shape;623;p40"/>
          <p:cNvSpPr/>
          <p:nvPr/>
        </p:nvSpPr>
        <p:spPr>
          <a:xfrm>
            <a:off x="2824950" y="263525"/>
            <a:ext cx="6542100" cy="1084200"/>
          </a:xfrm>
          <a:prstGeom prst="roundRect">
            <a:avLst>
              <a:gd fmla="val 0" name="adj"/>
            </a:avLst>
          </a:prstGeom>
          <a:gradFill>
            <a:gsLst>
              <a:gs pos="0">
                <a:srgbClr val="848484"/>
              </a:gs>
              <a:gs pos="3540">
                <a:srgbClr val="848484"/>
              </a:gs>
              <a:gs pos="55000">
                <a:srgbClr val="6D6D6D"/>
              </a:gs>
              <a:gs pos="100000">
                <a:srgbClr val="848484"/>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24" name="Google Shape;624;p40"/>
          <p:cNvSpPr txBox="1"/>
          <p:nvPr/>
        </p:nvSpPr>
        <p:spPr>
          <a:xfrm>
            <a:off x="2922750" y="396525"/>
            <a:ext cx="6346500" cy="9234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rgbClr val="D8D8D8"/>
                </a:solidFill>
                <a:latin typeface="Press Start 2P"/>
                <a:ea typeface="Press Start 2P"/>
                <a:cs typeface="Press Start 2P"/>
                <a:sym typeface="Press Start 2P"/>
              </a:rPr>
              <a:t>Plusieurs avantages et quelques défis pédagogiques (à ce jour)</a:t>
            </a:r>
            <a:endParaRPr/>
          </a:p>
        </p:txBody>
      </p:sp>
      <p:graphicFrame>
        <p:nvGraphicFramePr>
          <p:cNvPr id="625" name="Google Shape;625;p40"/>
          <p:cNvGraphicFramePr/>
          <p:nvPr/>
        </p:nvGraphicFramePr>
        <p:xfrm>
          <a:off x="362400" y="1638300"/>
          <a:ext cx="3000000" cy="3000000"/>
        </p:xfrm>
        <a:graphic>
          <a:graphicData uri="http://schemas.openxmlformats.org/drawingml/2006/table">
            <a:tbl>
              <a:tblPr>
                <a:noFill/>
                <a:tableStyleId>{C90243CA-66DB-4234-9AE0-C2DDA46B5B71}</a:tableStyleId>
              </a:tblPr>
              <a:tblGrid>
                <a:gridCol w="6237725"/>
              </a:tblGrid>
              <a:tr h="381000">
                <a:tc>
                  <a:txBody>
                    <a:bodyPr/>
                    <a:lstStyle/>
                    <a:p>
                      <a:pPr indent="0" lvl="0" marL="0" rtl="0" algn="ctr">
                        <a:spcBef>
                          <a:spcPts val="0"/>
                        </a:spcBef>
                        <a:spcAft>
                          <a:spcPts val="0"/>
                        </a:spcAft>
                        <a:buNone/>
                      </a:pPr>
                      <a:r>
                        <a:rPr lang="en-US">
                          <a:solidFill>
                            <a:schemeClr val="lt1"/>
                          </a:solidFill>
                          <a:latin typeface="Press Start 2P"/>
                          <a:ea typeface="Press Start 2P"/>
                          <a:cs typeface="Press Start 2P"/>
                          <a:sym typeface="Press Start 2P"/>
                        </a:rPr>
                        <a:t>Avantages pédagogiques</a:t>
                      </a:r>
                      <a:endParaRPr>
                        <a:solidFill>
                          <a:schemeClr val="lt1"/>
                        </a:solidFill>
                        <a:latin typeface="Press Start 2P"/>
                        <a:ea typeface="Press Start 2P"/>
                        <a:cs typeface="Press Start 2P"/>
                        <a:sym typeface="Press Start 2P"/>
                      </a:endParaRPr>
                    </a:p>
                  </a:txBody>
                  <a:tcPr marT="91425" marB="91425" marR="91425" marL="91425"/>
                </a:tc>
              </a:tr>
              <a:tr h="381000">
                <a:tc>
                  <a:txBody>
                    <a:bodyPr/>
                    <a:lstStyle/>
                    <a:p>
                      <a:pPr indent="0" lvl="0" marL="0" rtl="0" algn="ctr">
                        <a:spcBef>
                          <a:spcPts val="0"/>
                        </a:spcBef>
                        <a:spcAft>
                          <a:spcPts val="0"/>
                        </a:spcAft>
                        <a:buNone/>
                      </a:pPr>
                      <a:r>
                        <a:rPr lang="en-US" sz="1700">
                          <a:solidFill>
                            <a:schemeClr val="lt1"/>
                          </a:solidFill>
                          <a:latin typeface="Calibri"/>
                          <a:ea typeface="Calibri"/>
                          <a:cs typeface="Calibri"/>
                          <a:sym typeface="Calibri"/>
                        </a:rPr>
                        <a:t>Enfants voient que des concepts mathématiques peuvent s’appliquer dans d’autres domaines scolaires </a:t>
                      </a:r>
                      <a:br>
                        <a:rPr lang="en-US" sz="1700">
                          <a:solidFill>
                            <a:schemeClr val="lt1"/>
                          </a:solidFill>
                          <a:latin typeface="Calibri"/>
                          <a:ea typeface="Calibri"/>
                          <a:cs typeface="Calibri"/>
                          <a:sym typeface="Calibri"/>
                        </a:rPr>
                      </a:br>
                      <a:r>
                        <a:rPr lang="en-US" sz="1500">
                          <a:solidFill>
                            <a:schemeClr val="lt1"/>
                          </a:solidFill>
                          <a:latin typeface="Calibri"/>
                          <a:ea typeface="Calibri"/>
                          <a:cs typeface="Calibri"/>
                          <a:sym typeface="Calibri"/>
                        </a:rPr>
                        <a:t>(Jensen et Hanghøj, 2020)</a:t>
                      </a:r>
                      <a:endParaRPr sz="1500">
                        <a:solidFill>
                          <a:schemeClr val="lt1"/>
                        </a:solidFill>
                        <a:latin typeface="Calibri"/>
                        <a:ea typeface="Calibri"/>
                        <a:cs typeface="Calibri"/>
                        <a:sym typeface="Calibri"/>
                      </a:endParaRPr>
                    </a:p>
                  </a:txBody>
                  <a:tcPr marT="91425" marB="91425" marR="91425" marL="91425"/>
                </a:tc>
              </a:tr>
              <a:tr h="381000">
                <a:tc>
                  <a:txBody>
                    <a:bodyPr/>
                    <a:lstStyle/>
                    <a:p>
                      <a:pPr indent="0" lvl="0" marL="0" rtl="0" algn="ctr">
                        <a:spcBef>
                          <a:spcPts val="0"/>
                        </a:spcBef>
                        <a:spcAft>
                          <a:spcPts val="0"/>
                        </a:spcAft>
                        <a:buNone/>
                      </a:pPr>
                      <a:r>
                        <a:rPr lang="en-US" sz="1700">
                          <a:solidFill>
                            <a:schemeClr val="lt1"/>
                          </a:solidFill>
                          <a:latin typeface="Calibri"/>
                          <a:ea typeface="Calibri"/>
                          <a:cs typeface="Calibri"/>
                          <a:sym typeface="Calibri"/>
                        </a:rPr>
                        <a:t>Échange de connaissances entre les enfants qui connaissent bien Minecraft et ceux qui sont habiles en mathématiques </a:t>
                      </a:r>
                      <a:r>
                        <a:rPr lang="en-US" sz="1500">
                          <a:solidFill>
                            <a:schemeClr val="lt1"/>
                          </a:solidFill>
                          <a:latin typeface="Calibri"/>
                          <a:ea typeface="Calibri"/>
                          <a:cs typeface="Calibri"/>
                          <a:sym typeface="Calibri"/>
                        </a:rPr>
                        <a:t>(Jensen et Hanghøj, 2020)</a:t>
                      </a:r>
                      <a:endParaRPr sz="1500">
                        <a:solidFill>
                          <a:schemeClr val="lt1"/>
                        </a:solidFill>
                        <a:latin typeface="Calibri"/>
                        <a:ea typeface="Calibri"/>
                        <a:cs typeface="Calibri"/>
                        <a:sym typeface="Calibri"/>
                      </a:endParaRPr>
                    </a:p>
                  </a:txBody>
                  <a:tcPr marT="91425" marB="91425" marR="91425" marL="91425"/>
                </a:tc>
              </a:tr>
              <a:tr h="381000">
                <a:tc>
                  <a:txBody>
                    <a:bodyPr/>
                    <a:lstStyle/>
                    <a:p>
                      <a:pPr indent="0" lvl="0" marL="0" rtl="0" algn="ctr">
                        <a:spcBef>
                          <a:spcPts val="0"/>
                        </a:spcBef>
                        <a:spcAft>
                          <a:spcPts val="0"/>
                        </a:spcAft>
                        <a:buNone/>
                      </a:pPr>
                      <a:r>
                        <a:rPr lang="en-US" sz="1700">
                          <a:solidFill>
                            <a:schemeClr val="lt1"/>
                          </a:solidFill>
                          <a:latin typeface="Calibri"/>
                          <a:ea typeface="Calibri"/>
                          <a:cs typeface="Calibri"/>
                          <a:sym typeface="Calibri"/>
                        </a:rPr>
                        <a:t>Logiciel déjà connu des enfants afin de les rejoindre plus facilement </a:t>
                      </a:r>
                      <a:br>
                        <a:rPr lang="en-US" sz="1700">
                          <a:solidFill>
                            <a:schemeClr val="lt1"/>
                          </a:solidFill>
                          <a:latin typeface="Calibri"/>
                          <a:ea typeface="Calibri"/>
                          <a:cs typeface="Calibri"/>
                          <a:sym typeface="Calibri"/>
                        </a:rPr>
                      </a:br>
                      <a:r>
                        <a:rPr lang="en-US" sz="1500">
                          <a:solidFill>
                            <a:schemeClr val="lt1"/>
                          </a:solidFill>
                          <a:latin typeface="Calibri"/>
                          <a:ea typeface="Calibri"/>
                          <a:cs typeface="Calibri"/>
                          <a:sym typeface="Calibri"/>
                        </a:rPr>
                        <a:t>(Nebel et al., 2016)</a:t>
                      </a:r>
                      <a:endParaRPr sz="1500">
                        <a:solidFill>
                          <a:schemeClr val="lt1"/>
                        </a:solidFill>
                        <a:latin typeface="Calibri"/>
                        <a:ea typeface="Calibri"/>
                        <a:cs typeface="Calibri"/>
                        <a:sym typeface="Calibri"/>
                      </a:endParaRPr>
                    </a:p>
                  </a:txBody>
                  <a:tcPr marT="91425" marB="91425" marR="91425" marL="91425"/>
                </a:tc>
              </a:tr>
              <a:tr h="381000">
                <a:tc>
                  <a:txBody>
                    <a:bodyPr/>
                    <a:lstStyle/>
                    <a:p>
                      <a:pPr indent="0" lvl="0" marL="0" rtl="0" algn="ctr">
                        <a:spcBef>
                          <a:spcPts val="0"/>
                        </a:spcBef>
                        <a:spcAft>
                          <a:spcPts val="0"/>
                        </a:spcAft>
                        <a:buNone/>
                      </a:pPr>
                      <a:r>
                        <a:rPr lang="en-US" sz="1700">
                          <a:solidFill>
                            <a:schemeClr val="lt1"/>
                          </a:solidFill>
                          <a:latin typeface="Calibri"/>
                          <a:ea typeface="Calibri"/>
                          <a:cs typeface="Calibri"/>
                          <a:sym typeface="Calibri"/>
                        </a:rPr>
                        <a:t>Reproduire à peu près n’importe quel objet ou forme, ce qui favorise la création </a:t>
                      </a:r>
                      <a:r>
                        <a:rPr lang="en-US" sz="1500">
                          <a:solidFill>
                            <a:schemeClr val="lt1"/>
                          </a:solidFill>
                          <a:latin typeface="Calibri"/>
                          <a:ea typeface="Calibri"/>
                          <a:cs typeface="Calibri"/>
                          <a:sym typeface="Calibri"/>
                        </a:rPr>
                        <a:t>(Nebel et al., 2016)</a:t>
                      </a:r>
                      <a:endParaRPr sz="1500">
                        <a:solidFill>
                          <a:schemeClr val="lt1"/>
                        </a:solidFill>
                        <a:latin typeface="Calibri"/>
                        <a:ea typeface="Calibri"/>
                        <a:cs typeface="Calibri"/>
                        <a:sym typeface="Calibri"/>
                      </a:endParaRPr>
                    </a:p>
                  </a:txBody>
                  <a:tcPr marT="91425" marB="91425" marR="91425" marL="91425"/>
                </a:tc>
              </a:tr>
              <a:tr h="381000">
                <a:tc>
                  <a:txBody>
                    <a:bodyPr/>
                    <a:lstStyle/>
                    <a:p>
                      <a:pPr indent="0" lvl="0" marL="0" rtl="0" algn="ctr">
                        <a:spcBef>
                          <a:spcPts val="0"/>
                        </a:spcBef>
                        <a:spcAft>
                          <a:spcPts val="0"/>
                        </a:spcAft>
                        <a:buNone/>
                      </a:pPr>
                      <a:r>
                        <a:rPr lang="en-US" sz="1700">
                          <a:solidFill>
                            <a:schemeClr val="lt1"/>
                          </a:solidFill>
                          <a:latin typeface="Calibri"/>
                          <a:ea typeface="Calibri"/>
                          <a:cs typeface="Calibri"/>
                          <a:sym typeface="Calibri"/>
                        </a:rPr>
                        <a:t>Augmente la motivation d’explorer un sujet </a:t>
                      </a:r>
                      <a:r>
                        <a:rPr lang="en-US" sz="1500">
                          <a:solidFill>
                            <a:schemeClr val="lt1"/>
                          </a:solidFill>
                          <a:latin typeface="Calibri"/>
                          <a:ea typeface="Calibri"/>
                          <a:cs typeface="Calibri"/>
                          <a:sym typeface="Calibri"/>
                        </a:rPr>
                        <a:t>(Bayliss, 2012)</a:t>
                      </a:r>
                      <a:endParaRPr sz="1500">
                        <a:solidFill>
                          <a:schemeClr val="lt1"/>
                        </a:solidFill>
                        <a:latin typeface="Calibri"/>
                        <a:ea typeface="Calibri"/>
                        <a:cs typeface="Calibri"/>
                        <a:sym typeface="Calibri"/>
                      </a:endParaRPr>
                    </a:p>
                  </a:txBody>
                  <a:tcPr marT="91425" marB="91425" marR="91425" marL="91425"/>
                </a:tc>
              </a:tr>
              <a:tr h="381000">
                <a:tc>
                  <a:txBody>
                    <a:bodyPr/>
                    <a:lstStyle/>
                    <a:p>
                      <a:pPr indent="0" lvl="0" marL="0" rtl="0" algn="ctr">
                        <a:spcBef>
                          <a:spcPts val="0"/>
                        </a:spcBef>
                        <a:spcAft>
                          <a:spcPts val="0"/>
                        </a:spcAft>
                        <a:buNone/>
                      </a:pPr>
                      <a:r>
                        <a:rPr lang="en-US" sz="1700">
                          <a:solidFill>
                            <a:schemeClr val="lt1"/>
                          </a:solidFill>
                          <a:latin typeface="Calibri"/>
                          <a:ea typeface="Calibri"/>
                          <a:cs typeface="Calibri"/>
                          <a:sym typeface="Calibri"/>
                        </a:rPr>
                        <a:t>Élèves autistes ont une interaction positive avec leur enseignant, en leur laissant exprimer leurs intérêts </a:t>
                      </a:r>
                      <a:br>
                        <a:rPr lang="en-US" sz="1700">
                          <a:solidFill>
                            <a:schemeClr val="lt1"/>
                          </a:solidFill>
                          <a:latin typeface="Calibri"/>
                          <a:ea typeface="Calibri"/>
                          <a:cs typeface="Calibri"/>
                          <a:sym typeface="Calibri"/>
                        </a:rPr>
                      </a:br>
                      <a:r>
                        <a:rPr lang="en-US" sz="1500">
                          <a:solidFill>
                            <a:schemeClr val="lt1"/>
                          </a:solidFill>
                          <a:latin typeface="Calibri"/>
                          <a:ea typeface="Calibri"/>
                          <a:cs typeface="Calibri"/>
                          <a:sym typeface="Calibri"/>
                        </a:rPr>
                        <a:t>(Petrov, 2014)</a:t>
                      </a:r>
                      <a:endParaRPr sz="1500">
                        <a:solidFill>
                          <a:schemeClr val="lt1"/>
                        </a:solidFill>
                        <a:latin typeface="Calibri"/>
                        <a:ea typeface="Calibri"/>
                        <a:cs typeface="Calibri"/>
                        <a:sym typeface="Calibri"/>
                      </a:endParaRPr>
                    </a:p>
                  </a:txBody>
                  <a:tcPr marT="91425" marB="91425" marR="91425" marL="91425"/>
                </a:tc>
              </a:tr>
            </a:tbl>
          </a:graphicData>
        </a:graphic>
      </p:graphicFrame>
      <p:graphicFrame>
        <p:nvGraphicFramePr>
          <p:cNvPr id="626" name="Google Shape;626;p40"/>
          <p:cNvGraphicFramePr/>
          <p:nvPr/>
        </p:nvGraphicFramePr>
        <p:xfrm>
          <a:off x="6795275" y="1638300"/>
          <a:ext cx="3000000" cy="3000000"/>
        </p:xfrm>
        <a:graphic>
          <a:graphicData uri="http://schemas.openxmlformats.org/drawingml/2006/table">
            <a:tbl>
              <a:tblPr>
                <a:noFill/>
                <a:tableStyleId>{C90243CA-66DB-4234-9AE0-C2DDA46B5B71}</a:tableStyleId>
              </a:tblPr>
              <a:tblGrid>
                <a:gridCol w="5239675"/>
              </a:tblGrid>
              <a:tr h="372475">
                <a:tc>
                  <a:txBody>
                    <a:bodyPr/>
                    <a:lstStyle/>
                    <a:p>
                      <a:pPr indent="0" lvl="0" marL="0" rtl="0" algn="ctr">
                        <a:spcBef>
                          <a:spcPts val="0"/>
                        </a:spcBef>
                        <a:spcAft>
                          <a:spcPts val="0"/>
                        </a:spcAft>
                        <a:buNone/>
                      </a:pPr>
                      <a:r>
                        <a:rPr lang="en-US">
                          <a:solidFill>
                            <a:schemeClr val="lt1"/>
                          </a:solidFill>
                          <a:latin typeface="Press Start 2P"/>
                          <a:ea typeface="Press Start 2P"/>
                          <a:cs typeface="Press Start 2P"/>
                          <a:sym typeface="Press Start 2P"/>
                        </a:rPr>
                        <a:t>Défi</a:t>
                      </a:r>
                      <a:r>
                        <a:rPr lang="en-US">
                          <a:solidFill>
                            <a:schemeClr val="lt1"/>
                          </a:solidFill>
                          <a:latin typeface="Press Start 2P"/>
                          <a:ea typeface="Press Start 2P"/>
                          <a:cs typeface="Press Start 2P"/>
                          <a:sym typeface="Press Start 2P"/>
                        </a:rPr>
                        <a:t>s pédagogiques</a:t>
                      </a:r>
                      <a:endParaRPr>
                        <a:solidFill>
                          <a:schemeClr val="lt1"/>
                        </a:solidFill>
                        <a:latin typeface="Press Start 2P"/>
                        <a:ea typeface="Press Start 2P"/>
                        <a:cs typeface="Press Start 2P"/>
                        <a:sym typeface="Press Start 2P"/>
                      </a:endParaRPr>
                    </a:p>
                  </a:txBody>
                  <a:tcPr marT="91425" marB="91425" marR="91425" marL="91425"/>
                </a:tc>
              </a:tr>
              <a:tr h="830925">
                <a:tc>
                  <a:txBody>
                    <a:bodyPr/>
                    <a:lstStyle/>
                    <a:p>
                      <a:pPr indent="0" lvl="0" marL="0" rtl="0" algn="ctr">
                        <a:spcBef>
                          <a:spcPts val="0"/>
                        </a:spcBef>
                        <a:spcAft>
                          <a:spcPts val="0"/>
                        </a:spcAft>
                        <a:buClr>
                          <a:schemeClr val="dk1"/>
                        </a:buClr>
                        <a:buSzPts val="1100"/>
                        <a:buFont typeface="Arial"/>
                        <a:buNone/>
                      </a:pPr>
                      <a:r>
                        <a:rPr lang="en-US" sz="1700">
                          <a:solidFill>
                            <a:schemeClr val="lt1"/>
                          </a:solidFill>
                          <a:latin typeface="Calibri"/>
                          <a:ea typeface="Calibri"/>
                          <a:cs typeface="Calibri"/>
                          <a:sym typeface="Calibri"/>
                        </a:rPr>
                        <a:t>E</a:t>
                      </a:r>
                      <a:r>
                        <a:rPr lang="en-US" sz="1700">
                          <a:solidFill>
                            <a:schemeClr val="lt1"/>
                          </a:solidFill>
                          <a:latin typeface="Calibri"/>
                          <a:ea typeface="Calibri"/>
                          <a:cs typeface="Calibri"/>
                          <a:sym typeface="Calibri"/>
                        </a:rPr>
                        <a:t>xpertise n’est pas nécessairement développée chez les enseignants </a:t>
                      </a:r>
                      <a:r>
                        <a:rPr lang="en-US" sz="1500">
                          <a:solidFill>
                            <a:schemeClr val="lt1"/>
                          </a:solidFill>
                          <a:latin typeface="Calibri"/>
                          <a:ea typeface="Calibri"/>
                          <a:cs typeface="Calibri"/>
                          <a:sym typeface="Calibri"/>
                        </a:rPr>
                        <a:t>(Gregory et al., 2013, cité dans Nebel et al., 2016)</a:t>
                      </a:r>
                      <a:endParaRPr sz="1500">
                        <a:solidFill>
                          <a:schemeClr val="lt1"/>
                        </a:solidFill>
                        <a:latin typeface="Calibri"/>
                        <a:ea typeface="Calibri"/>
                        <a:cs typeface="Calibri"/>
                        <a:sym typeface="Calibri"/>
                      </a:endParaRPr>
                    </a:p>
                  </a:txBody>
                  <a:tcPr marT="91425" marB="91425" marR="91425" marL="91425"/>
                </a:tc>
              </a:tr>
              <a:tr h="1002850">
                <a:tc>
                  <a:txBody>
                    <a:bodyPr/>
                    <a:lstStyle/>
                    <a:p>
                      <a:pPr indent="0" lvl="0" marL="0" rtl="0" algn="ctr">
                        <a:spcBef>
                          <a:spcPts val="0"/>
                        </a:spcBef>
                        <a:spcAft>
                          <a:spcPts val="0"/>
                        </a:spcAft>
                        <a:buClr>
                          <a:schemeClr val="dk1"/>
                        </a:buClr>
                        <a:buSzPts val="1100"/>
                        <a:buFont typeface="Arial"/>
                        <a:buNone/>
                      </a:pPr>
                      <a:r>
                        <a:rPr lang="en-US" sz="1700">
                          <a:solidFill>
                            <a:schemeClr val="lt1"/>
                          </a:solidFill>
                          <a:latin typeface="Calibri"/>
                          <a:ea typeface="Calibri"/>
                          <a:cs typeface="Calibri"/>
                          <a:sym typeface="Calibri"/>
                        </a:rPr>
                        <a:t>I</a:t>
                      </a:r>
                      <a:r>
                        <a:rPr lang="en-US" sz="1700">
                          <a:solidFill>
                            <a:schemeClr val="lt1"/>
                          </a:solidFill>
                          <a:latin typeface="Calibri"/>
                          <a:ea typeface="Calibri"/>
                          <a:cs typeface="Calibri"/>
                          <a:sym typeface="Calibri"/>
                        </a:rPr>
                        <a:t>dées pré-existantes des joueurs expérimentés peuvent demeurer même quand l’environnement les contredit </a:t>
                      </a:r>
                      <a:r>
                        <a:rPr lang="en-US" sz="1500">
                          <a:solidFill>
                            <a:schemeClr val="lt1"/>
                          </a:solidFill>
                          <a:latin typeface="Calibri"/>
                          <a:ea typeface="Calibri"/>
                          <a:cs typeface="Calibri"/>
                          <a:sym typeface="Calibri"/>
                        </a:rPr>
                        <a:t>(De Jong, 2006 cité dans Nebel et al., 2016)</a:t>
                      </a:r>
                      <a:endParaRPr sz="1500">
                        <a:solidFill>
                          <a:schemeClr val="lt1"/>
                        </a:solidFill>
                        <a:latin typeface="Calibri"/>
                        <a:ea typeface="Calibri"/>
                        <a:cs typeface="Calibri"/>
                        <a:sym typeface="Calibri"/>
                      </a:endParaRPr>
                    </a:p>
                  </a:txBody>
                  <a:tcPr marT="91425" marB="91425" marR="91425" marL="91425"/>
                </a:tc>
              </a:tr>
              <a:tr h="1002850">
                <a:tc>
                  <a:txBody>
                    <a:bodyPr/>
                    <a:lstStyle/>
                    <a:p>
                      <a:pPr indent="0" lvl="0" marL="0" rtl="0" algn="ctr">
                        <a:spcBef>
                          <a:spcPts val="0"/>
                        </a:spcBef>
                        <a:spcAft>
                          <a:spcPts val="0"/>
                        </a:spcAft>
                        <a:buNone/>
                      </a:pPr>
                      <a:r>
                        <a:rPr lang="en-US" sz="1700">
                          <a:solidFill>
                            <a:schemeClr val="lt1"/>
                          </a:solidFill>
                          <a:latin typeface="Calibri"/>
                          <a:ea typeface="Calibri"/>
                          <a:cs typeface="Calibri"/>
                          <a:sym typeface="Calibri"/>
                        </a:rPr>
                        <a:t>Joueurs expérimentés peuvent rester dans leur manière habituelle d’agir, sans tester de nouvelles hypothèses </a:t>
                      </a:r>
                      <a:r>
                        <a:rPr lang="en-US" sz="1500">
                          <a:solidFill>
                            <a:schemeClr val="lt1"/>
                          </a:solidFill>
                          <a:latin typeface="Calibri"/>
                          <a:ea typeface="Calibri"/>
                          <a:cs typeface="Calibri"/>
                          <a:sym typeface="Calibri"/>
                        </a:rPr>
                        <a:t>(Dahlskog, 2012</a:t>
                      </a:r>
                      <a:r>
                        <a:rPr lang="en-US" sz="1500">
                          <a:solidFill>
                            <a:schemeClr val="lt1"/>
                          </a:solidFill>
                          <a:latin typeface="Calibri"/>
                          <a:ea typeface="Calibri"/>
                          <a:cs typeface="Calibri"/>
                          <a:sym typeface="Calibri"/>
                        </a:rPr>
                        <a:t> cité</a:t>
                      </a:r>
                      <a:r>
                        <a:rPr lang="en-US" sz="1500">
                          <a:solidFill>
                            <a:schemeClr val="lt1"/>
                          </a:solidFill>
                          <a:latin typeface="Calibri"/>
                          <a:ea typeface="Calibri"/>
                          <a:cs typeface="Calibri"/>
                          <a:sym typeface="Calibri"/>
                        </a:rPr>
                        <a:t> dans Nebel et al., 2016)</a:t>
                      </a:r>
                      <a:endParaRPr sz="1500">
                        <a:solidFill>
                          <a:schemeClr val="lt1"/>
                        </a:solidFill>
                        <a:latin typeface="Calibri"/>
                        <a:ea typeface="Calibri"/>
                        <a:cs typeface="Calibri"/>
                        <a:sym typeface="Calibri"/>
                      </a:endParaRPr>
                    </a:p>
                  </a:txBody>
                  <a:tcPr marT="91425" marB="91425" marR="91425" marL="91425"/>
                </a:tc>
              </a:tr>
              <a:tr h="1056650">
                <a:tc>
                  <a:txBody>
                    <a:bodyPr/>
                    <a:lstStyle/>
                    <a:p>
                      <a:pPr indent="0" lvl="0" marL="0" rtl="0" algn="ctr">
                        <a:spcBef>
                          <a:spcPts val="0"/>
                        </a:spcBef>
                        <a:spcAft>
                          <a:spcPts val="0"/>
                        </a:spcAft>
                        <a:buNone/>
                      </a:pPr>
                      <a:r>
                        <a:rPr lang="en-US" sz="1700">
                          <a:solidFill>
                            <a:schemeClr val="lt1"/>
                          </a:solidFill>
                          <a:latin typeface="Calibri"/>
                          <a:ea typeface="Calibri"/>
                          <a:cs typeface="Calibri"/>
                          <a:sym typeface="Calibri"/>
                        </a:rPr>
                        <a:t>Joueurs expérimentés peuvent aussi dominer dans des scénarios compétitifs et même collaboratifs </a:t>
                      </a:r>
                      <a:r>
                        <a:rPr lang="en-US" sz="1500">
                          <a:solidFill>
                            <a:schemeClr val="lt1"/>
                          </a:solidFill>
                          <a:latin typeface="Calibri"/>
                          <a:ea typeface="Calibri"/>
                          <a:cs typeface="Calibri"/>
                          <a:sym typeface="Calibri"/>
                        </a:rPr>
                        <a:t>(Hanghøj et al., 2014; Marklund et al., 2013, cités dans Nebel et al., 2016)</a:t>
                      </a:r>
                      <a:endParaRPr sz="1500">
                        <a:solidFill>
                          <a:schemeClr val="lt1"/>
                        </a:solidFill>
                        <a:latin typeface="Calibri"/>
                        <a:ea typeface="Calibri"/>
                        <a:cs typeface="Calibri"/>
                        <a:sym typeface="Calibri"/>
                      </a:endParaRPr>
                    </a:p>
                  </a:txBody>
                  <a:tcPr marT="91425" marB="91425" marR="91425" marL="91425"/>
                </a:tc>
              </a:tr>
            </a:tbl>
          </a:graphicData>
        </a:graphic>
      </p:graphicFrame>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4">
                                  <p:stCondLst>
                                    <p:cond delay="0"/>
                                  </p:stCondLst>
                                  <p:childTnLst>
                                    <p:set>
                                      <p:cBhvr>
                                        <p:cTn dur="1" fill="hold">
                                          <p:stCondLst>
                                            <p:cond delay="0"/>
                                          </p:stCondLst>
                                        </p:cTn>
                                        <p:tgtEl>
                                          <p:spTgt spid="621"/>
                                        </p:tgtEl>
                                        <p:attrNameLst>
                                          <p:attrName>style.visibility</p:attrName>
                                        </p:attrNameLst>
                                      </p:cBhvr>
                                      <p:to>
                                        <p:strVal val="visible"/>
                                      </p:to>
                                    </p:set>
                                    <p:anim calcmode="lin" valueType="num">
                                      <p:cBhvr additive="base">
                                        <p:cTn dur="1000"/>
                                        <p:tgtEl>
                                          <p:spTgt spid="621"/>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622"/>
                                        </p:tgtEl>
                                        <p:attrNameLst>
                                          <p:attrName>style.visibility</p:attrName>
                                        </p:attrNameLst>
                                      </p:cBhvr>
                                      <p:to>
                                        <p:strVal val="visible"/>
                                      </p:to>
                                    </p:set>
                                    <p:anim calcmode="lin" valueType="num">
                                      <p:cBhvr additive="base">
                                        <p:cTn dur="1000"/>
                                        <p:tgtEl>
                                          <p:spTgt spid="622"/>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1077D2"/>
            </a:gs>
            <a:gs pos="100000">
              <a:srgbClr val="093153"/>
            </a:gs>
          </a:gsLst>
          <a:path path="circle">
            <a:fillToRect b="50%" l="50%" r="50%" t="50%"/>
          </a:path>
          <a:tileRect/>
        </a:gradFill>
      </p:bgPr>
    </p:bg>
    <p:spTree>
      <p:nvGrpSpPr>
        <p:cNvPr id="630" name="Shape 630"/>
        <p:cNvGrpSpPr/>
        <p:nvPr/>
      </p:nvGrpSpPr>
      <p:grpSpPr>
        <a:xfrm>
          <a:off x="0" y="0"/>
          <a:ext cx="0" cy="0"/>
          <a:chOff x="0" y="0"/>
          <a:chExt cx="0" cy="0"/>
        </a:xfrm>
      </p:grpSpPr>
      <p:pic>
        <p:nvPicPr>
          <p:cNvPr descr="A picture containing container, square&#10;&#10;Description automatically generated" id="631" name="Google Shape;631;p41"/>
          <p:cNvPicPr preferRelativeResize="0"/>
          <p:nvPr/>
        </p:nvPicPr>
        <p:blipFill rotWithShape="1">
          <a:blip r:embed="rId3">
            <a:alphaModFix/>
          </a:blip>
          <a:srcRect b="0" l="0" r="0" t="0"/>
          <a:stretch/>
        </p:blipFill>
        <p:spPr>
          <a:xfrm>
            <a:off x="10445850" y="34922"/>
            <a:ext cx="1300063" cy="1300063"/>
          </a:xfrm>
          <a:prstGeom prst="rect">
            <a:avLst/>
          </a:prstGeom>
          <a:noFill/>
          <a:ln>
            <a:noFill/>
          </a:ln>
        </p:spPr>
      </p:pic>
      <p:pic>
        <p:nvPicPr>
          <p:cNvPr descr="A picture containing container, square&#10;&#10;Description automatically generated" id="632" name="Google Shape;632;p41"/>
          <p:cNvPicPr preferRelativeResize="0"/>
          <p:nvPr/>
        </p:nvPicPr>
        <p:blipFill rotWithShape="1">
          <a:blip r:embed="rId3">
            <a:alphaModFix/>
          </a:blip>
          <a:srcRect b="0" l="0" r="0" t="0"/>
          <a:stretch/>
        </p:blipFill>
        <p:spPr>
          <a:xfrm>
            <a:off x="480233" y="69747"/>
            <a:ext cx="1300063" cy="1300063"/>
          </a:xfrm>
          <a:prstGeom prst="rect">
            <a:avLst/>
          </a:prstGeom>
          <a:noFill/>
          <a:ln>
            <a:noFill/>
          </a:ln>
        </p:spPr>
      </p:pic>
      <p:sp>
        <p:nvSpPr>
          <p:cNvPr id="633" name="Google Shape;633;p41"/>
          <p:cNvSpPr/>
          <p:nvPr/>
        </p:nvSpPr>
        <p:spPr>
          <a:xfrm>
            <a:off x="2824950" y="228600"/>
            <a:ext cx="6542100" cy="1119300"/>
          </a:xfrm>
          <a:prstGeom prst="roundRect">
            <a:avLst>
              <a:gd fmla="val 0" name="adj"/>
            </a:avLst>
          </a:prstGeom>
          <a:gradFill>
            <a:gsLst>
              <a:gs pos="0">
                <a:srgbClr val="848484"/>
              </a:gs>
              <a:gs pos="3540">
                <a:srgbClr val="848484"/>
              </a:gs>
              <a:gs pos="55000">
                <a:srgbClr val="6D6D6D"/>
              </a:gs>
              <a:gs pos="100000">
                <a:srgbClr val="848484"/>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34" name="Google Shape;634;p41"/>
          <p:cNvSpPr txBox="1"/>
          <p:nvPr/>
        </p:nvSpPr>
        <p:spPr>
          <a:xfrm>
            <a:off x="2922750" y="396525"/>
            <a:ext cx="6346500" cy="9234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rgbClr val="D8D8D8"/>
                </a:solidFill>
                <a:latin typeface="Press Start 2P"/>
                <a:ea typeface="Press Start 2P"/>
                <a:cs typeface="Press Start 2P"/>
                <a:sym typeface="Press Start 2P"/>
              </a:rPr>
              <a:t>De rares</a:t>
            </a:r>
            <a:r>
              <a:rPr lang="en-US" sz="1800">
                <a:solidFill>
                  <a:srgbClr val="D8D8D8"/>
                </a:solidFill>
                <a:latin typeface="Press Start 2P"/>
                <a:ea typeface="Press Start 2P"/>
                <a:cs typeface="Press Start 2P"/>
                <a:sym typeface="Press Start 2P"/>
              </a:rPr>
              <a:t> avantages et défis didactiques </a:t>
            </a:r>
            <a:br>
              <a:rPr lang="en-US" sz="1800">
                <a:solidFill>
                  <a:srgbClr val="D8D8D8"/>
                </a:solidFill>
                <a:latin typeface="Press Start 2P"/>
                <a:ea typeface="Press Start 2P"/>
                <a:cs typeface="Press Start 2P"/>
                <a:sym typeface="Press Start 2P"/>
              </a:rPr>
            </a:br>
            <a:r>
              <a:rPr lang="en-US" sz="1800">
                <a:solidFill>
                  <a:srgbClr val="D8D8D8"/>
                </a:solidFill>
                <a:latin typeface="Press Start 2P"/>
                <a:ea typeface="Press Start 2P"/>
                <a:cs typeface="Press Start 2P"/>
                <a:sym typeface="Press Start 2P"/>
              </a:rPr>
              <a:t>(à ce jour)</a:t>
            </a:r>
            <a:endParaRPr/>
          </a:p>
        </p:txBody>
      </p:sp>
      <p:graphicFrame>
        <p:nvGraphicFramePr>
          <p:cNvPr id="635" name="Google Shape;635;p41"/>
          <p:cNvGraphicFramePr/>
          <p:nvPr/>
        </p:nvGraphicFramePr>
        <p:xfrm>
          <a:off x="362400" y="2552700"/>
          <a:ext cx="3000000" cy="3000000"/>
        </p:xfrm>
        <a:graphic>
          <a:graphicData uri="http://schemas.openxmlformats.org/drawingml/2006/table">
            <a:tbl>
              <a:tblPr>
                <a:noFill/>
                <a:tableStyleId>{C90243CA-66DB-4234-9AE0-C2DDA46B5B71}</a:tableStyleId>
              </a:tblPr>
              <a:tblGrid>
                <a:gridCol w="6237725"/>
              </a:tblGrid>
              <a:tr h="381000">
                <a:tc>
                  <a:txBody>
                    <a:bodyPr/>
                    <a:lstStyle/>
                    <a:p>
                      <a:pPr indent="0" lvl="0" marL="0" rtl="0" algn="ctr">
                        <a:spcBef>
                          <a:spcPts val="0"/>
                        </a:spcBef>
                        <a:spcAft>
                          <a:spcPts val="0"/>
                        </a:spcAft>
                        <a:buNone/>
                      </a:pPr>
                      <a:r>
                        <a:rPr lang="en-US">
                          <a:solidFill>
                            <a:schemeClr val="lt1"/>
                          </a:solidFill>
                          <a:latin typeface="Press Start 2P"/>
                          <a:ea typeface="Press Start 2P"/>
                          <a:cs typeface="Press Start 2P"/>
                          <a:sym typeface="Press Start 2P"/>
                        </a:rPr>
                        <a:t>Avantages didactiques</a:t>
                      </a:r>
                      <a:endParaRPr>
                        <a:solidFill>
                          <a:schemeClr val="lt1"/>
                        </a:solidFill>
                        <a:latin typeface="Press Start 2P"/>
                        <a:ea typeface="Press Start 2P"/>
                        <a:cs typeface="Press Start 2P"/>
                        <a:sym typeface="Press Start 2P"/>
                      </a:endParaRPr>
                    </a:p>
                  </a:txBody>
                  <a:tcPr marT="91425" marB="91425" marR="91425" marL="91425"/>
                </a:tc>
              </a:tr>
              <a:tr h="381000">
                <a:tc>
                  <a:txBody>
                    <a:bodyPr/>
                    <a:lstStyle/>
                    <a:p>
                      <a:pPr indent="0" lvl="0" marL="0" rtl="0" algn="ctr">
                        <a:spcBef>
                          <a:spcPts val="0"/>
                        </a:spcBef>
                        <a:spcAft>
                          <a:spcPts val="0"/>
                        </a:spcAft>
                        <a:buNone/>
                      </a:pPr>
                      <a:r>
                        <a:rPr lang="en-US" sz="1700">
                          <a:solidFill>
                            <a:schemeClr val="lt1"/>
                          </a:solidFill>
                          <a:latin typeface="Calibri"/>
                          <a:ea typeface="Calibri"/>
                          <a:cs typeface="Calibri"/>
                          <a:sym typeface="Calibri"/>
                        </a:rPr>
                        <a:t>Enfants peuvent voir des liens entre les concepts mathématiques et la vie quotidienne qui donnent du sens au concept </a:t>
                      </a:r>
                      <a:r>
                        <a:rPr lang="en-US" sz="1500">
                          <a:solidFill>
                            <a:schemeClr val="lt1"/>
                          </a:solidFill>
                          <a:latin typeface="Calibri"/>
                          <a:ea typeface="Calibri"/>
                          <a:cs typeface="Calibri"/>
                          <a:sym typeface="Calibri"/>
                        </a:rPr>
                        <a:t>(Jensen et Hanghøj, 2020)</a:t>
                      </a:r>
                      <a:endParaRPr sz="1300">
                        <a:solidFill>
                          <a:schemeClr val="lt1"/>
                        </a:solidFill>
                        <a:latin typeface="Calibri"/>
                        <a:ea typeface="Calibri"/>
                        <a:cs typeface="Calibri"/>
                        <a:sym typeface="Calibri"/>
                      </a:endParaRPr>
                    </a:p>
                  </a:txBody>
                  <a:tcPr marT="91425" marB="91425" marR="91425" marL="91425"/>
                </a:tc>
              </a:tr>
              <a:tr h="536350">
                <a:tc>
                  <a:txBody>
                    <a:bodyPr/>
                    <a:lstStyle/>
                    <a:p>
                      <a:pPr indent="0" lvl="0" marL="0" rtl="0" algn="ctr">
                        <a:spcBef>
                          <a:spcPts val="0"/>
                        </a:spcBef>
                        <a:spcAft>
                          <a:spcPts val="0"/>
                        </a:spcAft>
                        <a:buNone/>
                      </a:pPr>
                      <a:r>
                        <a:rPr lang="en-US" sz="1700">
                          <a:solidFill>
                            <a:schemeClr val="lt1"/>
                          </a:solidFill>
                          <a:latin typeface="Calibri"/>
                          <a:ea typeface="Calibri"/>
                          <a:cs typeface="Calibri"/>
                          <a:sym typeface="Calibri"/>
                        </a:rPr>
                        <a:t>Permet d’introduire tôt le concept de géométrie spatiale </a:t>
                      </a:r>
                      <a:r>
                        <a:rPr lang="en-US" sz="1500">
                          <a:solidFill>
                            <a:schemeClr val="lt1"/>
                          </a:solidFill>
                          <a:latin typeface="Calibri"/>
                          <a:ea typeface="Calibri"/>
                          <a:cs typeface="Calibri"/>
                          <a:sym typeface="Calibri"/>
                        </a:rPr>
                        <a:t>(Forster, 2012 cité dans Nebel, Schneider et Rey, 2016)</a:t>
                      </a:r>
                      <a:endParaRPr sz="1300">
                        <a:solidFill>
                          <a:schemeClr val="lt1"/>
                        </a:solidFill>
                        <a:latin typeface="Calibri"/>
                        <a:ea typeface="Calibri"/>
                        <a:cs typeface="Calibri"/>
                        <a:sym typeface="Calibri"/>
                      </a:endParaRPr>
                    </a:p>
                  </a:txBody>
                  <a:tcPr marT="91425" marB="91425" marR="91425" marL="91425"/>
                </a:tc>
              </a:tr>
            </a:tbl>
          </a:graphicData>
        </a:graphic>
      </p:graphicFrame>
      <p:graphicFrame>
        <p:nvGraphicFramePr>
          <p:cNvPr id="636" name="Google Shape;636;p41"/>
          <p:cNvGraphicFramePr/>
          <p:nvPr/>
        </p:nvGraphicFramePr>
        <p:xfrm>
          <a:off x="6795275" y="2552700"/>
          <a:ext cx="3000000" cy="3000000"/>
        </p:xfrm>
        <a:graphic>
          <a:graphicData uri="http://schemas.openxmlformats.org/drawingml/2006/table">
            <a:tbl>
              <a:tblPr>
                <a:noFill/>
                <a:tableStyleId>{C90243CA-66DB-4234-9AE0-C2DDA46B5B71}</a:tableStyleId>
              </a:tblPr>
              <a:tblGrid>
                <a:gridCol w="5239675"/>
              </a:tblGrid>
              <a:tr h="389750">
                <a:tc>
                  <a:txBody>
                    <a:bodyPr/>
                    <a:lstStyle/>
                    <a:p>
                      <a:pPr indent="0" lvl="0" marL="0" rtl="0" algn="ctr">
                        <a:spcBef>
                          <a:spcPts val="0"/>
                        </a:spcBef>
                        <a:spcAft>
                          <a:spcPts val="0"/>
                        </a:spcAft>
                        <a:buNone/>
                      </a:pPr>
                      <a:r>
                        <a:rPr lang="en-US">
                          <a:solidFill>
                            <a:schemeClr val="lt1"/>
                          </a:solidFill>
                          <a:latin typeface="Press Start 2P"/>
                          <a:ea typeface="Press Start 2P"/>
                          <a:cs typeface="Press Start 2P"/>
                          <a:sym typeface="Press Start 2P"/>
                        </a:rPr>
                        <a:t>Défis didactiques</a:t>
                      </a:r>
                      <a:endParaRPr>
                        <a:solidFill>
                          <a:schemeClr val="lt1"/>
                        </a:solidFill>
                        <a:latin typeface="Press Start 2P"/>
                        <a:ea typeface="Press Start 2P"/>
                        <a:cs typeface="Press Start 2P"/>
                        <a:sym typeface="Press Start 2P"/>
                      </a:endParaRPr>
                    </a:p>
                  </a:txBody>
                  <a:tcPr marT="91425" marB="91425" marR="91425" marL="91425"/>
                </a:tc>
              </a:tr>
              <a:tr h="951775">
                <a:tc>
                  <a:txBody>
                    <a:bodyPr/>
                    <a:lstStyle/>
                    <a:p>
                      <a:pPr indent="0" lvl="0" marL="0" rtl="0" algn="ctr">
                        <a:spcBef>
                          <a:spcPts val="0"/>
                        </a:spcBef>
                        <a:spcAft>
                          <a:spcPts val="0"/>
                        </a:spcAft>
                        <a:buNone/>
                      </a:pPr>
                      <a:r>
                        <a:rPr lang="en-US" sz="1700">
                          <a:solidFill>
                            <a:schemeClr val="lt1"/>
                          </a:solidFill>
                          <a:latin typeface="Calibri"/>
                          <a:ea typeface="Calibri"/>
                          <a:cs typeface="Calibri"/>
                          <a:sym typeface="Calibri"/>
                        </a:rPr>
                        <a:t>La fonctionnalité des formes courbes n’existe pas dans Minecraft (Nebel et al., 2016)</a:t>
                      </a:r>
                      <a:endParaRPr sz="1700">
                        <a:solidFill>
                          <a:schemeClr val="lt1"/>
                        </a:solidFill>
                        <a:latin typeface="Calibri"/>
                        <a:ea typeface="Calibri"/>
                        <a:cs typeface="Calibri"/>
                        <a:sym typeface="Calibri"/>
                      </a:endParaRPr>
                    </a:p>
                  </a:txBody>
                  <a:tcPr marT="91425" marB="91425" marR="91425" marL="91425"/>
                </a:tc>
              </a:tr>
            </a:tbl>
          </a:graphicData>
        </a:graphic>
      </p:graphicFrame>
      <p:sp>
        <p:nvSpPr>
          <p:cNvPr id="637" name="Google Shape;637;p41"/>
          <p:cNvSpPr/>
          <p:nvPr/>
        </p:nvSpPr>
        <p:spPr>
          <a:xfrm>
            <a:off x="6209375" y="4795025"/>
            <a:ext cx="4822800" cy="1798500"/>
          </a:xfrm>
          <a:prstGeom prst="cloudCallout">
            <a:avLst>
              <a:gd fmla="val 65427" name="adj1"/>
              <a:gd fmla="val 4491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en-US" sz="1200">
                <a:latin typeface="Press Start 2P"/>
                <a:ea typeface="Press Start 2P"/>
                <a:cs typeface="Press Start 2P"/>
                <a:sym typeface="Press Start 2P"/>
              </a:rPr>
              <a:t>Autres avantages et défis didactiques potentiels… </a:t>
            </a:r>
            <a:br>
              <a:rPr lang="en-US" sz="1200">
                <a:latin typeface="Press Start 2P"/>
                <a:ea typeface="Press Start 2P"/>
                <a:cs typeface="Press Start 2P"/>
                <a:sym typeface="Press Start 2P"/>
              </a:rPr>
            </a:br>
            <a:r>
              <a:rPr lang="en-US" sz="1200">
                <a:latin typeface="Press Start 2P"/>
                <a:ea typeface="Press Start 2P"/>
                <a:cs typeface="Press Start 2P"/>
                <a:sym typeface="Press Start 2P"/>
              </a:rPr>
              <a:t>en développement!</a:t>
            </a:r>
            <a:endParaRPr sz="1200">
              <a:latin typeface="Press Start 2P"/>
              <a:ea typeface="Press Start 2P"/>
              <a:cs typeface="Press Start 2P"/>
              <a:sym typeface="Press Start 2P"/>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4">
                                  <p:stCondLst>
                                    <p:cond delay="0"/>
                                  </p:stCondLst>
                                  <p:childTnLst>
                                    <p:set>
                                      <p:cBhvr>
                                        <p:cTn dur="1" fill="hold">
                                          <p:stCondLst>
                                            <p:cond delay="0"/>
                                          </p:stCondLst>
                                        </p:cTn>
                                        <p:tgtEl>
                                          <p:spTgt spid="631"/>
                                        </p:tgtEl>
                                        <p:attrNameLst>
                                          <p:attrName>style.visibility</p:attrName>
                                        </p:attrNameLst>
                                      </p:cBhvr>
                                      <p:to>
                                        <p:strVal val="visible"/>
                                      </p:to>
                                    </p:set>
                                    <p:anim calcmode="lin" valueType="num">
                                      <p:cBhvr additive="base">
                                        <p:cTn dur="1000"/>
                                        <p:tgtEl>
                                          <p:spTgt spid="631"/>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632"/>
                                        </p:tgtEl>
                                        <p:attrNameLst>
                                          <p:attrName>style.visibility</p:attrName>
                                        </p:attrNameLst>
                                      </p:cBhvr>
                                      <p:to>
                                        <p:strVal val="visible"/>
                                      </p:to>
                                    </p:set>
                                    <p:anim calcmode="lin" valueType="num">
                                      <p:cBhvr additive="base">
                                        <p:cTn dur="1000"/>
                                        <p:tgtEl>
                                          <p:spTgt spid="632"/>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1077D2"/>
            </a:gs>
            <a:gs pos="100000">
              <a:srgbClr val="093153"/>
            </a:gs>
          </a:gsLst>
          <a:path path="circle">
            <a:fillToRect b="50%" l="50%" r="50%" t="50%"/>
          </a:path>
          <a:tileRect/>
        </a:gradFill>
      </p:bgPr>
    </p:bg>
    <p:spTree>
      <p:nvGrpSpPr>
        <p:cNvPr id="641" name="Shape 641"/>
        <p:cNvGrpSpPr/>
        <p:nvPr/>
      </p:nvGrpSpPr>
      <p:grpSpPr>
        <a:xfrm>
          <a:off x="0" y="0"/>
          <a:ext cx="0" cy="0"/>
          <a:chOff x="0" y="0"/>
          <a:chExt cx="0" cy="0"/>
        </a:xfrm>
      </p:grpSpPr>
      <p:pic>
        <p:nvPicPr>
          <p:cNvPr descr="A picture containing container, square&#10;&#10;Description automatically generated" id="642" name="Google Shape;642;p42"/>
          <p:cNvPicPr preferRelativeResize="0"/>
          <p:nvPr/>
        </p:nvPicPr>
        <p:blipFill rotWithShape="1">
          <a:blip r:embed="rId3">
            <a:alphaModFix/>
          </a:blip>
          <a:srcRect b="0" l="0" r="0" t="0"/>
          <a:stretch/>
        </p:blipFill>
        <p:spPr>
          <a:xfrm>
            <a:off x="9758231" y="4481505"/>
            <a:ext cx="2300287" cy="2300287"/>
          </a:xfrm>
          <a:prstGeom prst="rect">
            <a:avLst/>
          </a:prstGeom>
          <a:noFill/>
          <a:ln>
            <a:noFill/>
          </a:ln>
        </p:spPr>
      </p:pic>
      <p:pic>
        <p:nvPicPr>
          <p:cNvPr descr="A picture containing container, square&#10;&#10;Description automatically generated" id="643" name="Google Shape;643;p42"/>
          <p:cNvPicPr preferRelativeResize="0"/>
          <p:nvPr/>
        </p:nvPicPr>
        <p:blipFill rotWithShape="1">
          <a:blip r:embed="rId3">
            <a:alphaModFix/>
          </a:blip>
          <a:srcRect b="0" l="0" r="0" t="0"/>
          <a:stretch/>
        </p:blipFill>
        <p:spPr>
          <a:xfrm>
            <a:off x="144357" y="4026113"/>
            <a:ext cx="2785217" cy="2785217"/>
          </a:xfrm>
          <a:prstGeom prst="rect">
            <a:avLst/>
          </a:prstGeom>
          <a:noFill/>
          <a:ln>
            <a:noFill/>
          </a:ln>
        </p:spPr>
      </p:pic>
      <p:pic>
        <p:nvPicPr>
          <p:cNvPr descr="A picture containing container, square&#10;&#10;Description automatically generated" id="644" name="Google Shape;644;p42"/>
          <p:cNvPicPr preferRelativeResize="0"/>
          <p:nvPr/>
        </p:nvPicPr>
        <p:blipFill rotWithShape="1">
          <a:blip r:embed="rId3">
            <a:alphaModFix/>
          </a:blip>
          <a:srcRect b="0" l="0" r="0" t="0"/>
          <a:stretch/>
        </p:blipFill>
        <p:spPr>
          <a:xfrm>
            <a:off x="1946348" y="2208001"/>
            <a:ext cx="1814053" cy="1814053"/>
          </a:xfrm>
          <a:prstGeom prst="rect">
            <a:avLst/>
          </a:prstGeom>
          <a:noFill/>
          <a:ln>
            <a:noFill/>
          </a:ln>
        </p:spPr>
      </p:pic>
      <p:pic>
        <p:nvPicPr>
          <p:cNvPr descr="A picture containing container, square&#10;&#10;Description automatically generated" id="645" name="Google Shape;645;p42"/>
          <p:cNvPicPr preferRelativeResize="0"/>
          <p:nvPr/>
        </p:nvPicPr>
        <p:blipFill rotWithShape="1">
          <a:blip r:embed="rId3">
            <a:alphaModFix/>
          </a:blip>
          <a:srcRect b="0" l="0" r="0" t="0"/>
          <a:stretch/>
        </p:blipFill>
        <p:spPr>
          <a:xfrm>
            <a:off x="8661282" y="2276830"/>
            <a:ext cx="1814053" cy="1814053"/>
          </a:xfrm>
          <a:prstGeom prst="rect">
            <a:avLst/>
          </a:prstGeom>
          <a:noFill/>
          <a:ln>
            <a:noFill/>
          </a:ln>
        </p:spPr>
      </p:pic>
      <p:pic>
        <p:nvPicPr>
          <p:cNvPr descr="A picture containing container, square&#10;&#10;Description automatically generated" id="646" name="Google Shape;646;p42"/>
          <p:cNvPicPr preferRelativeResize="0"/>
          <p:nvPr/>
        </p:nvPicPr>
        <p:blipFill rotWithShape="1">
          <a:blip r:embed="rId3">
            <a:alphaModFix/>
          </a:blip>
          <a:srcRect b="0" l="0" r="0" t="0"/>
          <a:stretch/>
        </p:blipFill>
        <p:spPr>
          <a:xfrm>
            <a:off x="10445850" y="873122"/>
            <a:ext cx="1300063" cy="1300063"/>
          </a:xfrm>
          <a:prstGeom prst="rect">
            <a:avLst/>
          </a:prstGeom>
          <a:noFill/>
          <a:ln>
            <a:noFill/>
          </a:ln>
        </p:spPr>
      </p:pic>
      <p:pic>
        <p:nvPicPr>
          <p:cNvPr descr="A picture containing container, square&#10;&#10;Description automatically generated" id="647" name="Google Shape;647;p42"/>
          <p:cNvPicPr preferRelativeResize="0"/>
          <p:nvPr/>
        </p:nvPicPr>
        <p:blipFill rotWithShape="1">
          <a:blip r:embed="rId3">
            <a:alphaModFix/>
          </a:blip>
          <a:srcRect b="0" l="0" r="0" t="0"/>
          <a:stretch/>
        </p:blipFill>
        <p:spPr>
          <a:xfrm>
            <a:off x="480233" y="907947"/>
            <a:ext cx="1300063" cy="1300063"/>
          </a:xfrm>
          <a:prstGeom prst="rect">
            <a:avLst/>
          </a:prstGeom>
          <a:noFill/>
          <a:ln>
            <a:noFill/>
          </a:ln>
        </p:spPr>
      </p:pic>
      <p:sp>
        <p:nvSpPr>
          <p:cNvPr id="648" name="Google Shape;648;p42"/>
          <p:cNvSpPr/>
          <p:nvPr/>
        </p:nvSpPr>
        <p:spPr>
          <a:xfrm>
            <a:off x="4474366" y="907947"/>
            <a:ext cx="3546600" cy="1051500"/>
          </a:xfrm>
          <a:prstGeom prst="roundRect">
            <a:avLst>
              <a:gd fmla="val 0" name="adj"/>
            </a:avLst>
          </a:prstGeom>
          <a:gradFill>
            <a:gsLst>
              <a:gs pos="0">
                <a:srgbClr val="848484"/>
              </a:gs>
              <a:gs pos="3540">
                <a:srgbClr val="848484"/>
              </a:gs>
              <a:gs pos="55000">
                <a:srgbClr val="6D6D6D"/>
              </a:gs>
              <a:gs pos="100000">
                <a:srgbClr val="848484"/>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49" name="Google Shape;649;p42"/>
          <p:cNvSpPr txBox="1"/>
          <p:nvPr/>
        </p:nvSpPr>
        <p:spPr>
          <a:xfrm>
            <a:off x="4415651" y="1274294"/>
            <a:ext cx="3718800" cy="3693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rgbClr val="D8D8D8"/>
                </a:solidFill>
                <a:latin typeface="Press Start 2P"/>
                <a:ea typeface="Press Start 2P"/>
                <a:cs typeface="Press Start 2P"/>
                <a:sym typeface="Press Start 2P"/>
              </a:rPr>
              <a:t>CAMPUS RÉCIT</a:t>
            </a:r>
            <a:endParaRPr/>
          </a:p>
        </p:txBody>
      </p:sp>
      <p:sp>
        <p:nvSpPr>
          <p:cNvPr id="650" name="Google Shape;650;p42"/>
          <p:cNvSpPr txBox="1"/>
          <p:nvPr/>
        </p:nvSpPr>
        <p:spPr>
          <a:xfrm>
            <a:off x="4104625" y="2712750"/>
            <a:ext cx="4286100" cy="3216900"/>
          </a:xfrm>
          <a:prstGeom prst="rect">
            <a:avLst/>
          </a:prstGeom>
          <a:noFill/>
          <a:ln>
            <a:noFill/>
          </a:ln>
        </p:spPr>
        <p:txBody>
          <a:bodyPr anchorCtr="0" anchor="t" bIns="45700" lIns="91425" spcFirstLastPara="1" rIns="91425" wrap="square" tIns="45700">
            <a:spAutoFit/>
          </a:bodyPr>
          <a:lstStyle/>
          <a:p>
            <a:pPr indent="0" lvl="0" marL="0" marR="0" rtl="0" algn="ctr">
              <a:lnSpc>
                <a:spcPct val="150000"/>
              </a:lnSpc>
              <a:spcBef>
                <a:spcPts val="0"/>
              </a:spcBef>
              <a:spcAft>
                <a:spcPts val="0"/>
              </a:spcAft>
              <a:buNone/>
            </a:pPr>
            <a:r>
              <a:rPr b="1" lang="en-US" u="sng">
                <a:solidFill>
                  <a:srgbClr val="00FFFF"/>
                </a:solidFill>
                <a:latin typeface="Press Start 2P"/>
                <a:ea typeface="Press Start 2P"/>
                <a:cs typeface="Press Start 2P"/>
                <a:sym typeface="Press Start 2P"/>
                <a:hlinkClick r:id="rId4">
                  <a:extLst>
                    <a:ext uri="{A12FA001-AC4F-418D-AE19-62706E023703}">
                      <ahyp:hlinkClr val="tx"/>
                    </a:ext>
                  </a:extLst>
                </a:hlinkClick>
              </a:rPr>
              <a:t>L’autoformation </a:t>
            </a:r>
            <a:endParaRPr b="1">
              <a:solidFill>
                <a:srgbClr val="00FFFF"/>
              </a:solidFill>
              <a:latin typeface="Press Start 2P"/>
              <a:ea typeface="Press Start 2P"/>
              <a:cs typeface="Press Start 2P"/>
              <a:sym typeface="Press Start 2P"/>
            </a:endParaRPr>
          </a:p>
          <a:p>
            <a:pPr indent="0" lvl="0" marL="0" marR="0" rtl="0" algn="ctr">
              <a:lnSpc>
                <a:spcPct val="150000"/>
              </a:lnSpc>
              <a:spcBef>
                <a:spcPts val="0"/>
              </a:spcBef>
              <a:spcAft>
                <a:spcPts val="0"/>
              </a:spcAft>
              <a:buNone/>
            </a:pPr>
            <a:r>
              <a:rPr b="1" lang="en-US" u="sng">
                <a:solidFill>
                  <a:srgbClr val="00FFFF"/>
                </a:solidFill>
                <a:latin typeface="Press Start 2P"/>
                <a:ea typeface="Press Start 2P"/>
                <a:cs typeface="Press Start 2P"/>
                <a:sym typeface="Press Start 2P"/>
                <a:hlinkClick r:id="rId5">
                  <a:extLst>
                    <a:ext uri="{A12FA001-AC4F-418D-AE19-62706E023703}">
                      <ahyp:hlinkClr val="tx"/>
                    </a:ext>
                  </a:extLst>
                </a:hlinkClick>
              </a:rPr>
              <a:t>« Minecraft Education en MST »</a:t>
            </a:r>
            <a:r>
              <a:rPr lang="en-US">
                <a:solidFill>
                  <a:schemeClr val="lt1"/>
                </a:solidFill>
                <a:latin typeface="Press Start 2P"/>
                <a:ea typeface="Press Start 2P"/>
                <a:cs typeface="Press Start 2P"/>
                <a:sym typeface="Press Start 2P"/>
              </a:rPr>
              <a:t> du Campus RÉCIT permet d’en apprendre davantage sur la plateforme et donne accès à de multiples ressources en mathématique et en science et technologie.</a:t>
            </a:r>
            <a:endParaRPr sz="1600"/>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4">
                                  <p:stCondLst>
                                    <p:cond delay="0"/>
                                  </p:stCondLst>
                                  <p:childTnLst>
                                    <p:set>
                                      <p:cBhvr>
                                        <p:cTn dur="1" fill="hold">
                                          <p:stCondLst>
                                            <p:cond delay="0"/>
                                          </p:stCondLst>
                                        </p:cTn>
                                        <p:tgtEl>
                                          <p:spTgt spid="642"/>
                                        </p:tgtEl>
                                        <p:attrNameLst>
                                          <p:attrName>style.visibility</p:attrName>
                                        </p:attrNameLst>
                                      </p:cBhvr>
                                      <p:to>
                                        <p:strVal val="visible"/>
                                      </p:to>
                                    </p:set>
                                    <p:anim calcmode="lin" valueType="num">
                                      <p:cBhvr additive="base">
                                        <p:cTn dur="1000"/>
                                        <p:tgtEl>
                                          <p:spTgt spid="642"/>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643"/>
                                        </p:tgtEl>
                                        <p:attrNameLst>
                                          <p:attrName>style.visibility</p:attrName>
                                        </p:attrNameLst>
                                      </p:cBhvr>
                                      <p:to>
                                        <p:strVal val="visible"/>
                                      </p:to>
                                    </p:set>
                                    <p:anim calcmode="lin" valueType="num">
                                      <p:cBhvr additive="base">
                                        <p:cTn dur="1000"/>
                                        <p:tgtEl>
                                          <p:spTgt spid="643"/>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644"/>
                                        </p:tgtEl>
                                        <p:attrNameLst>
                                          <p:attrName>style.visibility</p:attrName>
                                        </p:attrNameLst>
                                      </p:cBhvr>
                                      <p:to>
                                        <p:strVal val="visible"/>
                                      </p:to>
                                    </p:set>
                                    <p:anim calcmode="lin" valueType="num">
                                      <p:cBhvr additive="base">
                                        <p:cTn dur="1000"/>
                                        <p:tgtEl>
                                          <p:spTgt spid="644"/>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645"/>
                                        </p:tgtEl>
                                        <p:attrNameLst>
                                          <p:attrName>style.visibility</p:attrName>
                                        </p:attrNameLst>
                                      </p:cBhvr>
                                      <p:to>
                                        <p:strVal val="visible"/>
                                      </p:to>
                                    </p:set>
                                    <p:anim calcmode="lin" valueType="num">
                                      <p:cBhvr additive="base">
                                        <p:cTn dur="1000"/>
                                        <p:tgtEl>
                                          <p:spTgt spid="645"/>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646"/>
                                        </p:tgtEl>
                                        <p:attrNameLst>
                                          <p:attrName>style.visibility</p:attrName>
                                        </p:attrNameLst>
                                      </p:cBhvr>
                                      <p:to>
                                        <p:strVal val="visible"/>
                                      </p:to>
                                    </p:set>
                                    <p:anim calcmode="lin" valueType="num">
                                      <p:cBhvr additive="base">
                                        <p:cTn dur="1000"/>
                                        <p:tgtEl>
                                          <p:spTgt spid="646"/>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647"/>
                                        </p:tgtEl>
                                        <p:attrNameLst>
                                          <p:attrName>style.visibility</p:attrName>
                                        </p:attrNameLst>
                                      </p:cBhvr>
                                      <p:to>
                                        <p:strVal val="visible"/>
                                      </p:to>
                                    </p:set>
                                    <p:anim calcmode="lin" valueType="num">
                                      <p:cBhvr additive="base">
                                        <p:cTn dur="1000"/>
                                        <p:tgtEl>
                                          <p:spTgt spid="647"/>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424242"/>
            </a:gs>
            <a:gs pos="100000">
              <a:srgbClr val="010101"/>
            </a:gs>
          </a:gsLst>
          <a:lin ang="5400012" scaled="0"/>
        </a:gradFill>
      </p:bgPr>
    </p:bg>
    <p:spTree>
      <p:nvGrpSpPr>
        <p:cNvPr id="654" name="Shape 654"/>
        <p:cNvGrpSpPr/>
        <p:nvPr/>
      </p:nvGrpSpPr>
      <p:grpSpPr>
        <a:xfrm>
          <a:off x="0" y="0"/>
          <a:ext cx="0" cy="0"/>
          <a:chOff x="0" y="0"/>
          <a:chExt cx="0" cy="0"/>
        </a:xfrm>
      </p:grpSpPr>
      <p:sp>
        <p:nvSpPr>
          <p:cNvPr id="655" name="Google Shape;655;p43"/>
          <p:cNvSpPr/>
          <p:nvPr/>
        </p:nvSpPr>
        <p:spPr>
          <a:xfrm>
            <a:off x="3107525" y="414225"/>
            <a:ext cx="5853300" cy="733500"/>
          </a:xfrm>
          <a:prstGeom prst="roundRect">
            <a:avLst>
              <a:gd fmla="val 0" name="adj"/>
            </a:avLst>
          </a:prstGeom>
          <a:gradFill>
            <a:gsLst>
              <a:gs pos="0">
                <a:srgbClr val="848484"/>
              </a:gs>
              <a:gs pos="3540">
                <a:srgbClr val="848484"/>
              </a:gs>
              <a:gs pos="55000">
                <a:srgbClr val="6D6D6D"/>
              </a:gs>
              <a:gs pos="100000">
                <a:srgbClr val="848484"/>
              </a:gs>
            </a:gsLst>
            <a:lin ang="5400000"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56" name="Google Shape;656;p43"/>
          <p:cNvSpPr txBox="1"/>
          <p:nvPr/>
        </p:nvSpPr>
        <p:spPr>
          <a:xfrm>
            <a:off x="3261875" y="596400"/>
            <a:ext cx="5544600" cy="3693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rgbClr val="D8D8D8"/>
                </a:solidFill>
                <a:latin typeface="Press Start 2P"/>
                <a:ea typeface="Press Start 2P"/>
                <a:cs typeface="Press Start 2P"/>
                <a:sym typeface="Press Start 2P"/>
              </a:rPr>
              <a:t>La compétence numérique</a:t>
            </a:r>
            <a:r>
              <a:rPr lang="en-US" sz="1800">
                <a:solidFill>
                  <a:srgbClr val="D8D8D8"/>
                </a:solidFill>
                <a:latin typeface="Press Start 2P"/>
                <a:ea typeface="Press Start 2P"/>
                <a:cs typeface="Press Start 2P"/>
                <a:sym typeface="Press Start 2P"/>
              </a:rPr>
              <a:t> </a:t>
            </a:r>
            <a:endParaRPr/>
          </a:p>
        </p:txBody>
      </p:sp>
      <p:pic>
        <p:nvPicPr>
          <p:cNvPr descr="A picture containing text, clipart&#10;&#10;Description automatically generated" id="657" name="Google Shape;657;p43"/>
          <p:cNvPicPr preferRelativeResize="0"/>
          <p:nvPr/>
        </p:nvPicPr>
        <p:blipFill rotWithShape="1">
          <a:blip r:embed="rId3">
            <a:alphaModFix/>
          </a:blip>
          <a:srcRect b="0" l="0" r="0" t="0"/>
          <a:stretch/>
        </p:blipFill>
        <p:spPr>
          <a:xfrm>
            <a:off x="9292562" y="516581"/>
            <a:ext cx="528940" cy="528940"/>
          </a:xfrm>
          <a:prstGeom prst="rect">
            <a:avLst/>
          </a:prstGeom>
          <a:noFill/>
          <a:ln>
            <a:noFill/>
          </a:ln>
        </p:spPr>
      </p:pic>
      <p:pic>
        <p:nvPicPr>
          <p:cNvPr descr="Qr code&#10;&#10;Description automatically generated" id="658" name="Google Shape;658;p43"/>
          <p:cNvPicPr preferRelativeResize="0"/>
          <p:nvPr/>
        </p:nvPicPr>
        <p:blipFill rotWithShape="1">
          <a:blip r:embed="rId4">
            <a:alphaModFix/>
          </a:blip>
          <a:srcRect b="0" l="0" r="0" t="0"/>
          <a:stretch/>
        </p:blipFill>
        <p:spPr>
          <a:xfrm>
            <a:off x="2218097" y="516089"/>
            <a:ext cx="528939" cy="529922"/>
          </a:xfrm>
          <a:prstGeom prst="rect">
            <a:avLst/>
          </a:prstGeom>
          <a:noFill/>
          <a:ln>
            <a:noFill/>
          </a:ln>
        </p:spPr>
      </p:pic>
      <p:pic>
        <p:nvPicPr>
          <p:cNvPr id="659" name="Google Shape;659;p43"/>
          <p:cNvPicPr preferRelativeResize="0"/>
          <p:nvPr/>
        </p:nvPicPr>
        <p:blipFill>
          <a:blip r:embed="rId5">
            <a:alphaModFix/>
          </a:blip>
          <a:stretch>
            <a:fillRect/>
          </a:stretch>
        </p:blipFill>
        <p:spPr>
          <a:xfrm>
            <a:off x="2743200" y="1242874"/>
            <a:ext cx="6677688" cy="5386524"/>
          </a:xfrm>
          <a:prstGeom prst="rect">
            <a:avLst/>
          </a:prstGeom>
          <a:noFill/>
          <a:ln>
            <a:noFill/>
          </a:ln>
        </p:spPr>
      </p:pic>
      <p:pic>
        <p:nvPicPr>
          <p:cNvPr id="660" name="Google Shape;660;p43"/>
          <p:cNvPicPr preferRelativeResize="0"/>
          <p:nvPr/>
        </p:nvPicPr>
        <p:blipFill>
          <a:blip r:embed="rId6">
            <a:alphaModFix/>
          </a:blip>
          <a:stretch>
            <a:fillRect/>
          </a:stretch>
        </p:blipFill>
        <p:spPr>
          <a:xfrm>
            <a:off x="6732863" y="3698150"/>
            <a:ext cx="1213775" cy="1383450"/>
          </a:xfrm>
          <a:prstGeom prst="rect">
            <a:avLst/>
          </a:prstGeom>
          <a:noFill/>
          <a:ln>
            <a:noFill/>
          </a:ln>
        </p:spPr>
      </p:pic>
      <p:pic>
        <p:nvPicPr>
          <p:cNvPr id="661" name="Google Shape;661;p43"/>
          <p:cNvPicPr preferRelativeResize="0"/>
          <p:nvPr/>
        </p:nvPicPr>
        <p:blipFill>
          <a:blip r:embed="rId7">
            <a:alphaModFix/>
          </a:blip>
          <a:stretch>
            <a:fillRect/>
          </a:stretch>
        </p:blipFill>
        <p:spPr>
          <a:xfrm>
            <a:off x="4810325" y="2309825"/>
            <a:ext cx="1515950" cy="1336825"/>
          </a:xfrm>
          <a:prstGeom prst="rect">
            <a:avLst/>
          </a:prstGeom>
          <a:noFill/>
          <a:ln>
            <a:noFill/>
          </a:ln>
        </p:spPr>
      </p:pic>
      <p:pic>
        <p:nvPicPr>
          <p:cNvPr id="662" name="Google Shape;662;p43"/>
          <p:cNvPicPr preferRelativeResize="0"/>
          <p:nvPr/>
        </p:nvPicPr>
        <p:blipFill>
          <a:blip r:embed="rId8">
            <a:alphaModFix/>
          </a:blip>
          <a:stretch>
            <a:fillRect/>
          </a:stretch>
        </p:blipFill>
        <p:spPr>
          <a:xfrm>
            <a:off x="3972330" y="3506737"/>
            <a:ext cx="1239046" cy="1407200"/>
          </a:xfrm>
          <a:prstGeom prst="rect">
            <a:avLst/>
          </a:prstGeom>
          <a:noFill/>
          <a:ln>
            <a:noFill/>
          </a:ln>
        </p:spPr>
      </p:pic>
      <p:pic>
        <p:nvPicPr>
          <p:cNvPr id="663" name="Google Shape;663;p43"/>
          <p:cNvPicPr preferRelativeResize="0"/>
          <p:nvPr/>
        </p:nvPicPr>
        <p:blipFill>
          <a:blip r:embed="rId9">
            <a:alphaModFix/>
          </a:blip>
          <a:stretch>
            <a:fillRect/>
          </a:stretch>
        </p:blipFill>
        <p:spPr>
          <a:xfrm>
            <a:off x="5732650" y="3505200"/>
            <a:ext cx="450358" cy="455025"/>
          </a:xfrm>
          <a:prstGeom prst="rect">
            <a:avLst/>
          </a:prstGeom>
          <a:noFill/>
          <a:ln>
            <a:noFill/>
          </a:ln>
        </p:spPr>
      </p:pic>
      <p:pic>
        <p:nvPicPr>
          <p:cNvPr id="664" name="Google Shape;664;p43"/>
          <p:cNvPicPr preferRelativeResize="0"/>
          <p:nvPr/>
        </p:nvPicPr>
        <p:blipFill>
          <a:blip r:embed="rId10">
            <a:alphaModFix/>
          </a:blip>
          <a:stretch>
            <a:fillRect/>
          </a:stretch>
        </p:blipFill>
        <p:spPr>
          <a:xfrm>
            <a:off x="11064477" y="5450800"/>
            <a:ext cx="871925" cy="14072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657"/>
                                        </p:tgtEl>
                                        <p:attrNameLst>
                                          <p:attrName>style.visibility</p:attrName>
                                        </p:attrNameLst>
                                      </p:cBhvr>
                                      <p:to>
                                        <p:strVal val="visible"/>
                                      </p:to>
                                    </p:set>
                                    <p:animEffect filter="fade" transition="in">
                                      <p:cBhvr>
                                        <p:cTn dur="1250"/>
                                        <p:tgtEl>
                                          <p:spTgt spid="657"/>
                                        </p:tgtEl>
                                      </p:cBhvr>
                                    </p:animEffect>
                                  </p:childTnLst>
                                </p:cTn>
                              </p:par>
                              <p:par>
                                <p:cTn fill="hold" nodeType="withEffect" presetClass="exit" presetID="10" presetSubtype="0">
                                  <p:stCondLst>
                                    <p:cond delay="2000"/>
                                  </p:stCondLst>
                                  <p:childTnLst>
                                    <p:animEffect filter="fade" transition="out">
                                      <p:cBhvr>
                                        <p:cTn dur="1000"/>
                                        <p:tgtEl>
                                          <p:spTgt spid="657"/>
                                        </p:tgtEl>
                                      </p:cBhvr>
                                    </p:animEffect>
                                    <p:set>
                                      <p:cBhvr>
                                        <p:cTn dur="1" fill="hold">
                                          <p:stCondLst>
                                            <p:cond delay="1000"/>
                                          </p:stCondLst>
                                        </p:cTn>
                                        <p:tgtEl>
                                          <p:spTgt spid="657"/>
                                        </p:tgtEl>
                                        <p:attrNameLst>
                                          <p:attrName>style.visibility</p:attrName>
                                        </p:attrNameLst>
                                      </p:cBhvr>
                                      <p:to>
                                        <p:strVal val="hidden"/>
                                      </p:to>
                                    </p:set>
                                  </p:childTnLst>
                                </p:cTn>
                              </p:par>
                              <p:par>
                                <p:cTn fill="hold" nodeType="withEffect" presetClass="entr" presetID="10" presetSubtype="0">
                                  <p:stCondLst>
                                    <p:cond delay="0"/>
                                  </p:stCondLst>
                                  <p:childTnLst>
                                    <p:set>
                                      <p:cBhvr>
                                        <p:cTn dur="1" fill="hold">
                                          <p:stCondLst>
                                            <p:cond delay="0"/>
                                          </p:stCondLst>
                                        </p:cTn>
                                        <p:tgtEl>
                                          <p:spTgt spid="658"/>
                                        </p:tgtEl>
                                        <p:attrNameLst>
                                          <p:attrName>style.visibility</p:attrName>
                                        </p:attrNameLst>
                                      </p:cBhvr>
                                      <p:to>
                                        <p:strVal val="visible"/>
                                      </p:to>
                                    </p:set>
                                    <p:animEffect filter="fade" transition="in">
                                      <p:cBhvr>
                                        <p:cTn dur="1250"/>
                                        <p:tgtEl>
                                          <p:spTgt spid="658"/>
                                        </p:tgtEl>
                                      </p:cBhvr>
                                    </p:animEffect>
                                  </p:childTnLst>
                                </p:cTn>
                              </p:par>
                              <p:par>
                                <p:cTn fill="hold" nodeType="withEffect" presetClass="exit" presetID="10" presetSubtype="0">
                                  <p:stCondLst>
                                    <p:cond delay="2000"/>
                                  </p:stCondLst>
                                  <p:childTnLst>
                                    <p:animEffect filter="fade" transition="out">
                                      <p:cBhvr>
                                        <p:cTn dur="1000"/>
                                        <p:tgtEl>
                                          <p:spTgt spid="658"/>
                                        </p:tgtEl>
                                      </p:cBhvr>
                                    </p:animEffect>
                                    <p:set>
                                      <p:cBhvr>
                                        <p:cTn dur="1" fill="hold">
                                          <p:stCondLst>
                                            <p:cond delay="1000"/>
                                          </p:stCondLst>
                                        </p:cTn>
                                        <p:tgtEl>
                                          <p:spTgt spid="658"/>
                                        </p:tgtEl>
                                        <p:attrNameLst>
                                          <p:attrName>style.visibility</p:attrName>
                                        </p:attrNameLst>
                                      </p:cBhvr>
                                      <p:to>
                                        <p:strVal val="hidden"/>
                                      </p:to>
                                    </p:set>
                                  </p:childTnLst>
                                </p:cTn>
                              </p:par>
                            </p:childTnLst>
                          </p:cTn>
                        </p:par>
                        <p:par>
                          <p:cTn fill="hold">
                            <p:stCondLst>
                              <p:cond delay="1250"/>
                            </p:stCondLst>
                            <p:childTnLst>
                              <p:par>
                                <p:cTn fill="hold" nodeType="afterEffect" presetClass="entr" presetID="2" presetSubtype="8">
                                  <p:stCondLst>
                                    <p:cond delay="0"/>
                                  </p:stCondLst>
                                  <p:childTnLst>
                                    <p:set>
                                      <p:cBhvr>
                                        <p:cTn dur="1" fill="hold">
                                          <p:stCondLst>
                                            <p:cond delay="0"/>
                                          </p:stCondLst>
                                        </p:cTn>
                                        <p:tgtEl>
                                          <p:spTgt spid="661"/>
                                        </p:tgtEl>
                                        <p:attrNameLst>
                                          <p:attrName>style.visibility</p:attrName>
                                        </p:attrNameLst>
                                      </p:cBhvr>
                                      <p:to>
                                        <p:strVal val="visible"/>
                                      </p:to>
                                    </p:set>
                                    <p:anim calcmode="lin" valueType="num">
                                      <p:cBhvr additive="base">
                                        <p:cTn dur="2500"/>
                                        <p:tgtEl>
                                          <p:spTgt spid="661"/>
                                        </p:tgtEl>
                                        <p:attrNameLst>
                                          <p:attrName>ppt_x</p:attrName>
                                        </p:attrNameLst>
                                      </p:cBhvr>
                                      <p:tavLst>
                                        <p:tav fmla="" tm="0">
                                          <p:val>
                                            <p:strVal val="#ppt_x-1"/>
                                          </p:val>
                                        </p:tav>
                                        <p:tav fmla="" tm="100000">
                                          <p:val>
                                            <p:strVal val="#ppt_x"/>
                                          </p:val>
                                        </p:tav>
                                      </p:tavLst>
                                    </p:anim>
                                  </p:childTnLst>
                                </p:cTn>
                              </p:par>
                            </p:childTnLst>
                          </p:cTn>
                        </p:par>
                        <p:par>
                          <p:cTn fill="hold">
                            <p:stCondLst>
                              <p:cond delay="3750"/>
                            </p:stCondLst>
                            <p:childTnLst>
                              <p:par>
                                <p:cTn fill="hold" nodeType="afterEffect" presetClass="entr" presetID="2" presetSubtype="8">
                                  <p:stCondLst>
                                    <p:cond delay="0"/>
                                  </p:stCondLst>
                                  <p:childTnLst>
                                    <p:set>
                                      <p:cBhvr>
                                        <p:cTn dur="1" fill="hold">
                                          <p:stCondLst>
                                            <p:cond delay="0"/>
                                          </p:stCondLst>
                                        </p:cTn>
                                        <p:tgtEl>
                                          <p:spTgt spid="662"/>
                                        </p:tgtEl>
                                        <p:attrNameLst>
                                          <p:attrName>style.visibility</p:attrName>
                                        </p:attrNameLst>
                                      </p:cBhvr>
                                      <p:to>
                                        <p:strVal val="visible"/>
                                      </p:to>
                                    </p:set>
                                    <p:anim calcmode="lin" valueType="num">
                                      <p:cBhvr additive="base">
                                        <p:cTn dur="2500"/>
                                        <p:tgtEl>
                                          <p:spTgt spid="662"/>
                                        </p:tgtEl>
                                        <p:attrNameLst>
                                          <p:attrName>ppt_x</p:attrName>
                                        </p:attrNameLst>
                                      </p:cBhvr>
                                      <p:tavLst>
                                        <p:tav fmla="" tm="0">
                                          <p:val>
                                            <p:strVal val="#ppt_x-1"/>
                                          </p:val>
                                        </p:tav>
                                        <p:tav fmla="" tm="100000">
                                          <p:val>
                                            <p:strVal val="#ppt_x"/>
                                          </p:val>
                                        </p:tav>
                                      </p:tavLst>
                                    </p:anim>
                                  </p:childTnLst>
                                </p:cTn>
                              </p:par>
                            </p:childTnLst>
                          </p:cTn>
                        </p:par>
                        <p:par>
                          <p:cTn fill="hold">
                            <p:stCondLst>
                              <p:cond delay="6250"/>
                            </p:stCondLst>
                            <p:childTnLst>
                              <p:par>
                                <p:cTn fill="hold" nodeType="afterEffect" presetClass="entr" presetID="2" presetSubtype="2">
                                  <p:stCondLst>
                                    <p:cond delay="0"/>
                                  </p:stCondLst>
                                  <p:childTnLst>
                                    <p:set>
                                      <p:cBhvr>
                                        <p:cTn dur="1" fill="hold">
                                          <p:stCondLst>
                                            <p:cond delay="0"/>
                                          </p:stCondLst>
                                        </p:cTn>
                                        <p:tgtEl>
                                          <p:spTgt spid="660"/>
                                        </p:tgtEl>
                                        <p:attrNameLst>
                                          <p:attrName>style.visibility</p:attrName>
                                        </p:attrNameLst>
                                      </p:cBhvr>
                                      <p:to>
                                        <p:strVal val="visible"/>
                                      </p:to>
                                    </p:set>
                                    <p:anim calcmode="lin" valueType="num">
                                      <p:cBhvr additive="base">
                                        <p:cTn dur="2500"/>
                                        <p:tgtEl>
                                          <p:spTgt spid="660"/>
                                        </p:tgtEl>
                                        <p:attrNameLst>
                                          <p:attrName>ppt_x</p:attrName>
                                        </p:attrNameLst>
                                      </p:cBhvr>
                                      <p:tavLst>
                                        <p:tav fmla="" tm="0">
                                          <p:val>
                                            <p:strVal val="#ppt_x+1"/>
                                          </p:val>
                                        </p:tav>
                                        <p:tav fmla="" tm="100000">
                                          <p:val>
                                            <p:strVal val="#ppt_x"/>
                                          </p:val>
                                        </p:tav>
                                      </p:tavLst>
                                    </p:anim>
                                  </p:childTnLst>
                                </p:cTn>
                              </p:par>
                            </p:childTnLst>
                          </p:cTn>
                        </p:par>
                        <p:par>
                          <p:cTn fill="hold">
                            <p:stCondLst>
                              <p:cond delay="8750"/>
                            </p:stCondLst>
                            <p:childTnLst>
                              <p:par>
                                <p:cTn fill="hold" nodeType="afterEffect" presetClass="entr" presetID="2" presetSubtype="2">
                                  <p:stCondLst>
                                    <p:cond delay="0"/>
                                  </p:stCondLst>
                                  <p:childTnLst>
                                    <p:set>
                                      <p:cBhvr>
                                        <p:cTn dur="1" fill="hold">
                                          <p:stCondLst>
                                            <p:cond delay="0"/>
                                          </p:stCondLst>
                                        </p:cTn>
                                        <p:tgtEl>
                                          <p:spTgt spid="663"/>
                                        </p:tgtEl>
                                        <p:attrNameLst>
                                          <p:attrName>style.visibility</p:attrName>
                                        </p:attrNameLst>
                                      </p:cBhvr>
                                      <p:to>
                                        <p:strVal val="visible"/>
                                      </p:to>
                                    </p:set>
                                    <p:anim calcmode="lin" valueType="num">
                                      <p:cBhvr additive="base">
                                        <p:cTn dur="2500"/>
                                        <p:tgtEl>
                                          <p:spTgt spid="663"/>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8" name="Shape 668"/>
        <p:cNvGrpSpPr/>
        <p:nvPr/>
      </p:nvGrpSpPr>
      <p:grpSpPr>
        <a:xfrm>
          <a:off x="0" y="0"/>
          <a:ext cx="0" cy="0"/>
          <a:chOff x="0" y="0"/>
          <a:chExt cx="0" cy="0"/>
        </a:xfrm>
      </p:grpSpPr>
      <p:pic>
        <p:nvPicPr>
          <p:cNvPr id="669" name="Google Shape;669;p44"/>
          <p:cNvPicPr preferRelativeResize="0"/>
          <p:nvPr/>
        </p:nvPicPr>
        <p:blipFill rotWithShape="1">
          <a:blip r:embed="rId3">
            <a:alphaModFix/>
          </a:blip>
          <a:srcRect b="0" l="0" r="0" t="0"/>
          <a:stretch/>
        </p:blipFill>
        <p:spPr>
          <a:xfrm>
            <a:off x="1" y="-344050"/>
            <a:ext cx="15887700" cy="8210711"/>
          </a:xfrm>
          <a:prstGeom prst="rect">
            <a:avLst/>
          </a:prstGeom>
          <a:noFill/>
          <a:ln>
            <a:noFill/>
          </a:ln>
        </p:spPr>
      </p:pic>
      <p:pic>
        <p:nvPicPr>
          <p:cNvPr descr="A picture containing text, toy&#10;&#10;Description automatically generated" id="670" name="Google Shape;670;p44"/>
          <p:cNvPicPr preferRelativeResize="0"/>
          <p:nvPr/>
        </p:nvPicPr>
        <p:blipFill rotWithShape="1">
          <a:blip r:embed="rId4">
            <a:alphaModFix/>
          </a:blip>
          <a:srcRect b="0" l="0" r="0" t="0"/>
          <a:stretch/>
        </p:blipFill>
        <p:spPr>
          <a:xfrm>
            <a:off x="7609114" y="3606921"/>
            <a:ext cx="4963887" cy="3901106"/>
          </a:xfrm>
          <a:prstGeom prst="rect">
            <a:avLst/>
          </a:prstGeom>
          <a:noFill/>
          <a:ln>
            <a:noFill/>
          </a:ln>
          <a:effectLst>
            <a:outerShdw blurRad="419100" rotWithShape="0" algn="tl" dir="2700000" dist="38100">
              <a:srgbClr val="000000">
                <a:alpha val="80000"/>
              </a:srgbClr>
            </a:outerShdw>
          </a:effectLst>
        </p:spPr>
      </p:pic>
      <p:sp>
        <p:nvSpPr>
          <p:cNvPr id="671" name="Google Shape;671;p44">
            <a:hlinkClick action="ppaction://hlinkshowjump?jump=nextslide"/>
          </p:cNvPr>
          <p:cNvSpPr/>
          <p:nvPr/>
        </p:nvSpPr>
        <p:spPr>
          <a:xfrm>
            <a:off x="3943350" y="2766536"/>
            <a:ext cx="4305300" cy="525900"/>
          </a:xfrm>
          <a:prstGeom prst="rect">
            <a:avLst/>
          </a:prstGeom>
          <a:gradFill>
            <a:gsLst>
              <a:gs pos="0">
                <a:srgbClr val="848484"/>
              </a:gs>
              <a:gs pos="3540">
                <a:srgbClr val="848484"/>
              </a:gs>
              <a:gs pos="55000">
                <a:srgbClr val="6D6D6D"/>
              </a:gs>
              <a:gs pos="100000">
                <a:srgbClr val="848484"/>
              </a:gs>
            </a:gsLst>
            <a:lin ang="5400012" scaled="0"/>
          </a:gradFill>
          <a:ln cap="flat" cmpd="sng" w="1905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672" name="Google Shape;672;p44"/>
          <p:cNvSpPr/>
          <p:nvPr/>
        </p:nvSpPr>
        <p:spPr>
          <a:xfrm>
            <a:off x="3943350" y="3689340"/>
            <a:ext cx="1987500" cy="525900"/>
          </a:xfrm>
          <a:prstGeom prst="rect">
            <a:avLst/>
          </a:prstGeom>
          <a:gradFill>
            <a:gsLst>
              <a:gs pos="0">
                <a:srgbClr val="848484"/>
              </a:gs>
              <a:gs pos="3540">
                <a:srgbClr val="848484"/>
              </a:gs>
              <a:gs pos="55000">
                <a:srgbClr val="6D6D6D"/>
              </a:gs>
              <a:gs pos="100000">
                <a:srgbClr val="848484"/>
              </a:gs>
            </a:gsLst>
            <a:lin ang="5400012" scaled="0"/>
          </a:gradFill>
          <a:ln cap="flat" cmpd="sng" w="1905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673" name="Google Shape;673;p44"/>
          <p:cNvSpPr txBox="1"/>
          <p:nvPr/>
        </p:nvSpPr>
        <p:spPr>
          <a:xfrm>
            <a:off x="4029900" y="3737650"/>
            <a:ext cx="1814400" cy="461700"/>
          </a:xfrm>
          <a:prstGeom prst="rect">
            <a:avLst/>
          </a:prstGeom>
          <a:noFill/>
          <a:ln>
            <a:noFill/>
          </a:ln>
        </p:spPr>
        <p:txBody>
          <a:bodyPr anchorCtr="0" anchor="t" bIns="45700" lIns="91425" spcFirstLastPara="1" rIns="91425" wrap="square" tIns="45700">
            <a:normAutofit/>
          </a:bodyPr>
          <a:lstStyle/>
          <a:p>
            <a:pPr indent="0" lvl="0" marL="0" marR="0" rtl="0" algn="ctr">
              <a:spcBef>
                <a:spcPts val="0"/>
              </a:spcBef>
              <a:spcAft>
                <a:spcPts val="0"/>
              </a:spcAft>
              <a:buNone/>
            </a:pPr>
            <a:r>
              <a:rPr lang="en-US" sz="1200">
                <a:solidFill>
                  <a:srgbClr val="D8D8D8"/>
                </a:solidFill>
                <a:latin typeface="Press Start 2P"/>
                <a:ea typeface="Press Start 2P"/>
                <a:cs typeface="Press Start 2P"/>
                <a:sym typeface="Press Start 2P"/>
              </a:rPr>
              <a:t>Stéphanie Rioux</a:t>
            </a:r>
            <a:endParaRPr b="0" i="0" sz="1200" u="none" cap="none" strike="noStrike">
              <a:solidFill>
                <a:srgbClr val="D8D8D8"/>
              </a:solidFill>
              <a:latin typeface="Press Start 2P"/>
              <a:ea typeface="Press Start 2P"/>
              <a:cs typeface="Press Start 2P"/>
              <a:sym typeface="Press Start 2P"/>
            </a:endParaRPr>
          </a:p>
        </p:txBody>
      </p:sp>
      <p:sp>
        <p:nvSpPr>
          <p:cNvPr id="674" name="Google Shape;674;p44"/>
          <p:cNvSpPr txBox="1"/>
          <p:nvPr/>
        </p:nvSpPr>
        <p:spPr>
          <a:xfrm>
            <a:off x="4158500" y="2836621"/>
            <a:ext cx="3859800" cy="4308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2200">
                <a:solidFill>
                  <a:srgbClr val="D8D8D8"/>
                </a:solidFill>
                <a:latin typeface="Press Start 2P"/>
                <a:ea typeface="Press Start 2P"/>
                <a:cs typeface="Press Start 2P"/>
                <a:sym typeface="Press Start 2P"/>
              </a:rPr>
              <a:t>Merci!!</a:t>
            </a:r>
            <a:endParaRPr b="0" i="0" sz="2200" u="none" cap="none" strike="noStrike">
              <a:solidFill>
                <a:srgbClr val="D8D8D8"/>
              </a:solidFill>
              <a:latin typeface="Press Start 2P"/>
              <a:ea typeface="Press Start 2P"/>
              <a:cs typeface="Press Start 2P"/>
              <a:sym typeface="Press Start 2P"/>
            </a:endParaRPr>
          </a:p>
        </p:txBody>
      </p:sp>
      <p:sp>
        <p:nvSpPr>
          <p:cNvPr id="675" name="Google Shape;675;p44">
            <a:hlinkClick action="ppaction://hlinksldjump" r:id="rId5"/>
          </p:cNvPr>
          <p:cNvSpPr/>
          <p:nvPr/>
        </p:nvSpPr>
        <p:spPr>
          <a:xfrm>
            <a:off x="6280226" y="3689340"/>
            <a:ext cx="1987500" cy="525900"/>
          </a:xfrm>
          <a:prstGeom prst="rect">
            <a:avLst/>
          </a:prstGeom>
          <a:gradFill>
            <a:gsLst>
              <a:gs pos="0">
                <a:srgbClr val="848484"/>
              </a:gs>
              <a:gs pos="3540">
                <a:srgbClr val="848484"/>
              </a:gs>
              <a:gs pos="55000">
                <a:srgbClr val="6D6D6D"/>
              </a:gs>
              <a:gs pos="100000">
                <a:srgbClr val="848484"/>
              </a:gs>
            </a:gsLst>
            <a:lin ang="5400012" scaled="0"/>
          </a:gradFill>
          <a:ln cap="flat" cmpd="sng" w="1905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676" name="Google Shape;676;p44"/>
          <p:cNvSpPr txBox="1"/>
          <p:nvPr/>
        </p:nvSpPr>
        <p:spPr>
          <a:xfrm>
            <a:off x="6395426" y="3737650"/>
            <a:ext cx="1757100" cy="4617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200">
                <a:solidFill>
                  <a:srgbClr val="D8D8D8"/>
                </a:solidFill>
                <a:latin typeface="Press Start 2P"/>
                <a:ea typeface="Press Start 2P"/>
                <a:cs typeface="Press Start 2P"/>
                <a:sym typeface="Press Start 2P"/>
              </a:rPr>
              <a:t>Mathieu Thibault</a:t>
            </a:r>
            <a:endParaRPr b="0" i="0" sz="1200" u="none" cap="none" strike="noStrike">
              <a:solidFill>
                <a:srgbClr val="D8D8D8"/>
              </a:solidFill>
              <a:latin typeface="Press Start 2P"/>
              <a:ea typeface="Press Start 2P"/>
              <a:cs typeface="Press Start 2P"/>
              <a:sym typeface="Press Start 2P"/>
            </a:endParaRPr>
          </a:p>
        </p:txBody>
      </p:sp>
      <p:sp>
        <p:nvSpPr>
          <p:cNvPr id="677" name="Google Shape;677;p44"/>
          <p:cNvSpPr txBox="1"/>
          <p:nvPr/>
        </p:nvSpPr>
        <p:spPr>
          <a:xfrm>
            <a:off x="3563425" y="4417075"/>
            <a:ext cx="4779300" cy="2925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300" u="sng">
                <a:solidFill>
                  <a:schemeClr val="lt1"/>
                </a:solidFill>
                <a:latin typeface="Press Start 2P"/>
                <a:ea typeface="Press Start 2P"/>
                <a:cs typeface="Press Start 2P"/>
                <a:sym typeface="Press Start 2P"/>
                <a:hlinkClick r:id="rId6">
                  <a:extLst>
                    <a:ext uri="{A12FA001-AC4F-418D-AE19-62706E023703}">
                      <ahyp:hlinkClr val="tx"/>
                    </a:ext>
                  </a:extLst>
                </a:hlinkClick>
              </a:rPr>
              <a:t>stephanie.rioux@recit.qc.ca</a:t>
            </a:r>
            <a:endParaRPr sz="1600">
              <a:solidFill>
                <a:schemeClr val="lt1"/>
              </a:solidFill>
            </a:endParaRPr>
          </a:p>
        </p:txBody>
      </p:sp>
      <p:sp>
        <p:nvSpPr>
          <p:cNvPr id="678" name="Google Shape;678;p44"/>
          <p:cNvSpPr txBox="1"/>
          <p:nvPr/>
        </p:nvSpPr>
        <p:spPr>
          <a:xfrm>
            <a:off x="1158800" y="33425"/>
            <a:ext cx="3072000" cy="855600"/>
          </a:xfrm>
          <a:prstGeom prst="rect">
            <a:avLst/>
          </a:prstGeom>
          <a:noFill/>
          <a:ln>
            <a:noFill/>
          </a:ln>
        </p:spPr>
        <p:txBody>
          <a:bodyPr anchorCtr="0" anchor="t" bIns="121900" lIns="121900" spcFirstLastPara="1" rIns="121900" wrap="square" tIns="121900">
            <a:normAutofit fontScale="85000"/>
          </a:bodyPr>
          <a:lstStyle/>
          <a:p>
            <a:pPr indent="0" lvl="0" marL="0" rtl="0" algn="l">
              <a:spcBef>
                <a:spcPts val="0"/>
              </a:spcBef>
              <a:spcAft>
                <a:spcPts val="0"/>
              </a:spcAft>
              <a:buNone/>
            </a:pPr>
            <a:r>
              <a:rPr lang="en-US" sz="1500">
                <a:solidFill>
                  <a:srgbClr val="FFFFFF"/>
                </a:solidFill>
                <a:latin typeface="Viga"/>
                <a:ea typeface="Viga"/>
                <a:cs typeface="Viga"/>
                <a:sym typeface="Viga"/>
              </a:rPr>
              <a:t>Service national</a:t>
            </a:r>
            <a:endParaRPr sz="1500">
              <a:solidFill>
                <a:srgbClr val="FFFFFF"/>
              </a:solidFill>
              <a:latin typeface="Viga"/>
              <a:ea typeface="Viga"/>
              <a:cs typeface="Viga"/>
              <a:sym typeface="Viga"/>
            </a:endParaRPr>
          </a:p>
          <a:p>
            <a:pPr indent="0" lvl="0" marL="0" rtl="0" algn="l">
              <a:spcBef>
                <a:spcPts val="0"/>
              </a:spcBef>
              <a:spcAft>
                <a:spcPts val="0"/>
              </a:spcAft>
              <a:buNone/>
            </a:pPr>
            <a:r>
              <a:rPr b="1" lang="en-US" sz="1500">
                <a:solidFill>
                  <a:srgbClr val="FFFFFF"/>
                </a:solidFill>
                <a:latin typeface="Ubuntu"/>
                <a:ea typeface="Ubuntu"/>
                <a:cs typeface="Ubuntu"/>
                <a:sym typeface="Ubuntu"/>
              </a:rPr>
              <a:t>DOMAINE DE LA MATHÉMATIQUE,</a:t>
            </a:r>
            <a:endParaRPr b="1" sz="1500">
              <a:solidFill>
                <a:srgbClr val="FFFFFF"/>
              </a:solidFill>
              <a:latin typeface="Ubuntu"/>
              <a:ea typeface="Ubuntu"/>
              <a:cs typeface="Ubuntu"/>
              <a:sym typeface="Ubuntu"/>
            </a:endParaRPr>
          </a:p>
          <a:p>
            <a:pPr indent="0" lvl="0" marL="0" rtl="0" algn="l">
              <a:spcBef>
                <a:spcPts val="0"/>
              </a:spcBef>
              <a:spcAft>
                <a:spcPts val="0"/>
              </a:spcAft>
              <a:buNone/>
            </a:pPr>
            <a:r>
              <a:rPr b="1" lang="en-US" sz="1500">
                <a:solidFill>
                  <a:srgbClr val="FFFFFF"/>
                </a:solidFill>
                <a:latin typeface="Ubuntu"/>
                <a:ea typeface="Ubuntu"/>
                <a:cs typeface="Ubuntu"/>
                <a:sym typeface="Ubuntu"/>
              </a:rPr>
              <a:t>DE LA SCIENCE ET TECHNOLOGIE</a:t>
            </a:r>
            <a:endParaRPr b="1" sz="1500">
              <a:solidFill>
                <a:srgbClr val="FFFFFF"/>
              </a:solidFill>
              <a:latin typeface="Ubuntu"/>
              <a:ea typeface="Ubuntu"/>
              <a:cs typeface="Ubuntu"/>
              <a:sym typeface="Ubuntu"/>
            </a:endParaRPr>
          </a:p>
        </p:txBody>
      </p:sp>
      <p:pic>
        <p:nvPicPr>
          <p:cNvPr id="679" name="Google Shape;679;p44"/>
          <p:cNvPicPr preferRelativeResize="0"/>
          <p:nvPr/>
        </p:nvPicPr>
        <p:blipFill>
          <a:blip r:embed="rId7">
            <a:alphaModFix/>
          </a:blip>
          <a:stretch>
            <a:fillRect/>
          </a:stretch>
        </p:blipFill>
        <p:spPr>
          <a:xfrm flipH="1">
            <a:off x="152400" y="2257800"/>
            <a:ext cx="3411025" cy="5685050"/>
          </a:xfrm>
          <a:prstGeom prst="rect">
            <a:avLst/>
          </a:prstGeom>
          <a:noFill/>
          <a:ln>
            <a:noFill/>
          </a:ln>
        </p:spPr>
      </p:pic>
      <p:pic>
        <p:nvPicPr>
          <p:cNvPr id="680" name="Google Shape;680;p44"/>
          <p:cNvPicPr preferRelativeResize="0"/>
          <p:nvPr/>
        </p:nvPicPr>
        <p:blipFill>
          <a:blip r:embed="rId8">
            <a:alphaModFix/>
          </a:blip>
          <a:stretch>
            <a:fillRect/>
          </a:stretch>
        </p:blipFill>
        <p:spPr>
          <a:xfrm>
            <a:off x="255127" y="-228200"/>
            <a:ext cx="871925" cy="1407200"/>
          </a:xfrm>
          <a:prstGeom prst="rect">
            <a:avLst/>
          </a:prstGeom>
          <a:noFill/>
          <a:ln>
            <a:noFill/>
          </a:ln>
        </p:spPr>
      </p:pic>
      <p:pic>
        <p:nvPicPr>
          <p:cNvPr id="681" name="Google Shape;681;p44"/>
          <p:cNvPicPr preferRelativeResize="0"/>
          <p:nvPr/>
        </p:nvPicPr>
        <p:blipFill>
          <a:blip r:embed="rId9">
            <a:alphaModFix/>
          </a:blip>
          <a:stretch>
            <a:fillRect/>
          </a:stretch>
        </p:blipFill>
        <p:spPr>
          <a:xfrm>
            <a:off x="3301725" y="1016446"/>
            <a:ext cx="5588550" cy="1353299"/>
          </a:xfrm>
          <a:prstGeom prst="rect">
            <a:avLst/>
          </a:prstGeom>
          <a:noFill/>
          <a:ln>
            <a:noFill/>
          </a:ln>
        </p:spPr>
      </p:pic>
      <p:pic>
        <p:nvPicPr>
          <p:cNvPr descr="A picture containing LEGO, toy&#10;&#10;Description automatically generated" id="682" name="Google Shape;682;p44"/>
          <p:cNvPicPr preferRelativeResize="0"/>
          <p:nvPr/>
        </p:nvPicPr>
        <p:blipFill rotWithShape="1">
          <a:blip r:embed="rId10">
            <a:alphaModFix/>
          </a:blip>
          <a:srcRect b="0" l="0" r="0" t="0"/>
          <a:stretch/>
        </p:blipFill>
        <p:spPr>
          <a:xfrm flipH="1">
            <a:off x="2235650" y="5324523"/>
            <a:ext cx="1406950" cy="1609676"/>
          </a:xfrm>
          <a:prstGeom prst="rect">
            <a:avLst/>
          </a:prstGeom>
          <a:noFill/>
          <a:ln>
            <a:noFill/>
          </a:ln>
          <a:effectLst>
            <a:outerShdw blurRad="444500" rotWithShape="0" algn="tr" dir="8100000" dist="38100">
              <a:srgbClr val="000000">
                <a:alpha val="78820"/>
              </a:srgbClr>
            </a:outerShdw>
          </a:effectLst>
        </p:spPr>
      </p:pic>
      <p:sp>
        <p:nvSpPr>
          <p:cNvPr id="683" name="Google Shape;683;p44"/>
          <p:cNvSpPr txBox="1"/>
          <p:nvPr/>
        </p:nvSpPr>
        <p:spPr>
          <a:xfrm>
            <a:off x="5799975" y="0"/>
            <a:ext cx="6528600" cy="415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500" u="sng">
                <a:solidFill>
                  <a:schemeClr val="lt1"/>
                </a:solidFill>
                <a:latin typeface="Press Start 2P"/>
                <a:ea typeface="Press Start 2P"/>
                <a:cs typeface="Press Start 2P"/>
                <a:sym typeface="Press Start 2P"/>
                <a:hlinkClick r:id="rId11">
                  <a:extLst>
                    <a:ext uri="{A12FA001-AC4F-418D-AE19-62706E023703}">
                      <ahyp:hlinkClr val="tx"/>
                    </a:ext>
                  </a:extLst>
                </a:hlinkClick>
              </a:rPr>
              <a:t>recitmst.qc.ca/minecraft27092023</a:t>
            </a:r>
            <a:endParaRPr sz="1500">
              <a:solidFill>
                <a:schemeClr val="lt1"/>
              </a:solidFill>
              <a:latin typeface="Press Start 2P"/>
              <a:ea typeface="Press Start 2P"/>
              <a:cs typeface="Press Start 2P"/>
              <a:sym typeface="Press Start 2P"/>
            </a:endParaRPr>
          </a:p>
        </p:txBody>
      </p:sp>
      <p:sp>
        <p:nvSpPr>
          <p:cNvPr id="684" name="Google Shape;684;p44"/>
          <p:cNvSpPr txBox="1"/>
          <p:nvPr/>
        </p:nvSpPr>
        <p:spPr>
          <a:xfrm>
            <a:off x="3877525" y="4798075"/>
            <a:ext cx="4151100" cy="2925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300" u="sng">
                <a:solidFill>
                  <a:schemeClr val="lt1"/>
                </a:solidFill>
                <a:latin typeface="Press Start 2P"/>
                <a:ea typeface="Press Start 2P"/>
                <a:cs typeface="Press Start 2P"/>
                <a:sym typeface="Press Start 2P"/>
                <a:hlinkClick r:id="rId12">
                  <a:extLst>
                    <a:ext uri="{A12FA001-AC4F-418D-AE19-62706E023703}">
                      <ahyp:hlinkClr val="tx"/>
                    </a:ext>
                  </a:extLst>
                </a:hlinkClick>
              </a:rPr>
              <a:t>mathieu.thibault@uqo.ca</a:t>
            </a:r>
            <a:endParaRPr sz="1600">
              <a:solidFill>
                <a:schemeClr val="lt1"/>
              </a:solidFill>
            </a:endParaRPr>
          </a:p>
        </p:txBody>
      </p:sp>
      <p:sp>
        <p:nvSpPr>
          <p:cNvPr id="685" name="Google Shape;685;p44"/>
          <p:cNvSpPr txBox="1"/>
          <p:nvPr/>
        </p:nvSpPr>
        <p:spPr>
          <a:xfrm>
            <a:off x="4066375" y="5179075"/>
            <a:ext cx="3773400" cy="2925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300" u="sng">
                <a:solidFill>
                  <a:schemeClr val="lt1"/>
                </a:solidFill>
                <a:latin typeface="Press Start 2P"/>
                <a:ea typeface="Press Start 2P"/>
                <a:cs typeface="Press Start 2P"/>
                <a:sym typeface="Press Start 2P"/>
                <a:hlinkClick r:id="rId13">
                  <a:extLst>
                    <a:ext uri="{A12FA001-AC4F-418D-AE19-62706E023703}">
                      <ahyp:hlinkClr val="tx"/>
                    </a:ext>
                  </a:extLst>
                </a:hlinkClick>
              </a:rPr>
              <a:t>equipemst</a:t>
            </a:r>
            <a:r>
              <a:rPr lang="en-US" sz="1300" u="sng">
                <a:solidFill>
                  <a:schemeClr val="lt1"/>
                </a:solidFill>
                <a:latin typeface="Press Start 2P"/>
                <a:ea typeface="Press Start 2P"/>
                <a:cs typeface="Press Start 2P"/>
                <a:sym typeface="Press Start 2P"/>
                <a:hlinkClick r:id="rId14">
                  <a:extLst>
                    <a:ext uri="{A12FA001-AC4F-418D-AE19-62706E023703}">
                      <ahyp:hlinkClr val="tx"/>
                    </a:ext>
                  </a:extLst>
                </a:hlinkClick>
              </a:rPr>
              <a:t>@recit.qc.ca</a:t>
            </a:r>
            <a:endParaRPr sz="1600">
              <a:solidFill>
                <a:schemeClr val="lt1"/>
              </a:solidFill>
            </a:endParaRPr>
          </a:p>
        </p:txBody>
      </p:sp>
      <p:pic>
        <p:nvPicPr>
          <p:cNvPr id="686" name="Google Shape;686;p44"/>
          <p:cNvPicPr preferRelativeResize="0"/>
          <p:nvPr/>
        </p:nvPicPr>
        <p:blipFill>
          <a:blip r:embed="rId15">
            <a:alphaModFix/>
          </a:blip>
          <a:stretch>
            <a:fillRect/>
          </a:stretch>
        </p:blipFill>
        <p:spPr>
          <a:xfrm>
            <a:off x="9883650" y="477400"/>
            <a:ext cx="2028975" cy="2028975"/>
          </a:xfrm>
          <a:prstGeom prst="rect">
            <a:avLst/>
          </a:prstGeom>
          <a:noFill/>
          <a:ln>
            <a:noFill/>
          </a:ln>
        </p:spPr>
      </p:pic>
      <p:sp>
        <p:nvSpPr>
          <p:cNvPr id="687" name="Google Shape;687;p44">
            <a:hlinkClick action="ppaction://hlinkshowjump?jump=nextslide"/>
          </p:cNvPr>
          <p:cNvSpPr/>
          <p:nvPr/>
        </p:nvSpPr>
        <p:spPr>
          <a:xfrm>
            <a:off x="3965550" y="5594700"/>
            <a:ext cx="1943100" cy="525900"/>
          </a:xfrm>
          <a:prstGeom prst="rect">
            <a:avLst/>
          </a:prstGeom>
          <a:gradFill>
            <a:gsLst>
              <a:gs pos="0">
                <a:srgbClr val="848484"/>
              </a:gs>
              <a:gs pos="3540">
                <a:srgbClr val="848484"/>
              </a:gs>
              <a:gs pos="55000">
                <a:srgbClr val="6D6D6D"/>
              </a:gs>
              <a:gs pos="100000">
                <a:srgbClr val="848484"/>
              </a:gs>
            </a:gsLst>
            <a:lin ang="5400012" scaled="0"/>
          </a:gradFill>
          <a:ln cap="flat" cmpd="sng" w="19050">
            <a:solidFill>
              <a:srgbClr val="00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Calibri"/>
              <a:ea typeface="Calibri"/>
              <a:cs typeface="Calibri"/>
              <a:sym typeface="Calibri"/>
            </a:endParaRPr>
          </a:p>
        </p:txBody>
      </p:sp>
      <p:sp>
        <p:nvSpPr>
          <p:cNvPr id="688" name="Google Shape;688;p44">
            <a:hlinkClick action="ppaction://hlinkshowjump?jump=nextslide"/>
          </p:cNvPr>
          <p:cNvSpPr txBox="1"/>
          <p:nvPr/>
        </p:nvSpPr>
        <p:spPr>
          <a:xfrm>
            <a:off x="4244850" y="5719225"/>
            <a:ext cx="1384500" cy="2769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0" i="0" lang="en-US" sz="1200" u="none" cap="none" strike="noStrike">
                <a:solidFill>
                  <a:srgbClr val="D8D8D8"/>
                </a:solidFill>
                <a:latin typeface="Press Start 2P"/>
                <a:ea typeface="Press Start 2P"/>
                <a:cs typeface="Press Start 2P"/>
                <a:sym typeface="Press Start 2P"/>
              </a:rPr>
              <a:t>Quitter</a:t>
            </a:r>
            <a:endParaRPr b="0" i="0" sz="1200" u="none" cap="none" strike="noStrike">
              <a:solidFill>
                <a:srgbClr val="D8D8D8"/>
              </a:solidFill>
              <a:latin typeface="Press Start 2P"/>
              <a:ea typeface="Press Start 2P"/>
              <a:cs typeface="Press Start 2P"/>
              <a:sym typeface="Press Start 2P"/>
            </a:endParaRPr>
          </a:p>
        </p:txBody>
      </p:sp>
      <p:sp>
        <p:nvSpPr>
          <p:cNvPr id="689" name="Google Shape;689;p44">
            <a:hlinkClick action="ppaction://hlinkshowjump?jump=firstslide"/>
          </p:cNvPr>
          <p:cNvSpPr/>
          <p:nvPr/>
        </p:nvSpPr>
        <p:spPr>
          <a:xfrm>
            <a:off x="6302426" y="5568558"/>
            <a:ext cx="1943100" cy="525900"/>
          </a:xfrm>
          <a:prstGeom prst="rect">
            <a:avLst/>
          </a:prstGeom>
          <a:gradFill>
            <a:gsLst>
              <a:gs pos="0">
                <a:srgbClr val="848484"/>
              </a:gs>
              <a:gs pos="3540">
                <a:srgbClr val="848484"/>
              </a:gs>
              <a:gs pos="55000">
                <a:srgbClr val="6D6D6D"/>
              </a:gs>
              <a:gs pos="100000">
                <a:srgbClr val="848484"/>
              </a:gs>
            </a:gsLst>
            <a:lin ang="5400012" scaled="0"/>
          </a:gradFill>
          <a:ln cap="flat" cmpd="sng" w="19050">
            <a:solidFill>
              <a:srgbClr val="00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Calibri"/>
              <a:ea typeface="Calibri"/>
              <a:cs typeface="Calibri"/>
              <a:sym typeface="Calibri"/>
            </a:endParaRPr>
          </a:p>
        </p:txBody>
      </p:sp>
      <p:sp>
        <p:nvSpPr>
          <p:cNvPr id="690" name="Google Shape;690;p44">
            <a:hlinkClick action="ppaction://hlinkshowjump?jump=firstslide"/>
          </p:cNvPr>
          <p:cNvSpPr txBox="1"/>
          <p:nvPr/>
        </p:nvSpPr>
        <p:spPr>
          <a:xfrm>
            <a:off x="6302426" y="5693075"/>
            <a:ext cx="1943100" cy="2769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0" i="0" lang="en-US" sz="1200" u="none" cap="none" strike="noStrike">
                <a:solidFill>
                  <a:srgbClr val="D8D8D8"/>
                </a:solidFill>
                <a:latin typeface="Press Start 2P"/>
                <a:ea typeface="Press Start 2P"/>
                <a:cs typeface="Press Start 2P"/>
                <a:sym typeface="Press Start 2P"/>
              </a:rPr>
              <a:t>Re</a:t>
            </a:r>
            <a:r>
              <a:rPr lang="en-US" sz="1200">
                <a:solidFill>
                  <a:srgbClr val="D8D8D8"/>
                </a:solidFill>
                <a:latin typeface="Press Start 2P"/>
                <a:ea typeface="Press Start 2P"/>
                <a:cs typeface="Press Start 2P"/>
                <a:sym typeface="Press Start 2P"/>
              </a:rPr>
              <a:t>commencer</a:t>
            </a:r>
            <a:endParaRPr b="0" i="0" sz="1200" u="none" cap="none" strike="noStrike">
              <a:solidFill>
                <a:srgbClr val="D8D8D8"/>
              </a:solidFill>
              <a:latin typeface="Press Start 2P"/>
              <a:ea typeface="Press Start 2P"/>
              <a:cs typeface="Press Start 2P"/>
              <a:sym typeface="Press Start 2P"/>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669"/>
                                        </p:tgtEl>
                                        <p:attrNameLst>
                                          <p:attrName>style.visibility</p:attrName>
                                        </p:attrNameLst>
                                      </p:cBhvr>
                                      <p:to>
                                        <p:strVal val="visible"/>
                                      </p:to>
                                    </p:set>
                                    <p:animEffect filter="fade" transition="in">
                                      <p:cBhvr>
                                        <p:cTn dur="500"/>
                                        <p:tgtEl>
                                          <p:spTgt spid="669"/>
                                        </p:tgtEl>
                                      </p:cBhvr>
                                    </p:animEffect>
                                  </p:childTnLst>
                                </p:cTn>
                              </p:par>
                              <p:par>
                                <p:cTn fill="hold" nodeType="withEffect" presetClass="entr" presetID="2" presetSubtype="4">
                                  <p:stCondLst>
                                    <p:cond delay="0"/>
                                  </p:stCondLst>
                                  <p:childTnLst>
                                    <p:set>
                                      <p:cBhvr>
                                        <p:cTn dur="1" fill="hold">
                                          <p:stCondLst>
                                            <p:cond delay="0"/>
                                          </p:stCondLst>
                                        </p:cTn>
                                        <p:tgtEl>
                                          <p:spTgt spid="670"/>
                                        </p:tgtEl>
                                        <p:attrNameLst>
                                          <p:attrName>style.visibility</p:attrName>
                                        </p:attrNameLst>
                                      </p:cBhvr>
                                      <p:to>
                                        <p:strVal val="visible"/>
                                      </p:to>
                                    </p:set>
                                    <p:anim calcmode="lin" valueType="num">
                                      <p:cBhvr additive="base">
                                        <p:cTn dur="1000"/>
                                        <p:tgtEl>
                                          <p:spTgt spid="670"/>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682"/>
                                        </p:tgtEl>
                                        <p:attrNameLst>
                                          <p:attrName>style.visibility</p:attrName>
                                        </p:attrNameLst>
                                      </p:cBhvr>
                                      <p:to>
                                        <p:strVal val="visible"/>
                                      </p:to>
                                    </p:set>
                                    <p:anim calcmode="lin" valueType="num">
                                      <p:cBhvr additive="base">
                                        <p:cTn dur="1000"/>
                                        <p:tgtEl>
                                          <p:spTgt spid="682"/>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679"/>
                                        </p:tgtEl>
                                        <p:attrNameLst>
                                          <p:attrName>style.visibility</p:attrName>
                                        </p:attrNameLst>
                                      </p:cBhvr>
                                      <p:to>
                                        <p:strVal val="visible"/>
                                      </p:to>
                                    </p:set>
                                    <p:anim calcmode="lin" valueType="num">
                                      <p:cBhvr additive="base">
                                        <p:cTn dur="1000"/>
                                        <p:tgtEl>
                                          <p:spTgt spid="679"/>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28" name="Shape 128"/>
        <p:cNvGrpSpPr/>
        <p:nvPr/>
      </p:nvGrpSpPr>
      <p:grpSpPr>
        <a:xfrm>
          <a:off x="0" y="0"/>
          <a:ext cx="0" cy="0"/>
          <a:chOff x="0" y="0"/>
          <a:chExt cx="0" cy="0"/>
        </a:xfrm>
      </p:grpSpPr>
      <p:sp>
        <p:nvSpPr>
          <p:cNvPr id="129" name="Google Shape;129;p18"/>
          <p:cNvSpPr/>
          <p:nvPr/>
        </p:nvSpPr>
        <p:spPr>
          <a:xfrm>
            <a:off x="1138525" y="1942650"/>
            <a:ext cx="9791400" cy="3642900"/>
          </a:xfrm>
          <a:prstGeom prst="roundRect">
            <a:avLst>
              <a:gd fmla="val 0" name="adj"/>
            </a:avLst>
          </a:prstGeom>
          <a:gradFill>
            <a:gsLst>
              <a:gs pos="0">
                <a:srgbClr val="848484"/>
              </a:gs>
              <a:gs pos="55000">
                <a:srgbClr val="6D6D6D"/>
              </a:gs>
              <a:gs pos="100000">
                <a:srgbClr val="848484"/>
              </a:gs>
            </a:gsLst>
            <a:lin ang="5400000"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30" name="Google Shape;130;p18"/>
          <p:cNvSpPr/>
          <p:nvPr/>
        </p:nvSpPr>
        <p:spPr>
          <a:xfrm>
            <a:off x="1834000" y="566625"/>
            <a:ext cx="8399400" cy="733500"/>
          </a:xfrm>
          <a:prstGeom prst="roundRect">
            <a:avLst>
              <a:gd fmla="val 0" name="adj"/>
            </a:avLst>
          </a:prstGeom>
          <a:gradFill>
            <a:gsLst>
              <a:gs pos="0">
                <a:srgbClr val="848484"/>
              </a:gs>
              <a:gs pos="3540">
                <a:srgbClr val="848484"/>
              </a:gs>
              <a:gs pos="55000">
                <a:srgbClr val="6D6D6D"/>
              </a:gs>
              <a:gs pos="100000">
                <a:srgbClr val="848484"/>
              </a:gs>
            </a:gsLst>
            <a:lin ang="5400000"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31" name="Google Shape;131;p18"/>
          <p:cNvSpPr txBox="1"/>
          <p:nvPr/>
        </p:nvSpPr>
        <p:spPr>
          <a:xfrm>
            <a:off x="1915425" y="631847"/>
            <a:ext cx="8194800" cy="7080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2000">
                <a:solidFill>
                  <a:srgbClr val="D8D8D8"/>
                </a:solidFill>
                <a:latin typeface="Press Start 2P"/>
                <a:ea typeface="Press Start 2P"/>
                <a:cs typeface="Press Start 2P"/>
                <a:sym typeface="Press Start 2P"/>
              </a:rPr>
              <a:t>Minecraft</a:t>
            </a:r>
            <a:r>
              <a:rPr lang="en-US" sz="2000">
                <a:solidFill>
                  <a:srgbClr val="D8D8D8"/>
                </a:solidFill>
                <a:latin typeface="Press Start 2P"/>
                <a:ea typeface="Press Start 2P"/>
                <a:cs typeface="Press Start 2P"/>
                <a:sym typeface="Press Start 2P"/>
              </a:rPr>
              <a:t> en maths selon différentes intentions</a:t>
            </a:r>
            <a:endParaRPr sz="1600"/>
          </a:p>
        </p:txBody>
      </p:sp>
      <p:pic>
        <p:nvPicPr>
          <p:cNvPr descr="A picture containing container, square&#10;&#10;Description automatically generated" id="132" name="Google Shape;132;p18"/>
          <p:cNvPicPr preferRelativeResize="0"/>
          <p:nvPr/>
        </p:nvPicPr>
        <p:blipFill rotWithShape="1">
          <a:blip r:embed="rId4">
            <a:alphaModFix/>
          </a:blip>
          <a:srcRect b="0" l="0" r="0" t="0"/>
          <a:stretch/>
        </p:blipFill>
        <p:spPr>
          <a:xfrm>
            <a:off x="282963" y="4495488"/>
            <a:ext cx="1834375" cy="1834375"/>
          </a:xfrm>
          <a:prstGeom prst="rect">
            <a:avLst/>
          </a:prstGeom>
          <a:noFill/>
          <a:ln>
            <a:noFill/>
          </a:ln>
        </p:spPr>
      </p:pic>
      <p:sp>
        <p:nvSpPr>
          <p:cNvPr id="133" name="Google Shape;133;p18"/>
          <p:cNvSpPr txBox="1"/>
          <p:nvPr/>
        </p:nvSpPr>
        <p:spPr>
          <a:xfrm>
            <a:off x="1749025" y="2186375"/>
            <a:ext cx="8718300" cy="2709000"/>
          </a:xfrm>
          <a:prstGeom prst="rect">
            <a:avLst/>
          </a:prstGeom>
          <a:noFill/>
          <a:ln>
            <a:noFill/>
          </a:ln>
        </p:spPr>
        <p:txBody>
          <a:bodyPr anchorCtr="0" anchor="t" bIns="45700" lIns="91425" spcFirstLastPara="1" rIns="91425" wrap="square" tIns="45700">
            <a:spAutoFit/>
          </a:bodyPr>
          <a:lstStyle/>
          <a:p>
            <a:pPr indent="-336550" lvl="0" marL="457200" marR="0" rtl="0" algn="l">
              <a:lnSpc>
                <a:spcPct val="150000"/>
              </a:lnSpc>
              <a:spcBef>
                <a:spcPts val="0"/>
              </a:spcBef>
              <a:spcAft>
                <a:spcPts val="0"/>
              </a:spcAft>
              <a:buClr>
                <a:schemeClr val="lt2"/>
              </a:buClr>
              <a:buSzPts val="1700"/>
              <a:buFont typeface="Press Start 2P"/>
              <a:buChar char="■"/>
            </a:pPr>
            <a:r>
              <a:rPr lang="en-US" sz="1700">
                <a:solidFill>
                  <a:schemeClr val="lt2"/>
                </a:solidFill>
                <a:latin typeface="Press Start 2P"/>
                <a:ea typeface="Press Start 2P"/>
                <a:cs typeface="Press Start 2P"/>
                <a:sym typeface="Press Start 2P"/>
              </a:rPr>
              <a:t>3 intentions</a:t>
            </a:r>
            <a:r>
              <a:rPr lang="en-US" sz="1700">
                <a:solidFill>
                  <a:schemeClr val="lt2"/>
                </a:solidFill>
                <a:latin typeface="Press Start 2P"/>
                <a:ea typeface="Press Start 2P"/>
                <a:cs typeface="Press Start 2P"/>
                <a:sym typeface="Press Start 2P"/>
              </a:rPr>
              <a:t> didactiques</a:t>
            </a:r>
            <a:endParaRPr sz="1700">
              <a:solidFill>
                <a:schemeClr val="lt2"/>
              </a:solidFill>
              <a:latin typeface="Press Start 2P"/>
              <a:ea typeface="Press Start 2P"/>
              <a:cs typeface="Press Start 2P"/>
              <a:sym typeface="Press Start 2P"/>
            </a:endParaRPr>
          </a:p>
          <a:p>
            <a:pPr indent="-336550" lvl="0" marL="457200" marR="0" rtl="0" algn="l">
              <a:lnSpc>
                <a:spcPct val="150000"/>
              </a:lnSpc>
              <a:spcBef>
                <a:spcPts val="0"/>
              </a:spcBef>
              <a:spcAft>
                <a:spcPts val="0"/>
              </a:spcAft>
              <a:buClr>
                <a:schemeClr val="lt2"/>
              </a:buClr>
              <a:buSzPts val="1700"/>
              <a:buFont typeface="Press Start 2P"/>
              <a:buChar char="■"/>
            </a:pPr>
            <a:r>
              <a:rPr lang="en-US" sz="1700" u="sng">
                <a:solidFill>
                  <a:srgbClr val="93C47D"/>
                </a:solidFill>
                <a:latin typeface="Press Start 2P"/>
                <a:ea typeface="Press Start 2P"/>
                <a:cs typeface="Press Start 2P"/>
                <a:sym typeface="Press Start 2P"/>
                <a:hlinkClick r:id="rId5">
                  <a:extLst>
                    <a:ext uri="{A12FA001-AC4F-418D-AE19-62706E023703}">
                      <ahyp:hlinkClr val="tx"/>
                    </a:ext>
                  </a:extLst>
                </a:hlinkClick>
              </a:rPr>
              <a:t>Référentiel d’intervention en maths</a:t>
            </a:r>
            <a:r>
              <a:rPr lang="en-US" sz="1700">
                <a:solidFill>
                  <a:schemeClr val="lt2"/>
                </a:solidFill>
                <a:latin typeface="Press Start 2P"/>
                <a:ea typeface="Press Start 2P"/>
                <a:cs typeface="Press Start 2P"/>
                <a:sym typeface="Press Start 2P"/>
              </a:rPr>
              <a:t> (RIM)</a:t>
            </a:r>
            <a:endParaRPr sz="1700">
              <a:solidFill>
                <a:schemeClr val="lt2"/>
              </a:solidFill>
              <a:latin typeface="Press Start 2P"/>
              <a:ea typeface="Press Start 2P"/>
              <a:cs typeface="Press Start 2P"/>
              <a:sym typeface="Press Start 2P"/>
            </a:endParaRPr>
          </a:p>
          <a:p>
            <a:pPr indent="-336550" lvl="0" marL="457200" marR="0" rtl="0" algn="l">
              <a:lnSpc>
                <a:spcPct val="150000"/>
              </a:lnSpc>
              <a:spcBef>
                <a:spcPts val="0"/>
              </a:spcBef>
              <a:spcAft>
                <a:spcPts val="0"/>
              </a:spcAft>
              <a:buClr>
                <a:schemeClr val="lt2"/>
              </a:buClr>
              <a:buSzPts val="1700"/>
              <a:buFont typeface="Press Start 2P"/>
              <a:buChar char="■"/>
            </a:pPr>
            <a:r>
              <a:rPr lang="en-US" sz="1700">
                <a:solidFill>
                  <a:schemeClr val="lt2"/>
                </a:solidFill>
                <a:latin typeface="Press Start 2P"/>
                <a:ea typeface="Press Start 2P"/>
                <a:cs typeface="Press Start 2P"/>
                <a:sym typeface="Press Start 2P"/>
              </a:rPr>
              <a:t>Exploration de tâches</a:t>
            </a:r>
            <a:endParaRPr sz="1700">
              <a:solidFill>
                <a:schemeClr val="lt2"/>
              </a:solidFill>
              <a:latin typeface="Press Start 2P"/>
              <a:ea typeface="Press Start 2P"/>
              <a:cs typeface="Press Start 2P"/>
              <a:sym typeface="Press Start 2P"/>
            </a:endParaRPr>
          </a:p>
          <a:p>
            <a:pPr indent="-336550" lvl="0" marL="457200" rtl="0" algn="l">
              <a:lnSpc>
                <a:spcPct val="150000"/>
              </a:lnSpc>
              <a:spcBef>
                <a:spcPts val="0"/>
              </a:spcBef>
              <a:spcAft>
                <a:spcPts val="0"/>
              </a:spcAft>
              <a:buClr>
                <a:schemeClr val="lt2"/>
              </a:buClr>
              <a:buSzPts val="1700"/>
              <a:buFont typeface="Press Start 2P"/>
              <a:buChar char="■"/>
            </a:pPr>
            <a:r>
              <a:rPr lang="en-US" sz="1700">
                <a:solidFill>
                  <a:schemeClr val="lt2"/>
                </a:solidFill>
                <a:latin typeface="Press Start 2P"/>
                <a:ea typeface="Press Start 2P"/>
                <a:cs typeface="Press Start 2P"/>
                <a:sym typeface="Press Start 2P"/>
              </a:rPr>
              <a:t>Compétences à développer - Évaluation</a:t>
            </a:r>
            <a:endParaRPr sz="1700">
              <a:solidFill>
                <a:schemeClr val="lt2"/>
              </a:solidFill>
              <a:latin typeface="Press Start 2P"/>
              <a:ea typeface="Press Start 2P"/>
              <a:cs typeface="Press Start 2P"/>
              <a:sym typeface="Press Start 2P"/>
            </a:endParaRPr>
          </a:p>
          <a:p>
            <a:pPr indent="-336550" lvl="0" marL="457200" marR="0" rtl="0" algn="l">
              <a:lnSpc>
                <a:spcPct val="150000"/>
              </a:lnSpc>
              <a:spcBef>
                <a:spcPts val="0"/>
              </a:spcBef>
              <a:spcAft>
                <a:spcPts val="0"/>
              </a:spcAft>
              <a:buClr>
                <a:schemeClr val="lt2"/>
              </a:buClr>
              <a:buSzPts val="1700"/>
              <a:buFont typeface="Press Start 2P"/>
              <a:buChar char="■"/>
            </a:pPr>
            <a:r>
              <a:rPr lang="en-US" sz="1700">
                <a:solidFill>
                  <a:schemeClr val="lt2"/>
                </a:solidFill>
                <a:latin typeface="Press Start 2P"/>
                <a:ea typeface="Press Start 2P"/>
                <a:cs typeface="Press Start 2P"/>
                <a:sym typeface="Press Start 2P"/>
              </a:rPr>
              <a:t>Projet de recherche</a:t>
            </a:r>
            <a:endParaRPr sz="1700">
              <a:solidFill>
                <a:schemeClr val="lt2"/>
              </a:solidFill>
              <a:latin typeface="Press Start 2P"/>
              <a:ea typeface="Press Start 2P"/>
              <a:cs typeface="Press Start 2P"/>
              <a:sym typeface="Press Start 2P"/>
            </a:endParaRPr>
          </a:p>
          <a:p>
            <a:pPr indent="-336550" lvl="0" marL="457200" marR="0" rtl="0" algn="l">
              <a:lnSpc>
                <a:spcPct val="150000"/>
              </a:lnSpc>
              <a:spcBef>
                <a:spcPts val="0"/>
              </a:spcBef>
              <a:spcAft>
                <a:spcPts val="0"/>
              </a:spcAft>
              <a:buClr>
                <a:schemeClr val="lt2"/>
              </a:buClr>
              <a:buSzPts val="1700"/>
              <a:buFont typeface="Press Start 2P"/>
              <a:buChar char="■"/>
            </a:pPr>
            <a:r>
              <a:rPr lang="en-US" sz="1700">
                <a:solidFill>
                  <a:schemeClr val="lt2"/>
                </a:solidFill>
                <a:latin typeface="Press Start 2P"/>
                <a:ea typeface="Press Start 2P"/>
                <a:cs typeface="Press Start 2P"/>
                <a:sym typeface="Press Start 2P"/>
              </a:rPr>
              <a:t>Ressources</a:t>
            </a:r>
            <a:endParaRPr sz="1700">
              <a:solidFill>
                <a:schemeClr val="lt2"/>
              </a:solidFill>
              <a:latin typeface="Press Start 2P"/>
              <a:ea typeface="Press Start 2P"/>
              <a:cs typeface="Press Start 2P"/>
              <a:sym typeface="Press Start 2P"/>
            </a:endParaRPr>
          </a:p>
        </p:txBody>
      </p:sp>
      <p:pic>
        <p:nvPicPr>
          <p:cNvPr descr="A picture containing container, square&#10;&#10;Description automatically generated" id="134" name="Google Shape;134;p18"/>
          <p:cNvPicPr preferRelativeResize="0"/>
          <p:nvPr/>
        </p:nvPicPr>
        <p:blipFill rotWithShape="1">
          <a:blip r:embed="rId4">
            <a:alphaModFix/>
          </a:blip>
          <a:srcRect b="0" l="0" r="0" t="0"/>
          <a:stretch/>
        </p:blipFill>
        <p:spPr>
          <a:xfrm>
            <a:off x="5143875" y="5026792"/>
            <a:ext cx="1834375" cy="1835383"/>
          </a:xfrm>
          <a:prstGeom prst="rect">
            <a:avLst/>
          </a:prstGeom>
          <a:noFill/>
          <a:ln>
            <a:noFill/>
          </a:ln>
        </p:spPr>
      </p:pic>
      <p:pic>
        <p:nvPicPr>
          <p:cNvPr descr="A picture containing container, square&#10;&#10;Description automatically generated" id="135" name="Google Shape;135;p18"/>
          <p:cNvPicPr preferRelativeResize="0"/>
          <p:nvPr/>
        </p:nvPicPr>
        <p:blipFill rotWithShape="1">
          <a:blip r:embed="rId4">
            <a:alphaModFix/>
          </a:blip>
          <a:srcRect b="0" l="0" r="0" t="0"/>
          <a:stretch/>
        </p:blipFill>
        <p:spPr>
          <a:xfrm>
            <a:off x="10004802" y="4495498"/>
            <a:ext cx="1834375" cy="1834354"/>
          </a:xfrm>
          <a:prstGeom prst="rect">
            <a:avLst/>
          </a:prstGeom>
          <a:noFill/>
          <a:ln>
            <a:noFill/>
          </a:ln>
        </p:spPr>
      </p:pic>
      <p:sp>
        <p:nvSpPr>
          <p:cNvPr id="136" name="Google Shape;136;p18"/>
          <p:cNvSpPr/>
          <p:nvPr/>
        </p:nvSpPr>
        <p:spPr>
          <a:xfrm>
            <a:off x="7058425" y="4127550"/>
            <a:ext cx="2866200" cy="2202300"/>
          </a:xfrm>
          <a:prstGeom prst="wedgeRoundRectCallout">
            <a:avLst>
              <a:gd fmla="val 59239" name="adj1"/>
              <a:gd fmla="val 65121" name="adj2"/>
              <a:gd fmla="val 0" name="adj3"/>
            </a:avLst>
          </a:prstGeom>
          <a:solidFill>
            <a:srgbClr val="B6D7A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sz="1600">
                <a:latin typeface="Press Start 2P"/>
                <a:ea typeface="Press Start 2P"/>
                <a:cs typeface="Press Start 2P"/>
                <a:sym typeface="Press Start 2P"/>
              </a:rPr>
              <a:t>Où vous situez-vous avec Minecraft ?</a:t>
            </a:r>
            <a:endParaRPr sz="1600">
              <a:latin typeface="Press Start 2P"/>
              <a:ea typeface="Press Start 2P"/>
              <a:cs typeface="Press Start 2P"/>
              <a:sym typeface="Press Start 2P"/>
            </a:endParaRPr>
          </a:p>
          <a:p>
            <a:pPr indent="0" lvl="0" marL="0" rtl="0" algn="ctr">
              <a:spcBef>
                <a:spcPts val="0"/>
              </a:spcBef>
              <a:spcAft>
                <a:spcPts val="0"/>
              </a:spcAft>
              <a:buNone/>
            </a:pPr>
            <a:r>
              <a:t/>
            </a:r>
            <a:endParaRPr sz="1600">
              <a:latin typeface="Press Start 2P"/>
              <a:ea typeface="Press Start 2P"/>
              <a:cs typeface="Press Start 2P"/>
              <a:sym typeface="Press Start 2P"/>
            </a:endParaRPr>
          </a:p>
          <a:p>
            <a:pPr indent="0" lvl="0" marL="0" rtl="0" algn="ctr">
              <a:spcBef>
                <a:spcPts val="0"/>
              </a:spcBef>
              <a:spcAft>
                <a:spcPts val="0"/>
              </a:spcAft>
              <a:buNone/>
            </a:pPr>
            <a:r>
              <a:rPr lang="en-US" sz="1600">
                <a:latin typeface="Press Start 2P"/>
                <a:ea typeface="Press Start 2P"/>
                <a:cs typeface="Press Start 2P"/>
                <a:sym typeface="Press Start 2P"/>
              </a:rPr>
              <a:t>Avec Minecraft en maths?</a:t>
            </a:r>
            <a:endParaRPr sz="1600">
              <a:latin typeface="Press Start 2P"/>
              <a:ea typeface="Press Start 2P"/>
              <a:cs typeface="Press Start 2P"/>
              <a:sym typeface="Press Start 2P"/>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29"/>
                                        </p:tgtEl>
                                        <p:attrNameLst>
                                          <p:attrName>style.visibility</p:attrName>
                                        </p:attrNameLst>
                                      </p:cBhvr>
                                      <p:to>
                                        <p:strVal val="visible"/>
                                      </p:to>
                                    </p:set>
                                    <p:animEffect filter="fade" transition="in">
                                      <p:cBhvr>
                                        <p:cTn dur="500"/>
                                        <p:tgtEl>
                                          <p:spTgt spid="129"/>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133"/>
                                        </p:tgtEl>
                                        <p:attrNameLst>
                                          <p:attrName>style.visibility</p:attrName>
                                        </p:attrNameLst>
                                      </p:cBhvr>
                                      <p:to>
                                        <p:strVal val="visible"/>
                                      </p:to>
                                    </p:set>
                                    <p:animEffect filter="fade" transition="in">
                                      <p:cBhvr>
                                        <p:cTn dur="250"/>
                                        <p:tgtEl>
                                          <p:spTgt spid="133"/>
                                        </p:tgtEl>
                                      </p:cBhvr>
                                    </p:animEffect>
                                  </p:childTnLst>
                                </p:cTn>
                              </p:par>
                              <p:par>
                                <p:cTn fill="hold" nodeType="withEffect" presetClass="entr" presetID="2" presetSubtype="4">
                                  <p:stCondLst>
                                    <p:cond delay="0"/>
                                  </p:stCondLst>
                                  <p:childTnLst>
                                    <p:set>
                                      <p:cBhvr>
                                        <p:cTn dur="1" fill="hold">
                                          <p:stCondLst>
                                            <p:cond delay="0"/>
                                          </p:stCondLst>
                                        </p:cTn>
                                        <p:tgtEl>
                                          <p:spTgt spid="132"/>
                                        </p:tgtEl>
                                        <p:attrNameLst>
                                          <p:attrName>style.visibility</p:attrName>
                                        </p:attrNameLst>
                                      </p:cBhvr>
                                      <p:to>
                                        <p:strVal val="visible"/>
                                      </p:to>
                                    </p:set>
                                    <p:anim calcmode="lin" valueType="num">
                                      <p:cBhvr additive="base">
                                        <p:cTn dur="1500"/>
                                        <p:tgtEl>
                                          <p:spTgt spid="132"/>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134"/>
                                        </p:tgtEl>
                                        <p:attrNameLst>
                                          <p:attrName>style.visibility</p:attrName>
                                        </p:attrNameLst>
                                      </p:cBhvr>
                                      <p:to>
                                        <p:strVal val="visible"/>
                                      </p:to>
                                    </p:set>
                                    <p:anim calcmode="lin" valueType="num">
                                      <p:cBhvr additive="base">
                                        <p:cTn dur="1500"/>
                                        <p:tgtEl>
                                          <p:spTgt spid="134"/>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135"/>
                                        </p:tgtEl>
                                        <p:attrNameLst>
                                          <p:attrName>style.visibility</p:attrName>
                                        </p:attrNameLst>
                                      </p:cBhvr>
                                      <p:to>
                                        <p:strVal val="visible"/>
                                      </p:to>
                                    </p:set>
                                    <p:anim calcmode="lin" valueType="num">
                                      <p:cBhvr additive="base">
                                        <p:cTn dur="1500"/>
                                        <p:tgtEl>
                                          <p:spTgt spid="135"/>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1077D2"/>
            </a:gs>
            <a:gs pos="100000">
              <a:srgbClr val="093153"/>
            </a:gs>
          </a:gsLst>
          <a:path path="circle">
            <a:fillToRect b="50%" l="50%" r="50%" t="50%"/>
          </a:path>
          <a:tileRect/>
        </a:gradFill>
      </p:bgPr>
    </p:bg>
    <p:spTree>
      <p:nvGrpSpPr>
        <p:cNvPr id="694" name="Shape 694"/>
        <p:cNvGrpSpPr/>
        <p:nvPr/>
      </p:nvGrpSpPr>
      <p:grpSpPr>
        <a:xfrm>
          <a:off x="0" y="0"/>
          <a:ext cx="0" cy="0"/>
          <a:chOff x="0" y="0"/>
          <a:chExt cx="0" cy="0"/>
        </a:xfrm>
      </p:grpSpPr>
      <p:pic>
        <p:nvPicPr>
          <p:cNvPr descr="A picture containing container, square&#10;&#10;Description automatically generated" id="695" name="Google Shape;695;p45"/>
          <p:cNvPicPr preferRelativeResize="0"/>
          <p:nvPr/>
        </p:nvPicPr>
        <p:blipFill rotWithShape="1">
          <a:blip r:embed="rId3">
            <a:alphaModFix/>
          </a:blip>
          <a:srcRect b="0" l="0" r="0" t="0"/>
          <a:stretch/>
        </p:blipFill>
        <p:spPr>
          <a:xfrm>
            <a:off x="10674075" y="185522"/>
            <a:ext cx="1300063" cy="1300063"/>
          </a:xfrm>
          <a:prstGeom prst="rect">
            <a:avLst/>
          </a:prstGeom>
          <a:noFill/>
          <a:ln>
            <a:noFill/>
          </a:ln>
        </p:spPr>
      </p:pic>
      <p:pic>
        <p:nvPicPr>
          <p:cNvPr descr="A picture containing container, square&#10;&#10;Description automatically generated" id="696" name="Google Shape;696;p45"/>
          <p:cNvPicPr preferRelativeResize="0"/>
          <p:nvPr/>
        </p:nvPicPr>
        <p:blipFill rotWithShape="1">
          <a:blip r:embed="rId3">
            <a:alphaModFix/>
          </a:blip>
          <a:srcRect b="0" l="0" r="0" t="0"/>
          <a:stretch/>
        </p:blipFill>
        <p:spPr>
          <a:xfrm>
            <a:off x="239558" y="185522"/>
            <a:ext cx="1300063" cy="1300063"/>
          </a:xfrm>
          <a:prstGeom prst="rect">
            <a:avLst/>
          </a:prstGeom>
          <a:noFill/>
          <a:ln>
            <a:noFill/>
          </a:ln>
        </p:spPr>
      </p:pic>
      <p:sp>
        <p:nvSpPr>
          <p:cNvPr id="697" name="Google Shape;697;p45"/>
          <p:cNvSpPr/>
          <p:nvPr/>
        </p:nvSpPr>
        <p:spPr>
          <a:xfrm>
            <a:off x="2496650" y="145950"/>
            <a:ext cx="7220400" cy="1051500"/>
          </a:xfrm>
          <a:prstGeom prst="roundRect">
            <a:avLst>
              <a:gd fmla="val 0" name="adj"/>
            </a:avLst>
          </a:prstGeom>
          <a:gradFill>
            <a:gsLst>
              <a:gs pos="0">
                <a:srgbClr val="848484"/>
              </a:gs>
              <a:gs pos="3540">
                <a:srgbClr val="848484"/>
              </a:gs>
              <a:gs pos="55000">
                <a:srgbClr val="6D6D6D"/>
              </a:gs>
              <a:gs pos="100000">
                <a:srgbClr val="848484"/>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98" name="Google Shape;698;p45"/>
          <p:cNvSpPr txBox="1"/>
          <p:nvPr/>
        </p:nvSpPr>
        <p:spPr>
          <a:xfrm>
            <a:off x="2535050" y="512299"/>
            <a:ext cx="7220400" cy="6465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SzPts val="1100"/>
              <a:buNone/>
            </a:pPr>
            <a:r>
              <a:rPr lang="en-US" sz="1800">
                <a:solidFill>
                  <a:srgbClr val="D8D8D8"/>
                </a:solidFill>
                <a:latin typeface="Press Start 2P"/>
                <a:ea typeface="Press Start 2P"/>
                <a:cs typeface="Press Start 2P"/>
                <a:sym typeface="Press Start 2P"/>
              </a:rPr>
              <a:t>Les maths avec Minecraft selon différentes intentions</a:t>
            </a:r>
            <a:endParaRPr sz="1800">
              <a:solidFill>
                <a:srgbClr val="D8D8D8"/>
              </a:solidFill>
              <a:latin typeface="Press Start 2P"/>
              <a:ea typeface="Press Start 2P"/>
              <a:cs typeface="Press Start 2P"/>
              <a:sym typeface="Press Start 2P"/>
            </a:endParaRPr>
          </a:p>
        </p:txBody>
      </p:sp>
      <p:sp>
        <p:nvSpPr>
          <p:cNvPr id="699" name="Google Shape;699;p45"/>
          <p:cNvSpPr txBox="1"/>
          <p:nvPr/>
        </p:nvSpPr>
        <p:spPr>
          <a:xfrm>
            <a:off x="662575" y="1645950"/>
            <a:ext cx="11165100" cy="4987200"/>
          </a:xfrm>
          <a:prstGeom prst="rect">
            <a:avLst/>
          </a:prstGeom>
          <a:noFill/>
          <a:ln>
            <a:noFill/>
          </a:ln>
        </p:spPr>
        <p:txBody>
          <a:bodyPr anchorCtr="0" anchor="t" bIns="45700" lIns="91425" spcFirstLastPara="1" rIns="91425" wrap="square" tIns="45700">
            <a:spAutoFit/>
          </a:bodyPr>
          <a:lstStyle/>
          <a:p>
            <a:pPr indent="0" lvl="0" marL="0" marR="0" rtl="0" algn="ctr">
              <a:lnSpc>
                <a:spcPct val="150000"/>
              </a:lnSpc>
              <a:spcBef>
                <a:spcPts val="0"/>
              </a:spcBef>
              <a:spcAft>
                <a:spcPts val="0"/>
              </a:spcAft>
              <a:buSzPts val="1100"/>
              <a:buNone/>
            </a:pPr>
            <a:r>
              <a:rPr b="1" lang="en-US" sz="1200">
                <a:solidFill>
                  <a:schemeClr val="lt1"/>
                </a:solidFill>
                <a:latin typeface="Press Start 2P"/>
                <a:ea typeface="Press Start 2P"/>
                <a:cs typeface="Press Start 2P"/>
                <a:sym typeface="Press Start 2P"/>
              </a:rPr>
              <a:t>Différentes intentions didactiques peuvent soutenir l’usage de Minecraft Education en classe de mathématiques au primaire et au secondaire. Une tâche peut être utilisée afin d’introduire un nouveau concept et de favoriser l’apprentissage par l’exploration ou la manipulation d’objets. Minecraft peut aussi servir à appliquer des concepts déjà appris ou à les consolider. Finalement, l’élève peut être placé face à une tâche plus ouverte et créative. Ces types de tâches peuvent aussi s’ancrer dans le référentiel d’intervention en mathématiques (RIM) par le recours à la résolution de problèmes selon différentes intentions. De plus, en posture d’évaluation, ces tâches peuvent s’inscrire dans le développement de compétences mathématiques. Nous vous invitons à venir explorer ces intentions ainsi que les liens à faire avec le RIM et l’évaluation des compétences dans l'environnement Minecraft. Vous aurez aussi l’occasion d’expérimenter ces types de tâches et de découvrir les ressources existantes. Nous vous partagerons aussi les grandes lignes d’un projet de recherche collaborative en cours, qui sera imprégné de ces intentions et qui vise à collaborer avec des enseignants et des conseillers pédagogiques RÉCIT.</a:t>
            </a:r>
            <a:endParaRPr b="1" sz="1200">
              <a:solidFill>
                <a:schemeClr val="lt1"/>
              </a:solidFill>
              <a:latin typeface="Press Start 2P"/>
              <a:ea typeface="Press Start 2P"/>
              <a:cs typeface="Press Start 2P"/>
              <a:sym typeface="Press Start 2P"/>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4">
                                  <p:stCondLst>
                                    <p:cond delay="0"/>
                                  </p:stCondLst>
                                  <p:childTnLst>
                                    <p:set>
                                      <p:cBhvr>
                                        <p:cTn dur="1" fill="hold">
                                          <p:stCondLst>
                                            <p:cond delay="0"/>
                                          </p:stCondLst>
                                        </p:cTn>
                                        <p:tgtEl>
                                          <p:spTgt spid="695"/>
                                        </p:tgtEl>
                                        <p:attrNameLst>
                                          <p:attrName>style.visibility</p:attrName>
                                        </p:attrNameLst>
                                      </p:cBhvr>
                                      <p:to>
                                        <p:strVal val="visible"/>
                                      </p:to>
                                    </p:set>
                                    <p:anim calcmode="lin" valueType="num">
                                      <p:cBhvr additive="base">
                                        <p:cTn dur="1000"/>
                                        <p:tgtEl>
                                          <p:spTgt spid="695"/>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696"/>
                                        </p:tgtEl>
                                        <p:attrNameLst>
                                          <p:attrName>style.visibility</p:attrName>
                                        </p:attrNameLst>
                                      </p:cBhvr>
                                      <p:to>
                                        <p:strVal val="visible"/>
                                      </p:to>
                                    </p:set>
                                    <p:anim calcmode="lin" valueType="num">
                                      <p:cBhvr additive="base">
                                        <p:cTn dur="1000"/>
                                        <p:tgtEl>
                                          <p:spTgt spid="696"/>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3" name="Shape 703"/>
        <p:cNvGrpSpPr/>
        <p:nvPr/>
      </p:nvGrpSpPr>
      <p:grpSpPr>
        <a:xfrm>
          <a:off x="0" y="0"/>
          <a:ext cx="0" cy="0"/>
          <a:chOff x="0" y="0"/>
          <a:chExt cx="0" cy="0"/>
        </a:xfrm>
      </p:grpSpPr>
      <p:sp>
        <p:nvSpPr>
          <p:cNvPr id="704" name="Google Shape;704;p46"/>
          <p:cNvSpPr txBox="1"/>
          <p:nvPr/>
        </p:nvSpPr>
        <p:spPr>
          <a:xfrm>
            <a:off x="2380562" y="599780"/>
            <a:ext cx="7444450" cy="769441"/>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Clr>
                <a:schemeClr val="lt1"/>
              </a:buClr>
              <a:buSzPts val="4400"/>
              <a:buFont typeface="Rubik"/>
              <a:buNone/>
            </a:pPr>
            <a:r>
              <a:rPr lang="en-US" sz="4400">
                <a:solidFill>
                  <a:schemeClr val="lt1"/>
                </a:solidFill>
                <a:latin typeface="Rubik"/>
                <a:ea typeface="Rubik"/>
                <a:cs typeface="Rubik"/>
                <a:sym typeface="Rubik"/>
              </a:rPr>
              <a:t>INSTRUCTIONS FOR USE</a:t>
            </a:r>
            <a:endParaRPr sz="4400">
              <a:solidFill>
                <a:schemeClr val="lt1"/>
              </a:solidFill>
              <a:latin typeface="Rubik"/>
              <a:ea typeface="Rubik"/>
              <a:cs typeface="Rubik"/>
              <a:sym typeface="Rubik"/>
            </a:endParaRPr>
          </a:p>
        </p:txBody>
      </p:sp>
      <p:sp>
        <p:nvSpPr>
          <p:cNvPr id="705" name="Google Shape;705;p46"/>
          <p:cNvSpPr txBox="1"/>
          <p:nvPr/>
        </p:nvSpPr>
        <p:spPr>
          <a:xfrm>
            <a:off x="4239443" y="2677013"/>
            <a:ext cx="3708401" cy="338554"/>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Clr>
                <a:schemeClr val="lt1"/>
              </a:buClr>
              <a:buSzPts val="1600"/>
              <a:buFont typeface="Rubik"/>
              <a:buNone/>
            </a:pPr>
            <a:r>
              <a:rPr b="1" lang="en-US" sz="1600">
                <a:solidFill>
                  <a:schemeClr val="lt1"/>
                </a:solidFill>
                <a:latin typeface="Rubik"/>
                <a:ea typeface="Rubik"/>
                <a:cs typeface="Rubik"/>
                <a:sym typeface="Rubik"/>
              </a:rPr>
              <a:t>What you are allowed to do :</a:t>
            </a:r>
            <a:endParaRPr b="1" sz="1600">
              <a:solidFill>
                <a:schemeClr val="lt1"/>
              </a:solidFill>
              <a:latin typeface="Rubik"/>
              <a:ea typeface="Rubik"/>
              <a:cs typeface="Rubik"/>
              <a:sym typeface="Rubik"/>
            </a:endParaRPr>
          </a:p>
        </p:txBody>
      </p:sp>
      <p:sp>
        <p:nvSpPr>
          <p:cNvPr id="706" name="Google Shape;706;p46"/>
          <p:cNvSpPr txBox="1"/>
          <p:nvPr/>
        </p:nvSpPr>
        <p:spPr>
          <a:xfrm>
            <a:off x="3145093" y="3005890"/>
            <a:ext cx="5897100" cy="646290"/>
          </a:xfrm>
          <a:prstGeom prst="rect">
            <a:avLst/>
          </a:prstGeom>
          <a:noFill/>
          <a:ln>
            <a:noFill/>
          </a:ln>
        </p:spPr>
        <p:txBody>
          <a:bodyPr anchorCtr="0" anchor="t" bIns="45700" lIns="91425" spcFirstLastPara="1" rIns="91425" wrap="square" tIns="45700">
            <a:spAutoFit/>
          </a:bodyPr>
          <a:lstStyle/>
          <a:p>
            <a:pPr indent="0" lvl="0" marL="0" marR="0" rtl="0" algn="ctr">
              <a:lnSpc>
                <a:spcPct val="150000"/>
              </a:lnSpc>
              <a:spcBef>
                <a:spcPts val="0"/>
              </a:spcBef>
              <a:spcAft>
                <a:spcPts val="0"/>
              </a:spcAft>
              <a:buClr>
                <a:schemeClr val="lt1"/>
              </a:buClr>
              <a:buSzPts val="1200"/>
              <a:buFont typeface="Rubik"/>
              <a:buNone/>
            </a:pPr>
            <a:r>
              <a:rPr lang="en-US" sz="1200">
                <a:solidFill>
                  <a:schemeClr val="lt1"/>
                </a:solidFill>
                <a:latin typeface="Rubik"/>
                <a:ea typeface="Rubik"/>
                <a:cs typeface="Rubik"/>
                <a:sym typeface="Rubik"/>
              </a:rPr>
              <a:t>Modify this template</a:t>
            </a:r>
            <a:endParaRPr sz="1800">
              <a:solidFill>
                <a:schemeClr val="lt1"/>
              </a:solidFill>
              <a:latin typeface="Calibri"/>
              <a:ea typeface="Calibri"/>
              <a:cs typeface="Calibri"/>
              <a:sym typeface="Calibri"/>
            </a:endParaRPr>
          </a:p>
          <a:p>
            <a:pPr indent="0" lvl="0" marL="0" marR="0" rtl="0" algn="ctr">
              <a:lnSpc>
                <a:spcPct val="150000"/>
              </a:lnSpc>
              <a:spcBef>
                <a:spcPts val="0"/>
              </a:spcBef>
              <a:spcAft>
                <a:spcPts val="0"/>
              </a:spcAft>
              <a:buClr>
                <a:schemeClr val="lt1"/>
              </a:buClr>
              <a:buSzPts val="1200"/>
              <a:buFont typeface="Rubik"/>
              <a:buNone/>
            </a:pPr>
            <a:r>
              <a:rPr lang="en-US" sz="1200">
                <a:solidFill>
                  <a:schemeClr val="lt1"/>
                </a:solidFill>
                <a:latin typeface="Rubik"/>
                <a:ea typeface="Rubik"/>
                <a:cs typeface="Rubik"/>
                <a:sym typeface="Rubik"/>
              </a:rPr>
              <a:t>Use it for personal or commercial projects</a:t>
            </a:r>
            <a:endParaRPr sz="1200">
              <a:solidFill>
                <a:schemeClr val="lt1"/>
              </a:solidFill>
              <a:latin typeface="Rubik"/>
              <a:ea typeface="Rubik"/>
              <a:cs typeface="Rubik"/>
              <a:sym typeface="Rubik"/>
            </a:endParaRPr>
          </a:p>
        </p:txBody>
      </p:sp>
      <p:sp>
        <p:nvSpPr>
          <p:cNvPr id="707" name="Google Shape;707;p46"/>
          <p:cNvSpPr txBox="1"/>
          <p:nvPr/>
        </p:nvSpPr>
        <p:spPr>
          <a:xfrm>
            <a:off x="3145093" y="1982639"/>
            <a:ext cx="5897100" cy="338554"/>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Clr>
                <a:schemeClr val="lt1"/>
              </a:buClr>
              <a:buSzPts val="1600"/>
              <a:buFont typeface="Rubik"/>
              <a:buNone/>
            </a:pPr>
            <a:r>
              <a:rPr lang="en-US" sz="1600">
                <a:solidFill>
                  <a:schemeClr val="lt1"/>
                </a:solidFill>
                <a:latin typeface="Rubik"/>
                <a:ea typeface="Rubik"/>
                <a:cs typeface="Rubik"/>
                <a:sym typeface="Rubik"/>
              </a:rPr>
              <a:t>You must credit Slidechef in order to use this template</a:t>
            </a:r>
            <a:endParaRPr sz="1600">
              <a:solidFill>
                <a:schemeClr val="lt1"/>
              </a:solidFill>
              <a:latin typeface="Rubik"/>
              <a:ea typeface="Rubik"/>
              <a:cs typeface="Rubik"/>
              <a:sym typeface="Rubik"/>
            </a:endParaRPr>
          </a:p>
        </p:txBody>
      </p:sp>
      <p:sp>
        <p:nvSpPr>
          <p:cNvPr id="708" name="Google Shape;708;p46"/>
          <p:cNvSpPr txBox="1"/>
          <p:nvPr/>
        </p:nvSpPr>
        <p:spPr>
          <a:xfrm>
            <a:off x="4178325" y="3975660"/>
            <a:ext cx="3830637" cy="338554"/>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Clr>
                <a:schemeClr val="lt1"/>
              </a:buClr>
              <a:buSzPts val="1600"/>
              <a:buFont typeface="Rubik"/>
              <a:buNone/>
            </a:pPr>
            <a:r>
              <a:rPr b="1" lang="en-US" sz="1600">
                <a:solidFill>
                  <a:schemeClr val="lt1"/>
                </a:solidFill>
                <a:latin typeface="Rubik"/>
                <a:ea typeface="Rubik"/>
                <a:cs typeface="Rubik"/>
                <a:sym typeface="Rubik"/>
              </a:rPr>
              <a:t>What you are not allowed to do :</a:t>
            </a:r>
            <a:endParaRPr b="1" sz="1600">
              <a:solidFill>
                <a:schemeClr val="lt1"/>
              </a:solidFill>
              <a:latin typeface="Rubik"/>
              <a:ea typeface="Rubik"/>
              <a:cs typeface="Rubik"/>
              <a:sym typeface="Rubik"/>
            </a:endParaRPr>
          </a:p>
        </p:txBody>
      </p:sp>
      <p:sp>
        <p:nvSpPr>
          <p:cNvPr id="709" name="Google Shape;709;p46"/>
          <p:cNvSpPr txBox="1"/>
          <p:nvPr/>
        </p:nvSpPr>
        <p:spPr>
          <a:xfrm>
            <a:off x="3145093" y="4304538"/>
            <a:ext cx="5897100" cy="1477287"/>
          </a:xfrm>
          <a:prstGeom prst="rect">
            <a:avLst/>
          </a:prstGeom>
          <a:noFill/>
          <a:ln>
            <a:noFill/>
          </a:ln>
        </p:spPr>
        <p:txBody>
          <a:bodyPr anchorCtr="0" anchor="t" bIns="45700" lIns="91425" spcFirstLastPara="1" rIns="91425" wrap="square" tIns="45700">
            <a:spAutoFit/>
          </a:bodyPr>
          <a:lstStyle/>
          <a:p>
            <a:pPr indent="0" lvl="0" marL="0" marR="0" rtl="0" algn="ctr">
              <a:lnSpc>
                <a:spcPct val="150000"/>
              </a:lnSpc>
              <a:spcBef>
                <a:spcPts val="0"/>
              </a:spcBef>
              <a:spcAft>
                <a:spcPts val="0"/>
              </a:spcAft>
              <a:buClr>
                <a:schemeClr val="lt1"/>
              </a:buClr>
              <a:buSzPts val="1200"/>
              <a:buFont typeface="Rubik"/>
              <a:buNone/>
            </a:pPr>
            <a:r>
              <a:rPr lang="en-US" sz="1200">
                <a:solidFill>
                  <a:schemeClr val="lt1"/>
                </a:solidFill>
                <a:latin typeface="Rubik"/>
                <a:ea typeface="Rubik"/>
                <a:cs typeface="Rubik"/>
                <a:sym typeface="Rubik"/>
              </a:rPr>
              <a:t>Offer Slidechef templates for download</a:t>
            </a:r>
            <a:endParaRPr sz="1800">
              <a:solidFill>
                <a:schemeClr val="lt1"/>
              </a:solidFill>
              <a:latin typeface="Calibri"/>
              <a:ea typeface="Calibri"/>
              <a:cs typeface="Calibri"/>
              <a:sym typeface="Calibri"/>
            </a:endParaRPr>
          </a:p>
          <a:p>
            <a:pPr indent="0" lvl="0" marL="0" marR="0" rtl="0" algn="ctr">
              <a:lnSpc>
                <a:spcPct val="150000"/>
              </a:lnSpc>
              <a:spcBef>
                <a:spcPts val="0"/>
              </a:spcBef>
              <a:spcAft>
                <a:spcPts val="0"/>
              </a:spcAft>
              <a:buClr>
                <a:schemeClr val="lt1"/>
              </a:buClr>
              <a:buSzPts val="1200"/>
              <a:buFont typeface="Rubik"/>
              <a:buNone/>
            </a:pPr>
            <a:r>
              <a:rPr lang="en-US" sz="1200">
                <a:solidFill>
                  <a:schemeClr val="lt1"/>
                </a:solidFill>
                <a:latin typeface="Rubik"/>
                <a:ea typeface="Rubik"/>
                <a:cs typeface="Rubik"/>
                <a:sym typeface="Rubik"/>
              </a:rPr>
              <a:t>Sublicense, sell or rent any Slidechef content</a:t>
            </a:r>
            <a:endParaRPr sz="1800">
              <a:solidFill>
                <a:schemeClr val="lt1"/>
              </a:solidFill>
              <a:latin typeface="Calibri"/>
              <a:ea typeface="Calibri"/>
              <a:cs typeface="Calibri"/>
              <a:sym typeface="Calibri"/>
            </a:endParaRPr>
          </a:p>
          <a:p>
            <a:pPr indent="0" lvl="0" marL="0" marR="0" rtl="0" algn="ctr">
              <a:lnSpc>
                <a:spcPct val="150000"/>
              </a:lnSpc>
              <a:spcBef>
                <a:spcPts val="0"/>
              </a:spcBef>
              <a:spcAft>
                <a:spcPts val="0"/>
              </a:spcAft>
              <a:buClr>
                <a:schemeClr val="lt1"/>
              </a:buClr>
              <a:buSzPts val="1200"/>
              <a:buFont typeface="Rubik"/>
              <a:buNone/>
            </a:pPr>
            <a:r>
              <a:rPr lang="en-US" sz="1200">
                <a:solidFill>
                  <a:schemeClr val="lt1"/>
                </a:solidFill>
                <a:latin typeface="Rubik"/>
                <a:ea typeface="Rubik"/>
                <a:cs typeface="Rubik"/>
                <a:sym typeface="Rubik"/>
              </a:rPr>
              <a:t>Distribute Slidechef content unless it has been authorized</a:t>
            </a:r>
            <a:endParaRPr sz="1800">
              <a:solidFill>
                <a:schemeClr val="lt1"/>
              </a:solidFill>
              <a:latin typeface="Calibri"/>
              <a:ea typeface="Calibri"/>
              <a:cs typeface="Calibri"/>
              <a:sym typeface="Calibri"/>
            </a:endParaRPr>
          </a:p>
          <a:p>
            <a:pPr indent="0" lvl="0" marL="0" marR="0" rtl="0" algn="ctr">
              <a:lnSpc>
                <a:spcPct val="150000"/>
              </a:lnSpc>
              <a:spcBef>
                <a:spcPts val="0"/>
              </a:spcBef>
              <a:spcAft>
                <a:spcPts val="0"/>
              </a:spcAft>
              <a:buClr>
                <a:schemeClr val="lt1"/>
              </a:buClr>
              <a:buSzPts val="1200"/>
              <a:buFont typeface="Rubik"/>
              <a:buNone/>
            </a:pPr>
            <a:r>
              <a:rPr lang="en-US" sz="1200">
                <a:solidFill>
                  <a:schemeClr val="lt1"/>
                </a:solidFill>
                <a:latin typeface="Rubik"/>
                <a:ea typeface="Rubik"/>
                <a:cs typeface="Rubik"/>
                <a:sym typeface="Rubik"/>
              </a:rPr>
              <a:t>Include Slidechef content in an online or offline file</a:t>
            </a:r>
            <a:endParaRPr sz="1800">
              <a:solidFill>
                <a:schemeClr val="lt1"/>
              </a:solidFill>
              <a:latin typeface="Calibri"/>
              <a:ea typeface="Calibri"/>
              <a:cs typeface="Calibri"/>
              <a:sym typeface="Calibri"/>
            </a:endParaRPr>
          </a:p>
          <a:p>
            <a:pPr indent="0" lvl="0" marL="0" marR="0" rtl="0" algn="ctr">
              <a:lnSpc>
                <a:spcPct val="150000"/>
              </a:lnSpc>
              <a:spcBef>
                <a:spcPts val="0"/>
              </a:spcBef>
              <a:spcAft>
                <a:spcPts val="0"/>
              </a:spcAft>
              <a:buClr>
                <a:schemeClr val="lt1"/>
              </a:buClr>
              <a:buSzPts val="1200"/>
              <a:buFont typeface="Rubik"/>
              <a:buNone/>
            </a:pPr>
            <a:r>
              <a:rPr lang="en-US" sz="1200">
                <a:solidFill>
                  <a:schemeClr val="lt1"/>
                </a:solidFill>
                <a:latin typeface="Rubik"/>
                <a:ea typeface="Rubik"/>
                <a:cs typeface="Rubik"/>
                <a:sym typeface="Rubik"/>
              </a:rPr>
              <a:t>Acquire the copyright of Slidechef content</a:t>
            </a:r>
            <a:endParaRPr sz="1800">
              <a:solidFill>
                <a:schemeClr val="lt1"/>
              </a:solidFill>
              <a:latin typeface="Calibri"/>
              <a:ea typeface="Calibri"/>
              <a:cs typeface="Calibri"/>
              <a:sym typeface="Calibri"/>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3" name="Shape 713"/>
        <p:cNvGrpSpPr/>
        <p:nvPr/>
      </p:nvGrpSpPr>
      <p:grpSpPr>
        <a:xfrm>
          <a:off x="0" y="0"/>
          <a:ext cx="0" cy="0"/>
          <a:chOff x="0" y="0"/>
          <a:chExt cx="0" cy="0"/>
        </a:xfrm>
      </p:grpSpPr>
      <p:pic>
        <p:nvPicPr>
          <p:cNvPr descr="Icon&#10;&#10;Description automatically generated" id="714" name="Google Shape;714;p47"/>
          <p:cNvPicPr preferRelativeResize="0"/>
          <p:nvPr/>
        </p:nvPicPr>
        <p:blipFill rotWithShape="1">
          <a:blip r:embed="rId3">
            <a:alphaModFix/>
          </a:blip>
          <a:srcRect b="0" l="0" r="0" t="0"/>
          <a:stretch/>
        </p:blipFill>
        <p:spPr>
          <a:xfrm>
            <a:off x="4453737" y="2912383"/>
            <a:ext cx="968524" cy="968524"/>
          </a:xfrm>
          <a:prstGeom prst="rect">
            <a:avLst/>
          </a:prstGeom>
          <a:noFill/>
          <a:ln>
            <a:noFill/>
          </a:ln>
        </p:spPr>
      </p:pic>
      <p:sp>
        <p:nvSpPr>
          <p:cNvPr id="715" name="Google Shape;715;p47"/>
          <p:cNvSpPr txBox="1"/>
          <p:nvPr/>
        </p:nvSpPr>
        <p:spPr>
          <a:xfrm>
            <a:off x="5591907" y="3104258"/>
            <a:ext cx="2456718" cy="5847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3200">
                <a:solidFill>
                  <a:schemeClr val="lt1"/>
                </a:solidFill>
                <a:latin typeface="Arial"/>
                <a:ea typeface="Arial"/>
                <a:cs typeface="Arial"/>
                <a:sym typeface="Arial"/>
              </a:rPr>
              <a:t>Slide </a:t>
            </a:r>
            <a:r>
              <a:rPr b="1" lang="en-US" sz="3200">
                <a:solidFill>
                  <a:schemeClr val="lt1"/>
                </a:solidFill>
                <a:latin typeface="Arial"/>
                <a:ea typeface="Arial"/>
                <a:cs typeface="Arial"/>
                <a:sym typeface="Arial"/>
              </a:rPr>
              <a:t>Chef</a:t>
            </a:r>
            <a:endParaRPr b="1" sz="3200">
              <a:solidFill>
                <a:schemeClr val="lt1"/>
              </a:solidFill>
              <a:latin typeface="Arial"/>
              <a:ea typeface="Arial"/>
              <a:cs typeface="Arial"/>
              <a:sym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40" name="Shape 140"/>
        <p:cNvGrpSpPr/>
        <p:nvPr/>
      </p:nvGrpSpPr>
      <p:grpSpPr>
        <a:xfrm>
          <a:off x="0" y="0"/>
          <a:ext cx="0" cy="0"/>
          <a:chOff x="0" y="0"/>
          <a:chExt cx="0" cy="0"/>
        </a:xfrm>
      </p:grpSpPr>
      <p:sp>
        <p:nvSpPr>
          <p:cNvPr id="141" name="Google Shape;141;p19"/>
          <p:cNvSpPr/>
          <p:nvPr/>
        </p:nvSpPr>
        <p:spPr>
          <a:xfrm>
            <a:off x="1138525" y="1942650"/>
            <a:ext cx="9791400" cy="3642900"/>
          </a:xfrm>
          <a:prstGeom prst="roundRect">
            <a:avLst>
              <a:gd fmla="val 0" name="adj"/>
            </a:avLst>
          </a:prstGeom>
          <a:gradFill>
            <a:gsLst>
              <a:gs pos="0">
                <a:srgbClr val="848484"/>
              </a:gs>
              <a:gs pos="55000">
                <a:srgbClr val="6D6D6D"/>
              </a:gs>
              <a:gs pos="100000">
                <a:srgbClr val="848484"/>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42" name="Google Shape;142;p19"/>
          <p:cNvSpPr/>
          <p:nvPr/>
        </p:nvSpPr>
        <p:spPr>
          <a:xfrm>
            <a:off x="1834000" y="566625"/>
            <a:ext cx="8399400" cy="733500"/>
          </a:xfrm>
          <a:prstGeom prst="roundRect">
            <a:avLst>
              <a:gd fmla="val 0" name="adj"/>
            </a:avLst>
          </a:prstGeom>
          <a:gradFill>
            <a:gsLst>
              <a:gs pos="0">
                <a:srgbClr val="848484"/>
              </a:gs>
              <a:gs pos="3540">
                <a:srgbClr val="848484"/>
              </a:gs>
              <a:gs pos="55000">
                <a:srgbClr val="6D6D6D"/>
              </a:gs>
              <a:gs pos="100000">
                <a:srgbClr val="848484"/>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43" name="Google Shape;143;p19"/>
          <p:cNvSpPr txBox="1"/>
          <p:nvPr/>
        </p:nvSpPr>
        <p:spPr>
          <a:xfrm>
            <a:off x="1915425" y="748775"/>
            <a:ext cx="8194800" cy="3693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rgbClr val="D8D8D8"/>
                </a:solidFill>
                <a:latin typeface="Press Start 2P"/>
                <a:ea typeface="Press Start 2P"/>
                <a:cs typeface="Press Start 2P"/>
                <a:sym typeface="Press Start 2P"/>
              </a:rPr>
              <a:t>Qu’est-ce que Minecraft Education ?</a:t>
            </a:r>
            <a:endParaRPr/>
          </a:p>
        </p:txBody>
      </p:sp>
      <p:pic>
        <p:nvPicPr>
          <p:cNvPr descr="A picture containing container, square&#10;&#10;Description automatically generated" id="144" name="Google Shape;144;p19"/>
          <p:cNvPicPr preferRelativeResize="0"/>
          <p:nvPr/>
        </p:nvPicPr>
        <p:blipFill rotWithShape="1">
          <a:blip r:embed="rId4">
            <a:alphaModFix/>
          </a:blip>
          <a:srcRect b="0" l="0" r="0" t="0"/>
          <a:stretch/>
        </p:blipFill>
        <p:spPr>
          <a:xfrm>
            <a:off x="282963" y="4495488"/>
            <a:ext cx="1834375" cy="1834375"/>
          </a:xfrm>
          <a:prstGeom prst="rect">
            <a:avLst/>
          </a:prstGeom>
          <a:noFill/>
          <a:ln>
            <a:noFill/>
          </a:ln>
        </p:spPr>
      </p:pic>
      <p:sp>
        <p:nvSpPr>
          <p:cNvPr id="145" name="Google Shape;145;p19"/>
          <p:cNvSpPr txBox="1"/>
          <p:nvPr/>
        </p:nvSpPr>
        <p:spPr>
          <a:xfrm>
            <a:off x="1138525" y="2213125"/>
            <a:ext cx="9791400" cy="2770500"/>
          </a:xfrm>
          <a:prstGeom prst="rect">
            <a:avLst/>
          </a:prstGeom>
          <a:noFill/>
          <a:ln>
            <a:noFill/>
          </a:ln>
        </p:spPr>
        <p:txBody>
          <a:bodyPr anchorCtr="0" anchor="t" bIns="45700" lIns="91425" spcFirstLastPara="1" rIns="91425" wrap="square" tIns="45700">
            <a:spAutoFit/>
          </a:bodyPr>
          <a:lstStyle/>
          <a:p>
            <a:pPr indent="0" lvl="0" marL="0" marR="0" rtl="0" algn="ctr">
              <a:lnSpc>
                <a:spcPct val="150000"/>
              </a:lnSpc>
              <a:spcBef>
                <a:spcPts val="0"/>
              </a:spcBef>
              <a:spcAft>
                <a:spcPts val="0"/>
              </a:spcAft>
              <a:buNone/>
            </a:pPr>
            <a:r>
              <a:rPr lang="en-US" sz="1200">
                <a:solidFill>
                  <a:schemeClr val="lt2"/>
                </a:solidFill>
                <a:latin typeface="Press Start 2P"/>
                <a:ea typeface="Press Start 2P"/>
                <a:cs typeface="Press Start 2P"/>
                <a:sym typeface="Press Start 2P"/>
              </a:rPr>
              <a:t>Minecraft Education est un </a:t>
            </a:r>
            <a:r>
              <a:rPr lang="en-US" sz="1200">
                <a:solidFill>
                  <a:schemeClr val="lt2"/>
                </a:solidFill>
                <a:latin typeface="Press Start 2P"/>
                <a:ea typeface="Press Start 2P"/>
                <a:cs typeface="Press Start 2P"/>
                <a:sym typeface="Press Start 2P"/>
              </a:rPr>
              <a:t>jeu vidéo</a:t>
            </a:r>
            <a:r>
              <a:rPr lang="en-US" sz="1200">
                <a:solidFill>
                  <a:schemeClr val="lt2"/>
                </a:solidFill>
                <a:latin typeface="Press Start 2P"/>
                <a:ea typeface="Press Start 2P"/>
                <a:cs typeface="Press Start 2P"/>
                <a:sym typeface="Press Start 2P"/>
              </a:rPr>
              <a:t> de type «bac à sable» développé par Mojang Studios. C’est une version de Minecraft qui est conçue pour être utilisée en classe. Elle offre des fonctionnalités supplémentaires pour les enseignants, comme la possibilité de créer des </a:t>
            </a:r>
            <a:r>
              <a:rPr lang="en-US" sz="1200">
                <a:solidFill>
                  <a:schemeClr val="lt2"/>
                </a:solidFill>
                <a:latin typeface="Press Start 2P"/>
                <a:ea typeface="Press Start 2P"/>
                <a:cs typeface="Press Start 2P"/>
                <a:sym typeface="Press Start 2P"/>
              </a:rPr>
              <a:t>activités éducatives</a:t>
            </a:r>
            <a:r>
              <a:rPr lang="en-US" sz="1200">
                <a:solidFill>
                  <a:schemeClr val="lt2"/>
                </a:solidFill>
                <a:latin typeface="Press Start 2P"/>
                <a:ea typeface="Press Start 2P"/>
                <a:cs typeface="Press Start 2P"/>
                <a:sym typeface="Press Start 2P"/>
              </a:rPr>
              <a:t> et des défis pour les élèves, ainsi que des outils pour suivre leur progression. Les élèves peuvent utiliser Minecraft pour faire des apprentissages variés et développer de nombreuses compétences, comme leurs habiletés technologiques, la résolution de problèmes, la collaboration et la créativité. </a:t>
            </a:r>
            <a:endParaRPr sz="1200">
              <a:solidFill>
                <a:schemeClr val="lt2"/>
              </a:solidFill>
              <a:latin typeface="Press Start 2P"/>
              <a:ea typeface="Press Start 2P"/>
              <a:cs typeface="Press Start 2P"/>
              <a:sym typeface="Press Start 2P"/>
            </a:endParaRPr>
          </a:p>
        </p:txBody>
      </p:sp>
      <p:pic>
        <p:nvPicPr>
          <p:cNvPr descr="A picture containing container, square&#10;&#10;Description automatically generated" id="146" name="Google Shape;146;p19"/>
          <p:cNvPicPr preferRelativeResize="0"/>
          <p:nvPr/>
        </p:nvPicPr>
        <p:blipFill rotWithShape="1">
          <a:blip r:embed="rId4">
            <a:alphaModFix/>
          </a:blip>
          <a:srcRect b="0" l="0" r="0" t="0"/>
          <a:stretch/>
        </p:blipFill>
        <p:spPr>
          <a:xfrm>
            <a:off x="5143875" y="5026792"/>
            <a:ext cx="1834375" cy="1835383"/>
          </a:xfrm>
          <a:prstGeom prst="rect">
            <a:avLst/>
          </a:prstGeom>
          <a:noFill/>
          <a:ln>
            <a:noFill/>
          </a:ln>
        </p:spPr>
      </p:pic>
      <p:pic>
        <p:nvPicPr>
          <p:cNvPr descr="A picture containing container, square&#10;&#10;Description automatically generated" id="147" name="Google Shape;147;p19"/>
          <p:cNvPicPr preferRelativeResize="0"/>
          <p:nvPr/>
        </p:nvPicPr>
        <p:blipFill rotWithShape="1">
          <a:blip r:embed="rId4">
            <a:alphaModFix/>
          </a:blip>
          <a:srcRect b="0" l="0" r="0" t="0"/>
          <a:stretch/>
        </p:blipFill>
        <p:spPr>
          <a:xfrm>
            <a:off x="10004802" y="4495498"/>
            <a:ext cx="1834375" cy="1834354"/>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41"/>
                                        </p:tgtEl>
                                        <p:attrNameLst>
                                          <p:attrName>style.visibility</p:attrName>
                                        </p:attrNameLst>
                                      </p:cBhvr>
                                      <p:to>
                                        <p:strVal val="visible"/>
                                      </p:to>
                                    </p:set>
                                    <p:animEffect filter="fade" transition="in">
                                      <p:cBhvr>
                                        <p:cTn dur="500"/>
                                        <p:tgtEl>
                                          <p:spTgt spid="141"/>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145"/>
                                        </p:tgtEl>
                                        <p:attrNameLst>
                                          <p:attrName>style.visibility</p:attrName>
                                        </p:attrNameLst>
                                      </p:cBhvr>
                                      <p:to>
                                        <p:strVal val="visible"/>
                                      </p:to>
                                    </p:set>
                                    <p:animEffect filter="fade" transition="in">
                                      <p:cBhvr>
                                        <p:cTn dur="250"/>
                                        <p:tgtEl>
                                          <p:spTgt spid="145"/>
                                        </p:tgtEl>
                                      </p:cBhvr>
                                    </p:animEffect>
                                  </p:childTnLst>
                                </p:cTn>
                              </p:par>
                              <p:par>
                                <p:cTn fill="hold" nodeType="withEffect" presetClass="entr" presetID="2" presetSubtype="4">
                                  <p:stCondLst>
                                    <p:cond delay="0"/>
                                  </p:stCondLst>
                                  <p:childTnLst>
                                    <p:set>
                                      <p:cBhvr>
                                        <p:cTn dur="1" fill="hold">
                                          <p:stCondLst>
                                            <p:cond delay="0"/>
                                          </p:stCondLst>
                                        </p:cTn>
                                        <p:tgtEl>
                                          <p:spTgt spid="144"/>
                                        </p:tgtEl>
                                        <p:attrNameLst>
                                          <p:attrName>style.visibility</p:attrName>
                                        </p:attrNameLst>
                                      </p:cBhvr>
                                      <p:to>
                                        <p:strVal val="visible"/>
                                      </p:to>
                                    </p:set>
                                    <p:anim calcmode="lin" valueType="num">
                                      <p:cBhvr additive="base">
                                        <p:cTn dur="1500"/>
                                        <p:tgtEl>
                                          <p:spTgt spid="144"/>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146"/>
                                        </p:tgtEl>
                                        <p:attrNameLst>
                                          <p:attrName>style.visibility</p:attrName>
                                        </p:attrNameLst>
                                      </p:cBhvr>
                                      <p:to>
                                        <p:strVal val="visible"/>
                                      </p:to>
                                    </p:set>
                                    <p:anim calcmode="lin" valueType="num">
                                      <p:cBhvr additive="base">
                                        <p:cTn dur="1500"/>
                                        <p:tgtEl>
                                          <p:spTgt spid="146"/>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147"/>
                                        </p:tgtEl>
                                        <p:attrNameLst>
                                          <p:attrName>style.visibility</p:attrName>
                                        </p:attrNameLst>
                                      </p:cBhvr>
                                      <p:to>
                                        <p:strVal val="visible"/>
                                      </p:to>
                                    </p:set>
                                    <p:anim calcmode="lin" valueType="num">
                                      <p:cBhvr additive="base">
                                        <p:cTn dur="1500"/>
                                        <p:tgtEl>
                                          <p:spTgt spid="147"/>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51" name="Shape 151"/>
        <p:cNvGrpSpPr/>
        <p:nvPr/>
      </p:nvGrpSpPr>
      <p:grpSpPr>
        <a:xfrm>
          <a:off x="0" y="0"/>
          <a:ext cx="0" cy="0"/>
          <a:chOff x="0" y="0"/>
          <a:chExt cx="0" cy="0"/>
        </a:xfrm>
      </p:grpSpPr>
      <p:sp>
        <p:nvSpPr>
          <p:cNvPr id="152" name="Google Shape;152;p20"/>
          <p:cNvSpPr/>
          <p:nvPr/>
        </p:nvSpPr>
        <p:spPr>
          <a:xfrm>
            <a:off x="1834000" y="185625"/>
            <a:ext cx="8399400" cy="733500"/>
          </a:xfrm>
          <a:prstGeom prst="roundRect">
            <a:avLst>
              <a:gd fmla="val 0" name="adj"/>
            </a:avLst>
          </a:prstGeom>
          <a:gradFill>
            <a:gsLst>
              <a:gs pos="0">
                <a:srgbClr val="848484"/>
              </a:gs>
              <a:gs pos="3540">
                <a:srgbClr val="848484"/>
              </a:gs>
              <a:gs pos="55000">
                <a:srgbClr val="6D6D6D"/>
              </a:gs>
              <a:gs pos="100000">
                <a:srgbClr val="848484"/>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53" name="Google Shape;153;p20"/>
          <p:cNvSpPr txBox="1"/>
          <p:nvPr/>
        </p:nvSpPr>
        <p:spPr>
          <a:xfrm>
            <a:off x="1915425" y="367775"/>
            <a:ext cx="8194800" cy="3693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rgbClr val="D8D8D8"/>
                </a:solidFill>
                <a:latin typeface="Press Start 2P"/>
                <a:ea typeface="Press Start 2P"/>
                <a:cs typeface="Press Start 2P"/>
                <a:sym typeface="Press Start 2P"/>
              </a:rPr>
              <a:t>Qu’est-ce que Minecraft Education ?</a:t>
            </a:r>
            <a:endParaRPr/>
          </a:p>
        </p:txBody>
      </p:sp>
      <p:pic>
        <p:nvPicPr>
          <p:cNvPr id="154" name="Google Shape;154;p20" title="Représenter des frises et des dallages">
            <a:hlinkClick r:id="rId4"/>
          </p:cNvPr>
          <p:cNvPicPr preferRelativeResize="0"/>
          <p:nvPr/>
        </p:nvPicPr>
        <p:blipFill>
          <a:blip r:embed="rId5">
            <a:alphaModFix/>
          </a:blip>
          <a:stretch>
            <a:fillRect/>
          </a:stretch>
        </p:blipFill>
        <p:spPr>
          <a:xfrm>
            <a:off x="2318738" y="1038075"/>
            <a:ext cx="7554524" cy="5665901"/>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4"/>
                                        </p:tgtEl>
                                        <p:attrNameLst>
                                          <p:attrName>style.visibility</p:attrName>
                                        </p:attrNameLst>
                                      </p:cBhvr>
                                      <p:to>
                                        <p:strVal val="visible"/>
                                      </p:to>
                                    </p:set>
                                    <p:animEffect filter="fade" transition="in">
                                      <p:cBhvr>
                                        <p:cTn dur="1000"/>
                                        <p:tgtEl>
                                          <p:spTgt spid="15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1077D2"/>
            </a:gs>
            <a:gs pos="100000">
              <a:srgbClr val="093153"/>
            </a:gs>
          </a:gsLst>
          <a:path path="circle">
            <a:fillToRect b="50%" l="50%" r="50%" t="50%"/>
          </a:path>
          <a:tileRect/>
        </a:gradFill>
      </p:bgPr>
    </p:bg>
    <p:spTree>
      <p:nvGrpSpPr>
        <p:cNvPr id="158" name="Shape 158"/>
        <p:cNvGrpSpPr/>
        <p:nvPr/>
      </p:nvGrpSpPr>
      <p:grpSpPr>
        <a:xfrm>
          <a:off x="0" y="0"/>
          <a:ext cx="0" cy="0"/>
          <a:chOff x="0" y="0"/>
          <a:chExt cx="0" cy="0"/>
        </a:xfrm>
      </p:grpSpPr>
      <p:grpSp>
        <p:nvGrpSpPr>
          <p:cNvPr id="159" name="Google Shape;159;p21"/>
          <p:cNvGrpSpPr/>
          <p:nvPr/>
        </p:nvGrpSpPr>
        <p:grpSpPr>
          <a:xfrm>
            <a:off x="3951968" y="2079356"/>
            <a:ext cx="2084100" cy="733500"/>
            <a:chOff x="3951968" y="2079356"/>
            <a:chExt cx="2084100" cy="733500"/>
          </a:xfrm>
        </p:grpSpPr>
        <p:sp>
          <p:nvSpPr>
            <p:cNvPr id="160" name="Google Shape;160;p21">
              <a:hlinkClick action="ppaction://hlinksldjump" r:id="rId3"/>
            </p:cNvPr>
            <p:cNvSpPr/>
            <p:nvPr/>
          </p:nvSpPr>
          <p:spPr>
            <a:xfrm>
              <a:off x="3951968" y="2079356"/>
              <a:ext cx="2084100" cy="733500"/>
            </a:xfrm>
            <a:prstGeom prst="roundRect">
              <a:avLst>
                <a:gd fmla="val 0" name="adj"/>
              </a:avLst>
            </a:prstGeom>
            <a:gradFill>
              <a:gsLst>
                <a:gs pos="0">
                  <a:srgbClr val="A5A5A5"/>
                </a:gs>
                <a:gs pos="55000">
                  <a:srgbClr val="7F7F7F"/>
                </a:gs>
                <a:gs pos="100000">
                  <a:srgbClr val="A5A5A5"/>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61" name="Google Shape;161;p21"/>
            <p:cNvSpPr txBox="1"/>
            <p:nvPr/>
          </p:nvSpPr>
          <p:spPr>
            <a:xfrm>
              <a:off x="4065125" y="2248466"/>
              <a:ext cx="1873800" cy="261600"/>
            </a:xfrm>
            <a:prstGeom prst="rect">
              <a:avLst/>
            </a:prstGeom>
            <a:noFill/>
            <a:ln>
              <a:noFill/>
            </a:ln>
          </p:spPr>
          <p:txBody>
            <a:bodyPr anchorCtr="0" anchor="ctr" bIns="45700" lIns="91425" spcFirstLastPara="1" rIns="91425" wrap="square" tIns="45700">
              <a:spAutoFit/>
            </a:bodyPr>
            <a:lstStyle/>
            <a:p>
              <a:pPr indent="0" lvl="0" marL="0" marR="0" rtl="0" algn="ctr">
                <a:spcBef>
                  <a:spcPts val="0"/>
                </a:spcBef>
                <a:spcAft>
                  <a:spcPts val="0"/>
                </a:spcAft>
                <a:buNone/>
              </a:pPr>
              <a:r>
                <a:rPr lang="en-US" sz="1100">
                  <a:solidFill>
                    <a:srgbClr val="D9D9D9"/>
                  </a:solidFill>
                  <a:latin typeface="Press Start 2P"/>
                  <a:ea typeface="Press Start 2P"/>
                  <a:cs typeface="Press Start 2P"/>
                  <a:sym typeface="Press Start 2P"/>
                </a:rPr>
                <a:t>Application</a:t>
              </a:r>
              <a:endParaRPr sz="1100">
                <a:solidFill>
                  <a:srgbClr val="D9D9D9"/>
                </a:solidFill>
                <a:latin typeface="Press Start 2P"/>
                <a:ea typeface="Press Start 2P"/>
                <a:cs typeface="Press Start 2P"/>
                <a:sym typeface="Press Start 2P"/>
              </a:endParaRPr>
            </a:p>
          </p:txBody>
        </p:sp>
      </p:grpSp>
      <p:sp>
        <p:nvSpPr>
          <p:cNvPr id="162" name="Google Shape;162;p21">
            <a:hlinkClick action="ppaction://hlinksldjump" r:id="rId4"/>
          </p:cNvPr>
          <p:cNvSpPr/>
          <p:nvPr/>
        </p:nvSpPr>
        <p:spPr>
          <a:xfrm>
            <a:off x="8359775" y="2079356"/>
            <a:ext cx="2084100" cy="733500"/>
          </a:xfrm>
          <a:prstGeom prst="roundRect">
            <a:avLst>
              <a:gd fmla="val 0" name="adj"/>
            </a:avLst>
          </a:prstGeom>
          <a:gradFill>
            <a:gsLst>
              <a:gs pos="0">
                <a:srgbClr val="A5A5A5"/>
              </a:gs>
              <a:gs pos="3540">
                <a:srgbClr val="A5A5A5"/>
              </a:gs>
              <a:gs pos="55000">
                <a:srgbClr val="7F7F7F"/>
              </a:gs>
              <a:gs pos="100000">
                <a:srgbClr val="A5A5A5"/>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63" name="Google Shape;163;p21">
            <a:hlinkClick action="ppaction://hlinksldjump" r:id="rId5"/>
          </p:cNvPr>
          <p:cNvSpPr/>
          <p:nvPr/>
        </p:nvSpPr>
        <p:spPr>
          <a:xfrm>
            <a:off x="6155872" y="2079356"/>
            <a:ext cx="2084100" cy="733500"/>
          </a:xfrm>
          <a:prstGeom prst="roundRect">
            <a:avLst>
              <a:gd fmla="val 0" name="adj"/>
            </a:avLst>
          </a:prstGeom>
          <a:gradFill>
            <a:gsLst>
              <a:gs pos="0">
                <a:srgbClr val="A5A5A5"/>
              </a:gs>
              <a:gs pos="3540">
                <a:srgbClr val="A5A5A5"/>
              </a:gs>
              <a:gs pos="55000">
                <a:srgbClr val="7F7F7F"/>
              </a:gs>
              <a:gs pos="100000">
                <a:srgbClr val="A5A5A5"/>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64" name="Google Shape;164;p21"/>
          <p:cNvSpPr/>
          <p:nvPr/>
        </p:nvSpPr>
        <p:spPr>
          <a:xfrm>
            <a:off x="1294039" y="2628324"/>
            <a:ext cx="9603900" cy="3438300"/>
          </a:xfrm>
          <a:prstGeom prst="roundRect">
            <a:avLst>
              <a:gd fmla="val 0" name="adj"/>
            </a:avLst>
          </a:prstGeom>
          <a:gradFill>
            <a:gsLst>
              <a:gs pos="0">
                <a:srgbClr val="D9D9D9"/>
              </a:gs>
              <a:gs pos="3540">
                <a:srgbClr val="D9D9D9"/>
              </a:gs>
              <a:gs pos="84000">
                <a:srgbClr val="ADADAD"/>
              </a:gs>
              <a:gs pos="100000">
                <a:srgbClr val="D8D8D8"/>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A picture containing container, square&#10;&#10;Description automatically generated" id="165" name="Google Shape;165;p21"/>
          <p:cNvPicPr preferRelativeResize="0"/>
          <p:nvPr/>
        </p:nvPicPr>
        <p:blipFill rotWithShape="1">
          <a:blip r:embed="rId6">
            <a:alphaModFix/>
          </a:blip>
          <a:srcRect b="0" l="0" r="0" t="0"/>
          <a:stretch/>
        </p:blipFill>
        <p:spPr>
          <a:xfrm>
            <a:off x="7774664" y="4975982"/>
            <a:ext cx="784149" cy="784150"/>
          </a:xfrm>
          <a:prstGeom prst="rect">
            <a:avLst/>
          </a:prstGeom>
          <a:noFill/>
          <a:ln>
            <a:noFill/>
          </a:ln>
        </p:spPr>
      </p:pic>
      <p:sp>
        <p:nvSpPr>
          <p:cNvPr id="166" name="Google Shape;166;p21"/>
          <p:cNvSpPr/>
          <p:nvPr/>
        </p:nvSpPr>
        <p:spPr>
          <a:xfrm>
            <a:off x="3093000" y="841675"/>
            <a:ext cx="6006000" cy="733800"/>
          </a:xfrm>
          <a:prstGeom prst="roundRect">
            <a:avLst>
              <a:gd fmla="val 0" name="adj"/>
            </a:avLst>
          </a:prstGeom>
          <a:gradFill>
            <a:gsLst>
              <a:gs pos="0">
                <a:srgbClr val="848484"/>
              </a:gs>
              <a:gs pos="3540">
                <a:srgbClr val="848484"/>
              </a:gs>
              <a:gs pos="55000">
                <a:srgbClr val="6D6D6D"/>
              </a:gs>
              <a:gs pos="100000">
                <a:srgbClr val="848484"/>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67" name="Google Shape;167;p21"/>
          <p:cNvSpPr txBox="1"/>
          <p:nvPr/>
        </p:nvSpPr>
        <p:spPr>
          <a:xfrm>
            <a:off x="3984447" y="928975"/>
            <a:ext cx="4223100" cy="6465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rgbClr val="D8D8D8"/>
                </a:solidFill>
                <a:latin typeface="Press Start 2P"/>
                <a:ea typeface="Press Start 2P"/>
                <a:cs typeface="Press Start 2P"/>
                <a:sym typeface="Press Start 2P"/>
              </a:rPr>
              <a:t>3 intentions didactiques</a:t>
            </a:r>
            <a:endParaRPr/>
          </a:p>
        </p:txBody>
      </p:sp>
      <p:sp>
        <p:nvSpPr>
          <p:cNvPr id="168" name="Google Shape;168;p21">
            <a:hlinkClick action="ppaction://hlinksldjump" r:id="rId7"/>
          </p:cNvPr>
          <p:cNvSpPr/>
          <p:nvPr/>
        </p:nvSpPr>
        <p:spPr>
          <a:xfrm>
            <a:off x="1748064" y="2079356"/>
            <a:ext cx="2084100" cy="733500"/>
          </a:xfrm>
          <a:prstGeom prst="roundRect">
            <a:avLst>
              <a:gd fmla="val 0" name="adj"/>
            </a:avLst>
          </a:prstGeom>
          <a:gradFill>
            <a:gsLst>
              <a:gs pos="0">
                <a:srgbClr val="ADADAD"/>
              </a:gs>
              <a:gs pos="100000">
                <a:srgbClr val="D9D9D9"/>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69" name="Google Shape;169;p21">
            <a:hlinkClick action="ppaction://hlinksldjump" r:id="rId8"/>
          </p:cNvPr>
          <p:cNvSpPr txBox="1"/>
          <p:nvPr/>
        </p:nvSpPr>
        <p:spPr>
          <a:xfrm>
            <a:off x="1748225" y="2239173"/>
            <a:ext cx="2084100" cy="2616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100">
                <a:solidFill>
                  <a:schemeClr val="dk1"/>
                </a:solidFill>
                <a:latin typeface="Press Start 2P"/>
                <a:ea typeface="Press Start 2P"/>
                <a:cs typeface="Press Start 2P"/>
                <a:sym typeface="Press Start 2P"/>
              </a:rPr>
              <a:t>Exploration</a:t>
            </a:r>
            <a:endParaRPr sz="1100"/>
          </a:p>
        </p:txBody>
      </p:sp>
      <p:sp>
        <p:nvSpPr>
          <p:cNvPr id="170" name="Google Shape;170;p21"/>
          <p:cNvSpPr txBox="1"/>
          <p:nvPr/>
        </p:nvSpPr>
        <p:spPr>
          <a:xfrm>
            <a:off x="6140950" y="2239173"/>
            <a:ext cx="2084100" cy="2616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100">
                <a:solidFill>
                  <a:srgbClr val="D9D9D9"/>
                </a:solidFill>
                <a:latin typeface="Press Start 2P"/>
                <a:ea typeface="Press Start 2P"/>
                <a:cs typeface="Press Start 2P"/>
                <a:sym typeface="Press Start 2P"/>
              </a:rPr>
              <a:t>Création</a:t>
            </a:r>
            <a:endParaRPr sz="1100"/>
          </a:p>
        </p:txBody>
      </p:sp>
      <p:sp>
        <p:nvSpPr>
          <p:cNvPr id="171" name="Google Shape;171;p21"/>
          <p:cNvSpPr txBox="1"/>
          <p:nvPr/>
        </p:nvSpPr>
        <p:spPr>
          <a:xfrm>
            <a:off x="8283575" y="2154573"/>
            <a:ext cx="2195100" cy="4308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100">
                <a:solidFill>
                  <a:srgbClr val="D9D9D9"/>
                </a:solidFill>
                <a:latin typeface="Press Start 2P"/>
                <a:ea typeface="Press Start 2P"/>
                <a:cs typeface="Press Start 2P"/>
                <a:sym typeface="Press Start 2P"/>
              </a:rPr>
              <a:t>En résumé</a:t>
            </a:r>
            <a:endParaRPr sz="1100"/>
          </a:p>
        </p:txBody>
      </p:sp>
      <p:sp>
        <p:nvSpPr>
          <p:cNvPr id="172" name="Google Shape;172;p21"/>
          <p:cNvSpPr txBox="1"/>
          <p:nvPr/>
        </p:nvSpPr>
        <p:spPr>
          <a:xfrm>
            <a:off x="1748075" y="2833250"/>
            <a:ext cx="6611700" cy="1939500"/>
          </a:xfrm>
          <a:prstGeom prst="rect">
            <a:avLst/>
          </a:prstGeom>
          <a:noFill/>
          <a:ln>
            <a:noFill/>
          </a:ln>
        </p:spPr>
        <p:txBody>
          <a:bodyPr anchorCtr="0" anchor="t" bIns="45700" lIns="91425" spcFirstLastPara="1" rIns="91425" wrap="square" tIns="45700">
            <a:spAutoFit/>
          </a:bodyPr>
          <a:lstStyle/>
          <a:p>
            <a:pPr indent="-304800" lvl="0" marL="457200" marR="0" rtl="0" algn="l">
              <a:lnSpc>
                <a:spcPct val="150000"/>
              </a:lnSpc>
              <a:spcBef>
                <a:spcPts val="0"/>
              </a:spcBef>
              <a:spcAft>
                <a:spcPts val="0"/>
              </a:spcAft>
              <a:buClr>
                <a:schemeClr val="dk1"/>
              </a:buClr>
              <a:buSzPts val="1200"/>
              <a:buFont typeface="Press Start 2P"/>
              <a:buChar char="■"/>
            </a:pPr>
            <a:r>
              <a:rPr lang="en-US" sz="1200">
                <a:solidFill>
                  <a:schemeClr val="dk1"/>
                </a:solidFill>
                <a:latin typeface="Press Start 2P"/>
                <a:ea typeface="Press Start 2P"/>
                <a:cs typeface="Press Start 2P"/>
                <a:sym typeface="Press Start 2P"/>
              </a:rPr>
              <a:t>Tâche qui soutient l’apprentissage d’un nouveau concept</a:t>
            </a:r>
            <a:endParaRPr sz="1200">
              <a:solidFill>
                <a:schemeClr val="dk1"/>
              </a:solidFill>
              <a:latin typeface="Press Start 2P"/>
              <a:ea typeface="Press Start 2P"/>
              <a:cs typeface="Press Start 2P"/>
              <a:sym typeface="Press Start 2P"/>
            </a:endParaRPr>
          </a:p>
          <a:p>
            <a:pPr indent="-304800" lvl="0" marL="457200" marR="0" rtl="0" algn="l">
              <a:lnSpc>
                <a:spcPct val="150000"/>
              </a:lnSpc>
              <a:spcBef>
                <a:spcPts val="0"/>
              </a:spcBef>
              <a:spcAft>
                <a:spcPts val="0"/>
              </a:spcAft>
              <a:buClr>
                <a:schemeClr val="dk1"/>
              </a:buClr>
              <a:buSzPts val="1200"/>
              <a:buFont typeface="Press Start 2P"/>
              <a:buChar char="■"/>
            </a:pPr>
            <a:r>
              <a:rPr lang="en-US" sz="1200">
                <a:solidFill>
                  <a:schemeClr val="dk1"/>
                </a:solidFill>
                <a:latin typeface="Press Start 2P"/>
                <a:ea typeface="Press Start 2P"/>
                <a:cs typeface="Press Start 2P"/>
                <a:sym typeface="Press Start 2P"/>
              </a:rPr>
              <a:t>Amorce (causeries mathématiques)</a:t>
            </a:r>
            <a:endParaRPr sz="1200">
              <a:solidFill>
                <a:schemeClr val="dk1"/>
              </a:solidFill>
              <a:latin typeface="Press Start 2P"/>
              <a:ea typeface="Press Start 2P"/>
              <a:cs typeface="Press Start 2P"/>
              <a:sym typeface="Press Start 2P"/>
            </a:endParaRPr>
          </a:p>
          <a:p>
            <a:pPr indent="-304800" lvl="0" marL="457200" marR="0" rtl="0" algn="l">
              <a:lnSpc>
                <a:spcPct val="150000"/>
              </a:lnSpc>
              <a:spcBef>
                <a:spcPts val="0"/>
              </a:spcBef>
              <a:spcAft>
                <a:spcPts val="0"/>
              </a:spcAft>
              <a:buClr>
                <a:schemeClr val="dk1"/>
              </a:buClr>
              <a:buSzPts val="1200"/>
              <a:buFont typeface="Press Start 2P"/>
              <a:buChar char="■"/>
            </a:pPr>
            <a:r>
              <a:rPr lang="en-US" sz="1200">
                <a:solidFill>
                  <a:schemeClr val="dk1"/>
                </a:solidFill>
                <a:latin typeface="Press Start 2P"/>
                <a:ea typeface="Press Start 2P"/>
                <a:cs typeface="Press Start 2P"/>
                <a:sym typeface="Press Start 2P"/>
              </a:rPr>
              <a:t>Outil de manipulation</a:t>
            </a:r>
            <a:endParaRPr sz="1200">
              <a:solidFill>
                <a:schemeClr val="dk1"/>
              </a:solidFill>
              <a:latin typeface="Press Start 2P"/>
              <a:ea typeface="Press Start 2P"/>
              <a:cs typeface="Press Start 2P"/>
              <a:sym typeface="Press Start 2P"/>
            </a:endParaRPr>
          </a:p>
          <a:p>
            <a:pPr indent="-304800" lvl="0" marL="457200" marR="0" rtl="0" algn="l">
              <a:lnSpc>
                <a:spcPct val="150000"/>
              </a:lnSpc>
              <a:spcBef>
                <a:spcPts val="0"/>
              </a:spcBef>
              <a:spcAft>
                <a:spcPts val="0"/>
              </a:spcAft>
              <a:buClr>
                <a:schemeClr val="dk1"/>
              </a:buClr>
              <a:buSzPts val="1200"/>
              <a:buFont typeface="Press Start 2P"/>
              <a:buChar char="■"/>
            </a:pPr>
            <a:r>
              <a:rPr lang="en-US" sz="1200">
                <a:solidFill>
                  <a:schemeClr val="dk1"/>
                </a:solidFill>
                <a:latin typeface="Press Start 2P"/>
                <a:ea typeface="Press Start 2P"/>
                <a:cs typeface="Press Start 2P"/>
                <a:sym typeface="Press Start 2P"/>
              </a:rPr>
              <a:t>Exploration, observation, analyse et généralisation</a:t>
            </a:r>
            <a:endParaRPr sz="1200">
              <a:solidFill>
                <a:schemeClr val="dk1"/>
              </a:solidFill>
              <a:latin typeface="Press Start 2P"/>
              <a:ea typeface="Press Start 2P"/>
              <a:cs typeface="Press Start 2P"/>
              <a:sym typeface="Press Start 2P"/>
            </a:endParaRPr>
          </a:p>
          <a:p>
            <a:pPr indent="-304800" lvl="0" marL="457200" marR="0" rtl="0" algn="l">
              <a:lnSpc>
                <a:spcPct val="150000"/>
              </a:lnSpc>
              <a:spcBef>
                <a:spcPts val="0"/>
              </a:spcBef>
              <a:spcAft>
                <a:spcPts val="0"/>
              </a:spcAft>
              <a:buClr>
                <a:schemeClr val="dk1"/>
              </a:buClr>
              <a:buSzPts val="1200"/>
              <a:buFont typeface="Press Start 2P"/>
              <a:buChar char="■"/>
            </a:pPr>
            <a:r>
              <a:rPr lang="en-US" sz="1200">
                <a:solidFill>
                  <a:schemeClr val="dk1"/>
                </a:solidFill>
                <a:latin typeface="Press Start 2P"/>
                <a:ea typeface="Press Start 2P"/>
                <a:cs typeface="Press Start 2P"/>
                <a:sym typeface="Press Start 2P"/>
              </a:rPr>
              <a:t>Approche inductive</a:t>
            </a:r>
            <a:endParaRPr sz="1200">
              <a:solidFill>
                <a:schemeClr val="dk1"/>
              </a:solidFill>
              <a:latin typeface="Press Start 2P"/>
              <a:ea typeface="Press Start 2P"/>
              <a:cs typeface="Press Start 2P"/>
              <a:sym typeface="Press Start 2P"/>
            </a:endParaRPr>
          </a:p>
        </p:txBody>
      </p:sp>
      <p:sp>
        <p:nvSpPr>
          <p:cNvPr id="173" name="Google Shape;173;p21"/>
          <p:cNvSpPr/>
          <p:nvPr/>
        </p:nvSpPr>
        <p:spPr>
          <a:xfrm>
            <a:off x="1853536"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74" name="Google Shape;174;p21"/>
          <p:cNvSpPr/>
          <p:nvPr/>
        </p:nvSpPr>
        <p:spPr>
          <a:xfrm>
            <a:off x="2606848"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75" name="Google Shape;175;p21"/>
          <p:cNvSpPr/>
          <p:nvPr/>
        </p:nvSpPr>
        <p:spPr>
          <a:xfrm>
            <a:off x="3360160"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76" name="Google Shape;176;p21"/>
          <p:cNvSpPr/>
          <p:nvPr/>
        </p:nvSpPr>
        <p:spPr>
          <a:xfrm>
            <a:off x="4113472"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77" name="Google Shape;177;p21"/>
          <p:cNvSpPr/>
          <p:nvPr/>
        </p:nvSpPr>
        <p:spPr>
          <a:xfrm>
            <a:off x="4866784"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A picture containing text, clipart&#10;&#10;Description automatically generated" id="178" name="Google Shape;178;p21"/>
          <p:cNvPicPr preferRelativeResize="0"/>
          <p:nvPr/>
        </p:nvPicPr>
        <p:blipFill rotWithShape="1">
          <a:blip r:embed="rId9">
            <a:alphaModFix/>
          </a:blip>
          <a:srcRect b="0" l="0" r="0" t="0"/>
          <a:stretch/>
        </p:blipFill>
        <p:spPr>
          <a:xfrm>
            <a:off x="2774998" y="4964437"/>
            <a:ext cx="350164" cy="350164"/>
          </a:xfrm>
          <a:prstGeom prst="rect">
            <a:avLst/>
          </a:prstGeom>
          <a:noFill/>
          <a:ln>
            <a:noFill/>
          </a:ln>
        </p:spPr>
      </p:pic>
      <p:pic>
        <p:nvPicPr>
          <p:cNvPr descr="Qr code&#10;&#10;Description automatically generated" id="179" name="Google Shape;179;p21"/>
          <p:cNvPicPr preferRelativeResize="0"/>
          <p:nvPr/>
        </p:nvPicPr>
        <p:blipFill rotWithShape="1">
          <a:blip r:embed="rId10">
            <a:alphaModFix/>
          </a:blip>
          <a:srcRect b="0" l="0" r="0" t="0"/>
          <a:stretch/>
        </p:blipFill>
        <p:spPr>
          <a:xfrm>
            <a:off x="1988541" y="4940948"/>
            <a:ext cx="396405" cy="397142"/>
          </a:xfrm>
          <a:prstGeom prst="rect">
            <a:avLst/>
          </a:prstGeom>
          <a:noFill/>
          <a:ln>
            <a:noFill/>
          </a:ln>
        </p:spPr>
      </p:pic>
      <p:pic>
        <p:nvPicPr>
          <p:cNvPr descr="Chart, histogram&#10;&#10;Description automatically generated" id="180" name="Google Shape;180;p21"/>
          <p:cNvPicPr preferRelativeResize="0"/>
          <p:nvPr/>
        </p:nvPicPr>
        <p:blipFill rotWithShape="1">
          <a:blip r:embed="rId11">
            <a:alphaModFix/>
          </a:blip>
          <a:srcRect b="0" l="0" r="0" t="0"/>
          <a:stretch/>
        </p:blipFill>
        <p:spPr>
          <a:xfrm>
            <a:off x="3448039" y="4871481"/>
            <a:ext cx="536076" cy="536076"/>
          </a:xfrm>
          <a:prstGeom prst="rect">
            <a:avLst/>
          </a:prstGeom>
          <a:noFill/>
          <a:ln>
            <a:noFill/>
          </a:ln>
        </p:spPr>
      </p:pic>
      <p:pic>
        <p:nvPicPr>
          <p:cNvPr descr="A picture containing shape&#10;&#10;Description automatically generated" id="181" name="Google Shape;181;p21"/>
          <p:cNvPicPr preferRelativeResize="0"/>
          <p:nvPr/>
        </p:nvPicPr>
        <p:blipFill rotWithShape="1">
          <a:blip r:embed="rId12">
            <a:alphaModFix/>
          </a:blip>
          <a:srcRect b="0" l="0" r="0" t="0"/>
          <a:stretch/>
        </p:blipFill>
        <p:spPr>
          <a:xfrm>
            <a:off x="5013835" y="4978360"/>
            <a:ext cx="392361" cy="322319"/>
          </a:xfrm>
          <a:prstGeom prst="rect">
            <a:avLst/>
          </a:prstGeom>
          <a:noFill/>
          <a:ln>
            <a:noFill/>
          </a:ln>
        </p:spPr>
      </p:pic>
      <p:pic>
        <p:nvPicPr>
          <p:cNvPr descr="Shape&#10;&#10;Description automatically generated" id="182" name="Google Shape;182;p21"/>
          <p:cNvPicPr preferRelativeResize="0"/>
          <p:nvPr/>
        </p:nvPicPr>
        <p:blipFill rotWithShape="1">
          <a:blip r:embed="rId13">
            <a:alphaModFix/>
          </a:blip>
          <a:srcRect b="0" l="0" r="0" t="0"/>
          <a:stretch/>
        </p:blipFill>
        <p:spPr>
          <a:xfrm>
            <a:off x="4293726" y="4974062"/>
            <a:ext cx="330914" cy="330914"/>
          </a:xfrm>
          <a:prstGeom prst="rect">
            <a:avLst/>
          </a:prstGeom>
          <a:noFill/>
          <a:ln>
            <a:noFill/>
          </a:ln>
        </p:spPr>
      </p:pic>
      <p:pic>
        <p:nvPicPr>
          <p:cNvPr descr="A picture containing container, square&#10;&#10;Description automatically generated" id="183" name="Google Shape;183;p21"/>
          <p:cNvPicPr preferRelativeResize="0"/>
          <p:nvPr/>
        </p:nvPicPr>
        <p:blipFill rotWithShape="1">
          <a:blip r:embed="rId6">
            <a:alphaModFix/>
          </a:blip>
          <a:srcRect b="0" l="0" r="0" t="0"/>
          <a:stretch/>
        </p:blipFill>
        <p:spPr>
          <a:xfrm>
            <a:off x="8726274" y="4917068"/>
            <a:ext cx="1747837" cy="1747837"/>
          </a:xfrm>
          <a:prstGeom prst="rect">
            <a:avLst/>
          </a:prstGeom>
          <a:noFill/>
          <a:ln>
            <a:noFill/>
          </a:ln>
        </p:spPr>
      </p:pic>
      <p:pic>
        <p:nvPicPr>
          <p:cNvPr descr="A picture containing container, square&#10;&#10;Description automatically generated" id="184" name="Google Shape;184;p21"/>
          <p:cNvPicPr preferRelativeResize="0"/>
          <p:nvPr/>
        </p:nvPicPr>
        <p:blipFill rotWithShape="1">
          <a:blip r:embed="rId6">
            <a:alphaModFix/>
          </a:blip>
          <a:srcRect b="0" l="0" r="0" t="0"/>
          <a:stretch/>
        </p:blipFill>
        <p:spPr>
          <a:xfrm>
            <a:off x="7824500" y="5410485"/>
            <a:ext cx="1262339" cy="1262339"/>
          </a:xfrm>
          <a:prstGeom prst="rect">
            <a:avLst/>
          </a:prstGeom>
          <a:noFill/>
          <a:ln>
            <a:noFill/>
          </a:ln>
        </p:spPr>
      </p:pic>
      <p:pic>
        <p:nvPicPr>
          <p:cNvPr descr="A picture containing toy&#10;&#10;Description automatically generated" id="185" name="Google Shape;185;p21"/>
          <p:cNvPicPr preferRelativeResize="0"/>
          <p:nvPr/>
        </p:nvPicPr>
        <p:blipFill rotWithShape="1">
          <a:blip r:embed="rId14">
            <a:alphaModFix/>
          </a:blip>
          <a:srcRect b="0" l="0" r="0" t="0"/>
          <a:stretch/>
        </p:blipFill>
        <p:spPr>
          <a:xfrm>
            <a:off x="8359775" y="3290564"/>
            <a:ext cx="2617550" cy="2292961"/>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72"/>
                                        </p:tgtEl>
                                        <p:attrNameLst>
                                          <p:attrName>style.visibility</p:attrName>
                                        </p:attrNameLst>
                                      </p:cBhvr>
                                      <p:to>
                                        <p:strVal val="visible"/>
                                      </p:to>
                                    </p:set>
                                    <p:animEffect filter="fade" transition="in">
                                      <p:cBhvr>
                                        <p:cTn dur="250"/>
                                        <p:tgtEl>
                                          <p:spTgt spid="172"/>
                                        </p:tgtEl>
                                      </p:cBhvr>
                                    </p:animEffect>
                                  </p:childTnLst>
                                </p:cTn>
                              </p:par>
                              <p:par>
                                <p:cTn fill="hold" nodeType="withEffect" presetClass="entr" presetID="2" presetSubtype="4">
                                  <p:stCondLst>
                                    <p:cond delay="0"/>
                                  </p:stCondLst>
                                  <p:childTnLst>
                                    <p:set>
                                      <p:cBhvr>
                                        <p:cTn dur="1" fill="hold">
                                          <p:stCondLst>
                                            <p:cond delay="0"/>
                                          </p:stCondLst>
                                        </p:cTn>
                                        <p:tgtEl>
                                          <p:spTgt spid="183"/>
                                        </p:tgtEl>
                                        <p:attrNameLst>
                                          <p:attrName>style.visibility</p:attrName>
                                        </p:attrNameLst>
                                      </p:cBhvr>
                                      <p:to>
                                        <p:strVal val="visible"/>
                                      </p:to>
                                    </p:set>
                                    <p:anim calcmode="lin" valueType="num">
                                      <p:cBhvr additive="base">
                                        <p:cTn dur="1000"/>
                                        <p:tgtEl>
                                          <p:spTgt spid="183"/>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184"/>
                                        </p:tgtEl>
                                        <p:attrNameLst>
                                          <p:attrName>style.visibility</p:attrName>
                                        </p:attrNameLst>
                                      </p:cBhvr>
                                      <p:to>
                                        <p:strVal val="visible"/>
                                      </p:to>
                                    </p:set>
                                    <p:anim calcmode="lin" valueType="num">
                                      <p:cBhvr additive="base">
                                        <p:cTn dur="1000"/>
                                        <p:tgtEl>
                                          <p:spTgt spid="184"/>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165"/>
                                        </p:tgtEl>
                                        <p:attrNameLst>
                                          <p:attrName>style.visibility</p:attrName>
                                        </p:attrNameLst>
                                      </p:cBhvr>
                                      <p:to>
                                        <p:strVal val="visible"/>
                                      </p:to>
                                    </p:set>
                                    <p:anim calcmode="lin" valueType="num">
                                      <p:cBhvr additive="base">
                                        <p:cTn dur="1000"/>
                                        <p:tgtEl>
                                          <p:spTgt spid="165"/>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185"/>
                                        </p:tgtEl>
                                        <p:attrNameLst>
                                          <p:attrName>style.visibility</p:attrName>
                                        </p:attrNameLst>
                                      </p:cBhvr>
                                      <p:to>
                                        <p:strVal val="visible"/>
                                      </p:to>
                                    </p:set>
                                    <p:anim calcmode="lin" valueType="num">
                                      <p:cBhvr additive="base">
                                        <p:cTn dur="1000"/>
                                        <p:tgtEl>
                                          <p:spTgt spid="185"/>
                                        </p:tgtEl>
                                        <p:attrNameLst>
                                          <p:attrName>ppt_y</p:attrName>
                                        </p:attrNameLst>
                                      </p:cBhvr>
                                      <p:tavLst>
                                        <p:tav fmla="" tm="0">
                                          <p:val>
                                            <p:strVal val="#ppt_y+1"/>
                                          </p:val>
                                        </p:tav>
                                        <p:tav fmla="" tm="100000">
                                          <p:val>
                                            <p:strVal val="#ppt_y"/>
                                          </p:val>
                                        </p:tav>
                                      </p:tavLst>
                                    </p:anim>
                                  </p:childTnLst>
                                </p:cTn>
                              </p:par>
                              <p:par>
                                <p:cTn fill="hold" nodeType="withEffect" presetClass="entr" presetID="10" presetSubtype="0">
                                  <p:stCondLst>
                                    <p:cond delay="0"/>
                                  </p:stCondLst>
                                  <p:childTnLst>
                                    <p:set>
                                      <p:cBhvr>
                                        <p:cTn dur="1" fill="hold">
                                          <p:stCondLst>
                                            <p:cond delay="0"/>
                                          </p:stCondLst>
                                        </p:cTn>
                                        <p:tgtEl>
                                          <p:spTgt spid="178"/>
                                        </p:tgtEl>
                                        <p:attrNameLst>
                                          <p:attrName>style.visibility</p:attrName>
                                        </p:attrNameLst>
                                      </p:cBhvr>
                                      <p:to>
                                        <p:strVal val="visible"/>
                                      </p:to>
                                    </p:set>
                                    <p:animEffect filter="fade" transition="in">
                                      <p:cBhvr>
                                        <p:cTn dur="1000"/>
                                        <p:tgtEl>
                                          <p:spTgt spid="178"/>
                                        </p:tgtEl>
                                      </p:cBhvr>
                                    </p:animEffect>
                                  </p:childTnLst>
                                </p:cTn>
                              </p:par>
                              <p:par>
                                <p:cTn fill="hold" nodeType="withEffect" presetClass="entr" presetID="10" presetSubtype="0">
                                  <p:stCondLst>
                                    <p:cond delay="0"/>
                                  </p:stCondLst>
                                  <p:childTnLst>
                                    <p:set>
                                      <p:cBhvr>
                                        <p:cTn dur="1" fill="hold">
                                          <p:stCondLst>
                                            <p:cond delay="0"/>
                                          </p:stCondLst>
                                        </p:cTn>
                                        <p:tgtEl>
                                          <p:spTgt spid="179"/>
                                        </p:tgtEl>
                                        <p:attrNameLst>
                                          <p:attrName>style.visibility</p:attrName>
                                        </p:attrNameLst>
                                      </p:cBhvr>
                                      <p:to>
                                        <p:strVal val="visible"/>
                                      </p:to>
                                    </p:set>
                                    <p:animEffect filter="fade" transition="in">
                                      <p:cBhvr>
                                        <p:cTn dur="1000"/>
                                        <p:tgtEl>
                                          <p:spTgt spid="179"/>
                                        </p:tgtEl>
                                      </p:cBhvr>
                                    </p:animEffect>
                                  </p:childTnLst>
                                </p:cTn>
                              </p:par>
                              <p:par>
                                <p:cTn fill="hold" nodeType="withEffect" presetClass="entr" presetID="10" presetSubtype="0">
                                  <p:stCondLst>
                                    <p:cond delay="0"/>
                                  </p:stCondLst>
                                  <p:childTnLst>
                                    <p:set>
                                      <p:cBhvr>
                                        <p:cTn dur="1" fill="hold">
                                          <p:stCondLst>
                                            <p:cond delay="0"/>
                                          </p:stCondLst>
                                        </p:cTn>
                                        <p:tgtEl>
                                          <p:spTgt spid="180"/>
                                        </p:tgtEl>
                                        <p:attrNameLst>
                                          <p:attrName>style.visibility</p:attrName>
                                        </p:attrNameLst>
                                      </p:cBhvr>
                                      <p:to>
                                        <p:strVal val="visible"/>
                                      </p:to>
                                    </p:set>
                                    <p:animEffect filter="fade" transition="in">
                                      <p:cBhvr>
                                        <p:cTn dur="1000"/>
                                        <p:tgtEl>
                                          <p:spTgt spid="180"/>
                                        </p:tgtEl>
                                      </p:cBhvr>
                                    </p:animEffect>
                                  </p:childTnLst>
                                </p:cTn>
                              </p:par>
                              <p:par>
                                <p:cTn fill="hold" nodeType="withEffect" presetClass="entr" presetID="10" presetSubtype="0">
                                  <p:stCondLst>
                                    <p:cond delay="0"/>
                                  </p:stCondLst>
                                  <p:childTnLst>
                                    <p:set>
                                      <p:cBhvr>
                                        <p:cTn dur="1" fill="hold">
                                          <p:stCondLst>
                                            <p:cond delay="0"/>
                                          </p:stCondLst>
                                        </p:cTn>
                                        <p:tgtEl>
                                          <p:spTgt spid="182"/>
                                        </p:tgtEl>
                                        <p:attrNameLst>
                                          <p:attrName>style.visibility</p:attrName>
                                        </p:attrNameLst>
                                      </p:cBhvr>
                                      <p:to>
                                        <p:strVal val="visible"/>
                                      </p:to>
                                    </p:set>
                                    <p:animEffect filter="fade" transition="in">
                                      <p:cBhvr>
                                        <p:cTn dur="1000"/>
                                        <p:tgtEl>
                                          <p:spTgt spid="182"/>
                                        </p:tgtEl>
                                      </p:cBhvr>
                                    </p:animEffect>
                                  </p:childTnLst>
                                </p:cTn>
                              </p:par>
                              <p:par>
                                <p:cTn fill="hold" nodeType="withEffect" presetClass="entr" presetID="10" presetSubtype="0">
                                  <p:stCondLst>
                                    <p:cond delay="0"/>
                                  </p:stCondLst>
                                  <p:childTnLst>
                                    <p:set>
                                      <p:cBhvr>
                                        <p:cTn dur="1" fill="hold">
                                          <p:stCondLst>
                                            <p:cond delay="0"/>
                                          </p:stCondLst>
                                        </p:cTn>
                                        <p:tgtEl>
                                          <p:spTgt spid="181"/>
                                        </p:tgtEl>
                                        <p:attrNameLst>
                                          <p:attrName>style.visibility</p:attrName>
                                        </p:attrNameLst>
                                      </p:cBhvr>
                                      <p:to>
                                        <p:strVal val="visible"/>
                                      </p:to>
                                    </p:set>
                                    <p:animEffect filter="fade" transition="in">
                                      <p:cBhvr>
                                        <p:cTn dur="1000"/>
                                        <p:tgtEl>
                                          <p:spTgt spid="18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1077D2"/>
            </a:gs>
            <a:gs pos="100000">
              <a:srgbClr val="093153"/>
            </a:gs>
          </a:gsLst>
          <a:path path="circle">
            <a:fillToRect b="50%" l="50%" r="50%" t="50%"/>
          </a:path>
          <a:tileRect/>
        </a:gradFill>
      </p:bgPr>
    </p:bg>
    <p:spTree>
      <p:nvGrpSpPr>
        <p:cNvPr id="189" name="Shape 189"/>
        <p:cNvGrpSpPr/>
        <p:nvPr/>
      </p:nvGrpSpPr>
      <p:grpSpPr>
        <a:xfrm>
          <a:off x="0" y="0"/>
          <a:ext cx="0" cy="0"/>
          <a:chOff x="0" y="0"/>
          <a:chExt cx="0" cy="0"/>
        </a:xfrm>
      </p:grpSpPr>
      <p:sp>
        <p:nvSpPr>
          <p:cNvPr id="190" name="Google Shape;190;p22">
            <a:hlinkClick/>
          </p:cNvPr>
          <p:cNvSpPr/>
          <p:nvPr/>
        </p:nvSpPr>
        <p:spPr>
          <a:xfrm>
            <a:off x="1748064" y="2079356"/>
            <a:ext cx="2084162" cy="733634"/>
          </a:xfrm>
          <a:prstGeom prst="roundRect">
            <a:avLst>
              <a:gd fmla="val 0" name="adj"/>
            </a:avLst>
          </a:prstGeom>
          <a:gradFill>
            <a:gsLst>
              <a:gs pos="0">
                <a:srgbClr val="A5A5A5"/>
              </a:gs>
              <a:gs pos="3540">
                <a:srgbClr val="A5A5A5"/>
              </a:gs>
              <a:gs pos="55000">
                <a:srgbClr val="7F7F7F"/>
              </a:gs>
              <a:gs pos="100000">
                <a:srgbClr val="A5A5A5"/>
              </a:gs>
            </a:gsLst>
            <a:lin ang="5400000"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91" name="Google Shape;191;p22"/>
          <p:cNvSpPr txBox="1"/>
          <p:nvPr/>
        </p:nvSpPr>
        <p:spPr>
          <a:xfrm>
            <a:off x="1777325" y="2248020"/>
            <a:ext cx="2007600" cy="261600"/>
          </a:xfrm>
          <a:prstGeom prst="rect">
            <a:avLst/>
          </a:prstGeom>
          <a:noFill/>
          <a:ln>
            <a:noFill/>
          </a:ln>
        </p:spPr>
        <p:txBody>
          <a:bodyPr anchorCtr="0" anchor="t" bIns="45700" lIns="91425" spcFirstLastPara="1" rIns="91425" wrap="square" tIns="45700">
            <a:spAutoFit/>
          </a:bodyPr>
          <a:lstStyle/>
          <a:p>
            <a:pPr indent="0" lvl="0" marL="0" rtl="0" algn="ctr">
              <a:spcBef>
                <a:spcPts val="0"/>
              </a:spcBef>
              <a:spcAft>
                <a:spcPts val="0"/>
              </a:spcAft>
              <a:buClr>
                <a:schemeClr val="dk1"/>
              </a:buClr>
              <a:buFont typeface="Arial"/>
              <a:buNone/>
            </a:pPr>
            <a:r>
              <a:rPr lang="en-US" sz="1100">
                <a:solidFill>
                  <a:srgbClr val="D9D9D9"/>
                </a:solidFill>
                <a:latin typeface="Press Start 2P"/>
                <a:ea typeface="Press Start 2P"/>
                <a:cs typeface="Press Start 2P"/>
                <a:sym typeface="Press Start 2P"/>
              </a:rPr>
              <a:t>Exploration</a:t>
            </a:r>
            <a:endParaRPr>
              <a:solidFill>
                <a:srgbClr val="D9D9D9"/>
              </a:solidFill>
            </a:endParaRPr>
          </a:p>
        </p:txBody>
      </p:sp>
      <p:sp>
        <p:nvSpPr>
          <p:cNvPr id="192" name="Google Shape;192;p22">
            <a:hlinkClick action="ppaction://hlinksldjump" r:id="rId3"/>
          </p:cNvPr>
          <p:cNvSpPr/>
          <p:nvPr/>
        </p:nvSpPr>
        <p:spPr>
          <a:xfrm>
            <a:off x="8359775" y="2079356"/>
            <a:ext cx="2084162" cy="733634"/>
          </a:xfrm>
          <a:prstGeom prst="roundRect">
            <a:avLst>
              <a:gd fmla="val 0" name="adj"/>
            </a:avLst>
          </a:prstGeom>
          <a:gradFill>
            <a:gsLst>
              <a:gs pos="0">
                <a:srgbClr val="A5A5A5"/>
              </a:gs>
              <a:gs pos="3540">
                <a:srgbClr val="A5A5A5"/>
              </a:gs>
              <a:gs pos="55000">
                <a:srgbClr val="7F7F7F"/>
              </a:gs>
              <a:gs pos="100000">
                <a:srgbClr val="A5A5A5"/>
              </a:gs>
            </a:gsLst>
            <a:lin ang="5400000"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93" name="Google Shape;193;p22">
            <a:hlinkClick action="ppaction://hlinksldjump" r:id="rId4"/>
          </p:cNvPr>
          <p:cNvSpPr/>
          <p:nvPr/>
        </p:nvSpPr>
        <p:spPr>
          <a:xfrm>
            <a:off x="6155872" y="2079356"/>
            <a:ext cx="2084162" cy="733634"/>
          </a:xfrm>
          <a:prstGeom prst="roundRect">
            <a:avLst>
              <a:gd fmla="val 0" name="adj"/>
            </a:avLst>
          </a:prstGeom>
          <a:gradFill>
            <a:gsLst>
              <a:gs pos="0">
                <a:srgbClr val="A5A5A5"/>
              </a:gs>
              <a:gs pos="3540">
                <a:srgbClr val="A5A5A5"/>
              </a:gs>
              <a:gs pos="55000">
                <a:srgbClr val="7F7F7F"/>
              </a:gs>
              <a:gs pos="100000">
                <a:srgbClr val="A5A5A5"/>
              </a:gs>
            </a:gsLst>
            <a:lin ang="5400000"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94" name="Google Shape;194;p22"/>
          <p:cNvSpPr/>
          <p:nvPr/>
        </p:nvSpPr>
        <p:spPr>
          <a:xfrm>
            <a:off x="1294039" y="2628324"/>
            <a:ext cx="9603900" cy="3438300"/>
          </a:xfrm>
          <a:prstGeom prst="roundRect">
            <a:avLst>
              <a:gd fmla="val 0" name="adj"/>
            </a:avLst>
          </a:prstGeom>
          <a:gradFill>
            <a:gsLst>
              <a:gs pos="0">
                <a:srgbClr val="D9D9D9"/>
              </a:gs>
              <a:gs pos="3540">
                <a:srgbClr val="D9D9D9"/>
              </a:gs>
              <a:gs pos="84000">
                <a:srgbClr val="ADADAD"/>
              </a:gs>
              <a:gs pos="100000">
                <a:srgbClr val="D8D8D8"/>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95" name="Google Shape;195;p22"/>
          <p:cNvSpPr txBox="1"/>
          <p:nvPr/>
        </p:nvSpPr>
        <p:spPr>
          <a:xfrm>
            <a:off x="1367075" y="2813000"/>
            <a:ext cx="7915500" cy="2493600"/>
          </a:xfrm>
          <a:prstGeom prst="rect">
            <a:avLst/>
          </a:prstGeom>
          <a:noFill/>
          <a:ln>
            <a:noFill/>
          </a:ln>
        </p:spPr>
        <p:txBody>
          <a:bodyPr anchorCtr="0" anchor="t" bIns="45700" lIns="91425" spcFirstLastPara="1" rIns="91425" wrap="square" tIns="45700">
            <a:spAutoFit/>
          </a:bodyPr>
          <a:lstStyle/>
          <a:p>
            <a:pPr indent="0" lvl="0" marL="0" marR="0" rtl="0" algn="l">
              <a:lnSpc>
                <a:spcPct val="150000"/>
              </a:lnSpc>
              <a:spcBef>
                <a:spcPts val="0"/>
              </a:spcBef>
              <a:spcAft>
                <a:spcPts val="0"/>
              </a:spcAft>
              <a:buNone/>
            </a:pPr>
            <a:r>
              <a:t/>
            </a:r>
            <a:endParaRPr sz="1200">
              <a:solidFill>
                <a:schemeClr val="dk1"/>
              </a:solidFill>
              <a:latin typeface="Press Start 2P"/>
              <a:ea typeface="Press Start 2P"/>
              <a:cs typeface="Press Start 2P"/>
              <a:sym typeface="Press Start 2P"/>
            </a:endParaRPr>
          </a:p>
          <a:p>
            <a:pPr indent="-304800" lvl="0" marL="457200" marR="0" rtl="0" algn="l">
              <a:lnSpc>
                <a:spcPct val="150000"/>
              </a:lnSpc>
              <a:spcBef>
                <a:spcPts val="0"/>
              </a:spcBef>
              <a:spcAft>
                <a:spcPts val="0"/>
              </a:spcAft>
              <a:buClr>
                <a:schemeClr val="dk1"/>
              </a:buClr>
              <a:buSzPts val="1200"/>
              <a:buFont typeface="Press Start 2P"/>
              <a:buChar char="■"/>
            </a:pPr>
            <a:r>
              <a:rPr lang="en-US" sz="1200">
                <a:solidFill>
                  <a:schemeClr val="dk1"/>
                </a:solidFill>
                <a:latin typeface="Press Start 2P"/>
                <a:ea typeface="Press Start 2P"/>
                <a:cs typeface="Press Start 2P"/>
                <a:sym typeface="Press Start 2P"/>
              </a:rPr>
              <a:t>Tâche qui vise la mobilisation de concepts et processus appris</a:t>
            </a:r>
            <a:endParaRPr sz="1200">
              <a:solidFill>
                <a:schemeClr val="dk1"/>
              </a:solidFill>
              <a:latin typeface="Press Start 2P"/>
              <a:ea typeface="Press Start 2P"/>
              <a:cs typeface="Press Start 2P"/>
              <a:sym typeface="Press Start 2P"/>
            </a:endParaRPr>
          </a:p>
          <a:p>
            <a:pPr indent="-304800" lvl="0" marL="457200" marR="0" rtl="0" algn="l">
              <a:lnSpc>
                <a:spcPct val="150000"/>
              </a:lnSpc>
              <a:spcBef>
                <a:spcPts val="0"/>
              </a:spcBef>
              <a:spcAft>
                <a:spcPts val="0"/>
              </a:spcAft>
              <a:buClr>
                <a:schemeClr val="dk1"/>
              </a:buClr>
              <a:buSzPts val="1200"/>
              <a:buFont typeface="Press Start 2P"/>
              <a:buChar char="■"/>
            </a:pPr>
            <a:r>
              <a:rPr lang="en-US" sz="1200">
                <a:solidFill>
                  <a:schemeClr val="dk1"/>
                </a:solidFill>
                <a:latin typeface="Press Start 2P"/>
                <a:ea typeface="Press Start 2P"/>
                <a:cs typeface="Press Start 2P"/>
                <a:sym typeface="Press Start 2P"/>
              </a:rPr>
              <a:t>Consolidation de la compréhension</a:t>
            </a:r>
            <a:endParaRPr sz="1200">
              <a:solidFill>
                <a:schemeClr val="dk1"/>
              </a:solidFill>
              <a:latin typeface="Press Start 2P"/>
              <a:ea typeface="Press Start 2P"/>
              <a:cs typeface="Press Start 2P"/>
              <a:sym typeface="Press Start 2P"/>
            </a:endParaRPr>
          </a:p>
          <a:p>
            <a:pPr indent="-304800" lvl="0" marL="457200" rtl="0" algn="l">
              <a:lnSpc>
                <a:spcPct val="150000"/>
              </a:lnSpc>
              <a:spcBef>
                <a:spcPts val="0"/>
              </a:spcBef>
              <a:spcAft>
                <a:spcPts val="0"/>
              </a:spcAft>
              <a:buClr>
                <a:schemeClr val="dk1"/>
              </a:buClr>
              <a:buSzPts val="1200"/>
              <a:buFont typeface="Press Start 2P"/>
              <a:buChar char="■"/>
            </a:pPr>
            <a:r>
              <a:rPr lang="en-US" sz="1200">
                <a:solidFill>
                  <a:schemeClr val="dk1"/>
                </a:solidFill>
                <a:latin typeface="Press Start 2P"/>
                <a:ea typeface="Press Start 2P"/>
                <a:cs typeface="Press Start 2P"/>
                <a:sym typeface="Press Start 2P"/>
              </a:rPr>
              <a:t>Flexibilité et fluidité</a:t>
            </a:r>
            <a:endParaRPr sz="1200">
              <a:solidFill>
                <a:schemeClr val="dk1"/>
              </a:solidFill>
              <a:latin typeface="Press Start 2P"/>
              <a:ea typeface="Press Start 2P"/>
              <a:cs typeface="Press Start 2P"/>
              <a:sym typeface="Press Start 2P"/>
            </a:endParaRPr>
          </a:p>
          <a:p>
            <a:pPr indent="-304800" lvl="0" marL="457200" marR="0" rtl="0" algn="l">
              <a:lnSpc>
                <a:spcPct val="150000"/>
              </a:lnSpc>
              <a:spcBef>
                <a:spcPts val="0"/>
              </a:spcBef>
              <a:spcAft>
                <a:spcPts val="0"/>
              </a:spcAft>
              <a:buClr>
                <a:schemeClr val="dk1"/>
              </a:buClr>
              <a:buSzPts val="1200"/>
              <a:buFont typeface="Press Start 2P"/>
              <a:buChar char="■"/>
            </a:pPr>
            <a:r>
              <a:rPr lang="en-US" sz="1200">
                <a:solidFill>
                  <a:schemeClr val="dk1"/>
                </a:solidFill>
                <a:latin typeface="Press Start 2P"/>
                <a:ea typeface="Press Start 2P"/>
                <a:cs typeface="Press Start 2P"/>
                <a:sym typeface="Press Start 2P"/>
              </a:rPr>
              <a:t>Plus présente en classe</a:t>
            </a:r>
            <a:endParaRPr sz="1200">
              <a:solidFill>
                <a:schemeClr val="dk1"/>
              </a:solidFill>
              <a:latin typeface="Press Start 2P"/>
              <a:ea typeface="Press Start 2P"/>
              <a:cs typeface="Press Start 2P"/>
              <a:sym typeface="Press Start 2P"/>
            </a:endParaRPr>
          </a:p>
          <a:p>
            <a:pPr indent="0" lvl="0" marL="0" marR="0" rtl="0" algn="l">
              <a:lnSpc>
                <a:spcPct val="150000"/>
              </a:lnSpc>
              <a:spcBef>
                <a:spcPts val="0"/>
              </a:spcBef>
              <a:spcAft>
                <a:spcPts val="0"/>
              </a:spcAft>
              <a:buNone/>
            </a:pPr>
            <a:r>
              <a:t/>
            </a:r>
            <a:endParaRPr sz="1200">
              <a:solidFill>
                <a:schemeClr val="dk1"/>
              </a:solidFill>
              <a:latin typeface="Press Start 2P"/>
              <a:ea typeface="Press Start 2P"/>
              <a:cs typeface="Press Start 2P"/>
              <a:sym typeface="Press Start 2P"/>
            </a:endParaRPr>
          </a:p>
          <a:p>
            <a:pPr indent="0" lvl="0" marL="457200" marR="0" rtl="0" algn="l">
              <a:lnSpc>
                <a:spcPct val="150000"/>
              </a:lnSpc>
              <a:spcBef>
                <a:spcPts val="0"/>
              </a:spcBef>
              <a:spcAft>
                <a:spcPts val="0"/>
              </a:spcAft>
              <a:buNone/>
            </a:pPr>
            <a:r>
              <a:t/>
            </a:r>
            <a:endParaRPr sz="1200">
              <a:solidFill>
                <a:schemeClr val="dk1"/>
              </a:solidFill>
              <a:latin typeface="Press Start 2P"/>
              <a:ea typeface="Press Start 2P"/>
              <a:cs typeface="Press Start 2P"/>
              <a:sym typeface="Press Start 2P"/>
            </a:endParaRPr>
          </a:p>
          <a:p>
            <a:pPr indent="0" lvl="0" marL="0" marR="0" rtl="0" algn="l">
              <a:lnSpc>
                <a:spcPct val="150000"/>
              </a:lnSpc>
              <a:spcBef>
                <a:spcPts val="0"/>
              </a:spcBef>
              <a:spcAft>
                <a:spcPts val="0"/>
              </a:spcAft>
              <a:buNone/>
            </a:pPr>
            <a:r>
              <a:t/>
            </a:r>
            <a:endParaRPr sz="1200">
              <a:solidFill>
                <a:schemeClr val="dk1"/>
              </a:solidFill>
              <a:latin typeface="Press Start 2P"/>
              <a:ea typeface="Press Start 2P"/>
              <a:cs typeface="Press Start 2P"/>
              <a:sym typeface="Press Start 2P"/>
            </a:endParaRPr>
          </a:p>
        </p:txBody>
      </p:sp>
      <p:sp>
        <p:nvSpPr>
          <p:cNvPr id="196" name="Google Shape;196;p22"/>
          <p:cNvSpPr/>
          <p:nvPr/>
        </p:nvSpPr>
        <p:spPr>
          <a:xfrm>
            <a:off x="1853536" y="4796287"/>
            <a:ext cx="686464" cy="686464"/>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97" name="Google Shape;197;p22"/>
          <p:cNvSpPr/>
          <p:nvPr/>
        </p:nvSpPr>
        <p:spPr>
          <a:xfrm>
            <a:off x="2606848" y="4796287"/>
            <a:ext cx="686464" cy="686464"/>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98" name="Google Shape;198;p22"/>
          <p:cNvSpPr/>
          <p:nvPr/>
        </p:nvSpPr>
        <p:spPr>
          <a:xfrm>
            <a:off x="3360160" y="4796287"/>
            <a:ext cx="686464" cy="686464"/>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99" name="Google Shape;199;p22"/>
          <p:cNvSpPr/>
          <p:nvPr/>
        </p:nvSpPr>
        <p:spPr>
          <a:xfrm>
            <a:off x="4113472" y="4796287"/>
            <a:ext cx="686464" cy="686464"/>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00" name="Google Shape;200;p22"/>
          <p:cNvSpPr/>
          <p:nvPr/>
        </p:nvSpPr>
        <p:spPr>
          <a:xfrm>
            <a:off x="4866784" y="4796287"/>
            <a:ext cx="686464" cy="686464"/>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01" name="Google Shape;201;p22"/>
          <p:cNvSpPr/>
          <p:nvPr/>
        </p:nvSpPr>
        <p:spPr>
          <a:xfrm>
            <a:off x="3951968" y="2079356"/>
            <a:ext cx="2084162" cy="733634"/>
          </a:xfrm>
          <a:prstGeom prst="roundRect">
            <a:avLst>
              <a:gd fmla="val 0" name="adj"/>
            </a:avLst>
          </a:prstGeom>
          <a:gradFill>
            <a:gsLst>
              <a:gs pos="0">
                <a:srgbClr val="ADADAD"/>
              </a:gs>
              <a:gs pos="100000">
                <a:srgbClr val="D9D9D9"/>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202" name="Google Shape;202;p22"/>
          <p:cNvPicPr preferRelativeResize="0"/>
          <p:nvPr/>
        </p:nvPicPr>
        <p:blipFill rotWithShape="1">
          <a:blip r:embed="rId5">
            <a:alphaModFix/>
          </a:blip>
          <a:srcRect b="0" l="0" r="0" t="0"/>
          <a:stretch/>
        </p:blipFill>
        <p:spPr>
          <a:xfrm>
            <a:off x="3545629" y="4981756"/>
            <a:ext cx="315527" cy="315527"/>
          </a:xfrm>
          <a:prstGeom prst="rect">
            <a:avLst/>
          </a:prstGeom>
          <a:noFill/>
          <a:ln>
            <a:noFill/>
          </a:ln>
        </p:spPr>
      </p:pic>
      <p:pic>
        <p:nvPicPr>
          <p:cNvPr descr="A picture containing text&#10;&#10;Description automatically generated" id="203" name="Google Shape;203;p22"/>
          <p:cNvPicPr preferRelativeResize="0"/>
          <p:nvPr/>
        </p:nvPicPr>
        <p:blipFill rotWithShape="1">
          <a:blip r:embed="rId6">
            <a:alphaModFix/>
          </a:blip>
          <a:srcRect b="0" l="0" r="0" t="0"/>
          <a:stretch/>
        </p:blipFill>
        <p:spPr>
          <a:xfrm>
            <a:off x="2760114" y="4950313"/>
            <a:ext cx="379932" cy="378413"/>
          </a:xfrm>
          <a:prstGeom prst="rect">
            <a:avLst/>
          </a:prstGeom>
          <a:noFill/>
          <a:ln>
            <a:noFill/>
          </a:ln>
        </p:spPr>
      </p:pic>
      <p:pic>
        <p:nvPicPr>
          <p:cNvPr descr="A picture containing shape&#10;&#10;Description automatically generated" id="204" name="Google Shape;204;p22"/>
          <p:cNvPicPr preferRelativeResize="0"/>
          <p:nvPr/>
        </p:nvPicPr>
        <p:blipFill rotWithShape="1">
          <a:blip r:embed="rId7">
            <a:alphaModFix/>
          </a:blip>
          <a:srcRect b="0" l="0" r="0" t="0"/>
          <a:stretch/>
        </p:blipFill>
        <p:spPr>
          <a:xfrm flipH="1">
            <a:off x="4296974" y="4979789"/>
            <a:ext cx="319461" cy="319461"/>
          </a:xfrm>
          <a:prstGeom prst="rect">
            <a:avLst/>
          </a:prstGeom>
          <a:noFill/>
          <a:ln>
            <a:noFill/>
          </a:ln>
        </p:spPr>
      </p:pic>
      <p:pic>
        <p:nvPicPr>
          <p:cNvPr descr="A picture containing text&#10;&#10;Description automatically generated" id="205" name="Google Shape;205;p22"/>
          <p:cNvPicPr preferRelativeResize="0"/>
          <p:nvPr/>
        </p:nvPicPr>
        <p:blipFill rotWithShape="1">
          <a:blip r:embed="rId8">
            <a:alphaModFix/>
          </a:blip>
          <a:srcRect b="0" l="0" r="0" t="0"/>
          <a:stretch/>
        </p:blipFill>
        <p:spPr>
          <a:xfrm>
            <a:off x="2050984" y="4993735"/>
            <a:ext cx="291569" cy="291569"/>
          </a:xfrm>
          <a:prstGeom prst="rect">
            <a:avLst/>
          </a:prstGeom>
          <a:noFill/>
          <a:ln>
            <a:noFill/>
          </a:ln>
        </p:spPr>
      </p:pic>
      <p:pic>
        <p:nvPicPr>
          <p:cNvPr descr="A picture containing histogram&#10;&#10;Description automatically generated" id="206" name="Google Shape;206;p22"/>
          <p:cNvPicPr preferRelativeResize="0"/>
          <p:nvPr/>
        </p:nvPicPr>
        <p:blipFill rotWithShape="1">
          <a:blip r:embed="rId9">
            <a:alphaModFix/>
          </a:blip>
          <a:srcRect b="0" l="0" r="0" t="0"/>
          <a:stretch/>
        </p:blipFill>
        <p:spPr>
          <a:xfrm>
            <a:off x="5050286" y="4979789"/>
            <a:ext cx="319461" cy="319461"/>
          </a:xfrm>
          <a:prstGeom prst="rect">
            <a:avLst/>
          </a:prstGeom>
          <a:noFill/>
          <a:ln>
            <a:noFill/>
          </a:ln>
        </p:spPr>
      </p:pic>
      <p:sp>
        <p:nvSpPr>
          <p:cNvPr id="207" name="Google Shape;207;p22"/>
          <p:cNvSpPr/>
          <p:nvPr/>
        </p:nvSpPr>
        <p:spPr>
          <a:xfrm>
            <a:off x="3093000" y="841675"/>
            <a:ext cx="6006000" cy="733800"/>
          </a:xfrm>
          <a:prstGeom prst="roundRect">
            <a:avLst>
              <a:gd fmla="val 0" name="adj"/>
            </a:avLst>
          </a:prstGeom>
          <a:gradFill>
            <a:gsLst>
              <a:gs pos="0">
                <a:srgbClr val="848484"/>
              </a:gs>
              <a:gs pos="3540">
                <a:srgbClr val="848484"/>
              </a:gs>
              <a:gs pos="55000">
                <a:srgbClr val="6D6D6D"/>
              </a:gs>
              <a:gs pos="100000">
                <a:srgbClr val="848484"/>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08" name="Google Shape;208;p22"/>
          <p:cNvSpPr txBox="1"/>
          <p:nvPr/>
        </p:nvSpPr>
        <p:spPr>
          <a:xfrm>
            <a:off x="3984447" y="928975"/>
            <a:ext cx="4223100" cy="646500"/>
          </a:xfrm>
          <a:prstGeom prst="rect">
            <a:avLst/>
          </a:prstGeom>
          <a:noFill/>
          <a:ln>
            <a:noFill/>
          </a:ln>
        </p:spPr>
        <p:txBody>
          <a:bodyPr anchorCtr="0" anchor="t" bIns="45700" lIns="91425" spcFirstLastPara="1" rIns="91425" wrap="square" tIns="45700">
            <a:spAutoFit/>
          </a:bodyPr>
          <a:lstStyle/>
          <a:p>
            <a:pPr indent="0" lvl="0" marL="0" rtl="0" algn="ctr">
              <a:spcBef>
                <a:spcPts val="0"/>
              </a:spcBef>
              <a:spcAft>
                <a:spcPts val="0"/>
              </a:spcAft>
              <a:buNone/>
            </a:pPr>
            <a:r>
              <a:rPr lang="en-US" sz="1800">
                <a:solidFill>
                  <a:srgbClr val="D8D8D8"/>
                </a:solidFill>
                <a:latin typeface="Press Start 2P"/>
                <a:ea typeface="Press Start 2P"/>
                <a:cs typeface="Press Start 2P"/>
                <a:sym typeface="Press Start 2P"/>
              </a:rPr>
              <a:t>3 intentions didactiques</a:t>
            </a:r>
            <a:endParaRPr sz="1800">
              <a:solidFill>
                <a:srgbClr val="D8D8D8"/>
              </a:solidFill>
              <a:latin typeface="Press Start 2P"/>
              <a:ea typeface="Press Start 2P"/>
              <a:cs typeface="Press Start 2P"/>
              <a:sym typeface="Press Start 2P"/>
            </a:endParaRPr>
          </a:p>
        </p:txBody>
      </p:sp>
      <p:sp>
        <p:nvSpPr>
          <p:cNvPr id="209" name="Google Shape;209;p22"/>
          <p:cNvSpPr txBox="1"/>
          <p:nvPr/>
        </p:nvSpPr>
        <p:spPr>
          <a:xfrm>
            <a:off x="4065125" y="2239620"/>
            <a:ext cx="1873800" cy="261600"/>
          </a:xfrm>
          <a:prstGeom prst="rect">
            <a:avLst/>
          </a:prstGeom>
          <a:noFill/>
          <a:ln>
            <a:noFill/>
          </a:ln>
        </p:spPr>
        <p:txBody>
          <a:bodyPr anchorCtr="0" anchor="ctr" bIns="45700" lIns="91425" spcFirstLastPara="1" rIns="91425" wrap="square" tIns="45700">
            <a:spAutoFit/>
          </a:bodyPr>
          <a:lstStyle/>
          <a:p>
            <a:pPr indent="0" lvl="0" marL="0" marR="0" rtl="0" algn="ctr">
              <a:spcBef>
                <a:spcPts val="0"/>
              </a:spcBef>
              <a:spcAft>
                <a:spcPts val="0"/>
              </a:spcAft>
              <a:buNone/>
            </a:pPr>
            <a:r>
              <a:rPr lang="en-US" sz="1100">
                <a:solidFill>
                  <a:schemeClr val="dk1"/>
                </a:solidFill>
                <a:latin typeface="Press Start 2P"/>
                <a:ea typeface="Press Start 2P"/>
                <a:cs typeface="Press Start 2P"/>
                <a:sym typeface="Press Start 2P"/>
              </a:rPr>
              <a:t>Application</a:t>
            </a:r>
            <a:endParaRPr sz="1100">
              <a:solidFill>
                <a:schemeClr val="dk1"/>
              </a:solidFill>
              <a:latin typeface="Press Start 2P"/>
              <a:ea typeface="Press Start 2P"/>
              <a:cs typeface="Press Start 2P"/>
              <a:sym typeface="Press Start 2P"/>
            </a:endParaRPr>
          </a:p>
        </p:txBody>
      </p:sp>
      <p:sp>
        <p:nvSpPr>
          <p:cNvPr id="210" name="Google Shape;210;p22"/>
          <p:cNvSpPr txBox="1"/>
          <p:nvPr/>
        </p:nvSpPr>
        <p:spPr>
          <a:xfrm>
            <a:off x="6140950" y="2248020"/>
            <a:ext cx="2084100" cy="2616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100">
                <a:solidFill>
                  <a:srgbClr val="D9D9D9"/>
                </a:solidFill>
                <a:latin typeface="Press Start 2P"/>
                <a:ea typeface="Press Start 2P"/>
                <a:cs typeface="Press Start 2P"/>
                <a:sym typeface="Press Start 2P"/>
              </a:rPr>
              <a:t>Création</a:t>
            </a:r>
            <a:endParaRPr sz="1100"/>
          </a:p>
        </p:txBody>
      </p:sp>
      <p:sp>
        <p:nvSpPr>
          <p:cNvPr id="211" name="Google Shape;211;p22"/>
          <p:cNvSpPr txBox="1"/>
          <p:nvPr/>
        </p:nvSpPr>
        <p:spPr>
          <a:xfrm>
            <a:off x="8283575" y="2163420"/>
            <a:ext cx="2195100" cy="4308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100">
                <a:solidFill>
                  <a:srgbClr val="D9D9D9"/>
                </a:solidFill>
                <a:latin typeface="Press Start 2P"/>
                <a:ea typeface="Press Start 2P"/>
                <a:cs typeface="Press Start 2P"/>
                <a:sym typeface="Press Start 2P"/>
              </a:rPr>
              <a:t>En résumé</a:t>
            </a:r>
            <a:endParaRPr sz="1100"/>
          </a:p>
        </p:txBody>
      </p:sp>
      <p:pic>
        <p:nvPicPr>
          <p:cNvPr id="212" name="Google Shape;212;p22"/>
          <p:cNvPicPr preferRelativeResize="0"/>
          <p:nvPr/>
        </p:nvPicPr>
        <p:blipFill>
          <a:blip r:embed="rId10">
            <a:alphaModFix/>
          </a:blip>
          <a:stretch>
            <a:fillRect/>
          </a:stretch>
        </p:blipFill>
        <p:spPr>
          <a:xfrm>
            <a:off x="8907325" y="3428999"/>
            <a:ext cx="1746250" cy="2308573"/>
          </a:xfrm>
          <a:prstGeom prst="rect">
            <a:avLst/>
          </a:prstGeom>
          <a:noFill/>
          <a:ln>
            <a:noFill/>
          </a:ln>
        </p:spPr>
      </p:pic>
      <p:pic>
        <p:nvPicPr>
          <p:cNvPr descr="A picture containing container, square&#10;&#10;Description automatically generated" id="213" name="Google Shape;213;p22"/>
          <p:cNvPicPr preferRelativeResize="0"/>
          <p:nvPr/>
        </p:nvPicPr>
        <p:blipFill rotWithShape="1">
          <a:blip r:embed="rId11">
            <a:alphaModFix/>
          </a:blip>
          <a:srcRect b="0" l="0" r="0" t="0"/>
          <a:stretch/>
        </p:blipFill>
        <p:spPr>
          <a:xfrm>
            <a:off x="7845436" y="5039494"/>
            <a:ext cx="784149" cy="784150"/>
          </a:xfrm>
          <a:prstGeom prst="rect">
            <a:avLst/>
          </a:prstGeom>
          <a:noFill/>
          <a:ln>
            <a:noFill/>
          </a:ln>
        </p:spPr>
      </p:pic>
      <p:pic>
        <p:nvPicPr>
          <p:cNvPr descr="A picture containing container, square&#10;&#10;Description automatically generated" id="214" name="Google Shape;214;p22"/>
          <p:cNvPicPr preferRelativeResize="0"/>
          <p:nvPr/>
        </p:nvPicPr>
        <p:blipFill rotWithShape="1">
          <a:blip r:embed="rId11">
            <a:alphaModFix/>
          </a:blip>
          <a:srcRect b="0" l="0" r="0" t="0"/>
          <a:stretch/>
        </p:blipFill>
        <p:spPr>
          <a:xfrm>
            <a:off x="9176666" y="5167877"/>
            <a:ext cx="1390442" cy="1560547"/>
          </a:xfrm>
          <a:prstGeom prst="rect">
            <a:avLst/>
          </a:prstGeom>
          <a:noFill/>
          <a:ln>
            <a:noFill/>
          </a:ln>
        </p:spPr>
      </p:pic>
      <p:pic>
        <p:nvPicPr>
          <p:cNvPr descr="A picture containing container, square&#10;&#10;Description automatically generated" id="215" name="Google Shape;215;p22"/>
          <p:cNvPicPr preferRelativeResize="0"/>
          <p:nvPr/>
        </p:nvPicPr>
        <p:blipFill rotWithShape="1">
          <a:blip r:embed="rId11">
            <a:alphaModFix/>
          </a:blip>
          <a:srcRect b="0" l="0" r="0" t="0"/>
          <a:stretch/>
        </p:blipFill>
        <p:spPr>
          <a:xfrm>
            <a:off x="7895272" y="5473998"/>
            <a:ext cx="1262339" cy="1262339"/>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95"/>
                                        </p:tgtEl>
                                        <p:attrNameLst>
                                          <p:attrName>style.visibility</p:attrName>
                                        </p:attrNameLst>
                                      </p:cBhvr>
                                      <p:to>
                                        <p:strVal val="visible"/>
                                      </p:to>
                                    </p:set>
                                    <p:animEffect filter="fade" transition="in">
                                      <p:cBhvr>
                                        <p:cTn dur="250"/>
                                        <p:tgtEl>
                                          <p:spTgt spid="195"/>
                                        </p:tgtEl>
                                      </p:cBhvr>
                                    </p:animEffect>
                                  </p:childTnLst>
                                </p:cTn>
                              </p:par>
                              <p:par>
                                <p:cTn fill="hold" nodeType="withEffect" presetClass="entr" presetID="2" presetSubtype="4">
                                  <p:stCondLst>
                                    <p:cond delay="0"/>
                                  </p:stCondLst>
                                  <p:childTnLst>
                                    <p:set>
                                      <p:cBhvr>
                                        <p:cTn dur="1" fill="hold">
                                          <p:stCondLst>
                                            <p:cond delay="0"/>
                                          </p:stCondLst>
                                        </p:cTn>
                                        <p:tgtEl>
                                          <p:spTgt spid="214"/>
                                        </p:tgtEl>
                                        <p:attrNameLst>
                                          <p:attrName>style.visibility</p:attrName>
                                        </p:attrNameLst>
                                      </p:cBhvr>
                                      <p:to>
                                        <p:strVal val="visible"/>
                                      </p:to>
                                    </p:set>
                                    <p:anim calcmode="lin" valueType="num">
                                      <p:cBhvr additive="base">
                                        <p:cTn dur="1000"/>
                                        <p:tgtEl>
                                          <p:spTgt spid="214"/>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215"/>
                                        </p:tgtEl>
                                        <p:attrNameLst>
                                          <p:attrName>style.visibility</p:attrName>
                                        </p:attrNameLst>
                                      </p:cBhvr>
                                      <p:to>
                                        <p:strVal val="visible"/>
                                      </p:to>
                                    </p:set>
                                    <p:anim calcmode="lin" valueType="num">
                                      <p:cBhvr additive="base">
                                        <p:cTn dur="1000"/>
                                        <p:tgtEl>
                                          <p:spTgt spid="215"/>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213"/>
                                        </p:tgtEl>
                                        <p:attrNameLst>
                                          <p:attrName>style.visibility</p:attrName>
                                        </p:attrNameLst>
                                      </p:cBhvr>
                                      <p:to>
                                        <p:strVal val="visible"/>
                                      </p:to>
                                    </p:set>
                                    <p:anim calcmode="lin" valueType="num">
                                      <p:cBhvr additive="base">
                                        <p:cTn dur="1000"/>
                                        <p:tgtEl>
                                          <p:spTgt spid="213"/>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212"/>
                                        </p:tgtEl>
                                        <p:attrNameLst>
                                          <p:attrName>style.visibility</p:attrName>
                                        </p:attrNameLst>
                                      </p:cBhvr>
                                      <p:to>
                                        <p:strVal val="visible"/>
                                      </p:to>
                                    </p:set>
                                    <p:anim calcmode="lin" valueType="num">
                                      <p:cBhvr additive="base">
                                        <p:cTn dur="1000"/>
                                        <p:tgtEl>
                                          <p:spTgt spid="212"/>
                                        </p:tgtEl>
                                        <p:attrNameLst>
                                          <p:attrName>ppt_y</p:attrName>
                                        </p:attrNameLst>
                                      </p:cBhvr>
                                      <p:tavLst>
                                        <p:tav fmla="" tm="0">
                                          <p:val>
                                            <p:strVal val="#ppt_y+1"/>
                                          </p:val>
                                        </p:tav>
                                        <p:tav fmla="" tm="100000">
                                          <p:val>
                                            <p:strVal val="#ppt_y"/>
                                          </p:val>
                                        </p:tav>
                                      </p:tavLst>
                                    </p:anim>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202"/>
                                        </p:tgtEl>
                                        <p:attrNameLst>
                                          <p:attrName>style.visibility</p:attrName>
                                        </p:attrNameLst>
                                      </p:cBhvr>
                                      <p:to>
                                        <p:strVal val="visible"/>
                                      </p:to>
                                    </p:set>
                                    <p:animEffect filter="fade" transition="in">
                                      <p:cBhvr>
                                        <p:cTn dur="1000"/>
                                        <p:tgtEl>
                                          <p:spTgt spid="202"/>
                                        </p:tgtEl>
                                      </p:cBhvr>
                                    </p:animEffect>
                                  </p:childTnLst>
                                </p:cTn>
                              </p:par>
                              <p:par>
                                <p:cTn fill="hold" nodeType="withEffect" presetClass="entr" presetID="10" presetSubtype="0">
                                  <p:stCondLst>
                                    <p:cond delay="0"/>
                                  </p:stCondLst>
                                  <p:childTnLst>
                                    <p:set>
                                      <p:cBhvr>
                                        <p:cTn dur="1" fill="hold">
                                          <p:stCondLst>
                                            <p:cond delay="0"/>
                                          </p:stCondLst>
                                        </p:cTn>
                                        <p:tgtEl>
                                          <p:spTgt spid="203"/>
                                        </p:tgtEl>
                                        <p:attrNameLst>
                                          <p:attrName>style.visibility</p:attrName>
                                        </p:attrNameLst>
                                      </p:cBhvr>
                                      <p:to>
                                        <p:strVal val="visible"/>
                                      </p:to>
                                    </p:set>
                                    <p:animEffect filter="fade" transition="in">
                                      <p:cBhvr>
                                        <p:cTn dur="1000"/>
                                        <p:tgtEl>
                                          <p:spTgt spid="203"/>
                                        </p:tgtEl>
                                      </p:cBhvr>
                                    </p:animEffect>
                                  </p:childTnLst>
                                </p:cTn>
                              </p:par>
                              <p:par>
                                <p:cTn fill="hold" nodeType="withEffect" presetClass="entr" presetID="10" presetSubtype="0">
                                  <p:stCondLst>
                                    <p:cond delay="0"/>
                                  </p:stCondLst>
                                  <p:childTnLst>
                                    <p:set>
                                      <p:cBhvr>
                                        <p:cTn dur="1" fill="hold">
                                          <p:stCondLst>
                                            <p:cond delay="0"/>
                                          </p:stCondLst>
                                        </p:cTn>
                                        <p:tgtEl>
                                          <p:spTgt spid="204"/>
                                        </p:tgtEl>
                                        <p:attrNameLst>
                                          <p:attrName>style.visibility</p:attrName>
                                        </p:attrNameLst>
                                      </p:cBhvr>
                                      <p:to>
                                        <p:strVal val="visible"/>
                                      </p:to>
                                    </p:set>
                                    <p:animEffect filter="fade" transition="in">
                                      <p:cBhvr>
                                        <p:cTn dur="1000"/>
                                        <p:tgtEl>
                                          <p:spTgt spid="204"/>
                                        </p:tgtEl>
                                      </p:cBhvr>
                                    </p:animEffect>
                                  </p:childTnLst>
                                </p:cTn>
                              </p:par>
                              <p:par>
                                <p:cTn fill="hold" nodeType="withEffect" presetClass="entr" presetID="10" presetSubtype="0">
                                  <p:stCondLst>
                                    <p:cond delay="0"/>
                                  </p:stCondLst>
                                  <p:childTnLst>
                                    <p:set>
                                      <p:cBhvr>
                                        <p:cTn dur="1" fill="hold">
                                          <p:stCondLst>
                                            <p:cond delay="0"/>
                                          </p:stCondLst>
                                        </p:cTn>
                                        <p:tgtEl>
                                          <p:spTgt spid="206"/>
                                        </p:tgtEl>
                                        <p:attrNameLst>
                                          <p:attrName>style.visibility</p:attrName>
                                        </p:attrNameLst>
                                      </p:cBhvr>
                                      <p:to>
                                        <p:strVal val="visible"/>
                                      </p:to>
                                    </p:set>
                                    <p:animEffect filter="fade" transition="in">
                                      <p:cBhvr>
                                        <p:cTn dur="1000"/>
                                        <p:tgtEl>
                                          <p:spTgt spid="206"/>
                                        </p:tgtEl>
                                      </p:cBhvr>
                                    </p:animEffect>
                                  </p:childTnLst>
                                </p:cTn>
                              </p:par>
                              <p:par>
                                <p:cTn fill="hold" nodeType="withEffect" presetClass="entr" presetID="10" presetSubtype="0">
                                  <p:stCondLst>
                                    <p:cond delay="0"/>
                                  </p:stCondLst>
                                  <p:childTnLst>
                                    <p:set>
                                      <p:cBhvr>
                                        <p:cTn dur="1" fill="hold">
                                          <p:stCondLst>
                                            <p:cond delay="0"/>
                                          </p:stCondLst>
                                        </p:cTn>
                                        <p:tgtEl>
                                          <p:spTgt spid="205"/>
                                        </p:tgtEl>
                                        <p:attrNameLst>
                                          <p:attrName>style.visibility</p:attrName>
                                        </p:attrNameLst>
                                      </p:cBhvr>
                                      <p:to>
                                        <p:strVal val="visible"/>
                                      </p:to>
                                    </p:set>
                                    <p:animEffect filter="fade" transition="in">
                                      <p:cBhvr>
                                        <p:cTn dur="1000"/>
                                        <p:tgtEl>
                                          <p:spTgt spid="20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1077D2"/>
            </a:gs>
            <a:gs pos="100000">
              <a:srgbClr val="093153"/>
            </a:gs>
          </a:gsLst>
          <a:path path="circle">
            <a:fillToRect b="50%" l="50%" r="50%" t="50%"/>
          </a:path>
          <a:tileRect/>
        </a:gradFill>
      </p:bgPr>
    </p:bg>
    <p:spTree>
      <p:nvGrpSpPr>
        <p:cNvPr id="219" name="Shape 219"/>
        <p:cNvGrpSpPr/>
        <p:nvPr/>
      </p:nvGrpSpPr>
      <p:grpSpPr>
        <a:xfrm>
          <a:off x="0" y="0"/>
          <a:ext cx="0" cy="0"/>
          <a:chOff x="0" y="0"/>
          <a:chExt cx="0" cy="0"/>
        </a:xfrm>
      </p:grpSpPr>
      <p:sp>
        <p:nvSpPr>
          <p:cNvPr id="220" name="Google Shape;220;p23">
            <a:hlinkClick action="ppaction://hlinksldjump" r:id="rId3"/>
          </p:cNvPr>
          <p:cNvSpPr/>
          <p:nvPr/>
        </p:nvSpPr>
        <p:spPr>
          <a:xfrm>
            <a:off x="3951968" y="2079356"/>
            <a:ext cx="2084162" cy="733634"/>
          </a:xfrm>
          <a:prstGeom prst="roundRect">
            <a:avLst>
              <a:gd fmla="val 0" name="adj"/>
            </a:avLst>
          </a:prstGeom>
          <a:gradFill>
            <a:gsLst>
              <a:gs pos="0">
                <a:srgbClr val="A5A5A5"/>
              </a:gs>
              <a:gs pos="3540">
                <a:srgbClr val="A5A5A5"/>
              </a:gs>
              <a:gs pos="55000">
                <a:srgbClr val="7F7F7F"/>
              </a:gs>
              <a:gs pos="100000">
                <a:srgbClr val="A5A5A5"/>
              </a:gs>
            </a:gsLst>
            <a:lin ang="5400000"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21" name="Google Shape;221;p23">
            <a:hlinkClick/>
          </p:cNvPr>
          <p:cNvSpPr/>
          <p:nvPr/>
        </p:nvSpPr>
        <p:spPr>
          <a:xfrm>
            <a:off x="1748064" y="2079356"/>
            <a:ext cx="2084162" cy="733634"/>
          </a:xfrm>
          <a:prstGeom prst="roundRect">
            <a:avLst>
              <a:gd fmla="val 0" name="adj"/>
            </a:avLst>
          </a:prstGeom>
          <a:gradFill>
            <a:gsLst>
              <a:gs pos="0">
                <a:srgbClr val="A5A5A5"/>
              </a:gs>
              <a:gs pos="3540">
                <a:srgbClr val="A5A5A5"/>
              </a:gs>
              <a:gs pos="55000">
                <a:srgbClr val="7F7F7F"/>
              </a:gs>
              <a:gs pos="100000">
                <a:srgbClr val="A5A5A5"/>
              </a:gs>
            </a:gsLst>
            <a:lin ang="5400000"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22" name="Google Shape;222;p23">
            <a:hlinkClick action="ppaction://hlinksldjump" r:id="rId4"/>
          </p:cNvPr>
          <p:cNvSpPr/>
          <p:nvPr/>
        </p:nvSpPr>
        <p:spPr>
          <a:xfrm>
            <a:off x="8359775" y="2079356"/>
            <a:ext cx="2084162" cy="733634"/>
          </a:xfrm>
          <a:prstGeom prst="roundRect">
            <a:avLst>
              <a:gd fmla="val 0" name="adj"/>
            </a:avLst>
          </a:prstGeom>
          <a:gradFill>
            <a:gsLst>
              <a:gs pos="0">
                <a:srgbClr val="A5A5A5"/>
              </a:gs>
              <a:gs pos="3540">
                <a:srgbClr val="A5A5A5"/>
              </a:gs>
              <a:gs pos="55000">
                <a:srgbClr val="7F7F7F"/>
              </a:gs>
              <a:gs pos="100000">
                <a:srgbClr val="A5A5A5"/>
              </a:gs>
            </a:gsLst>
            <a:lin ang="5400000"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23" name="Google Shape;223;p23"/>
          <p:cNvSpPr/>
          <p:nvPr/>
        </p:nvSpPr>
        <p:spPr>
          <a:xfrm>
            <a:off x="1294039" y="2628324"/>
            <a:ext cx="9603922" cy="3438422"/>
          </a:xfrm>
          <a:prstGeom prst="roundRect">
            <a:avLst>
              <a:gd fmla="val 0" name="adj"/>
            </a:avLst>
          </a:prstGeom>
          <a:gradFill>
            <a:gsLst>
              <a:gs pos="0">
                <a:srgbClr val="D9D9D9"/>
              </a:gs>
              <a:gs pos="3540">
                <a:srgbClr val="D9D9D9"/>
              </a:gs>
              <a:gs pos="84000">
                <a:srgbClr val="ADADAD"/>
              </a:gs>
              <a:gs pos="100000">
                <a:srgbClr val="D8D8D8"/>
              </a:gs>
            </a:gsLst>
            <a:lin ang="5400000"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24" name="Google Shape;224;p23"/>
          <p:cNvSpPr txBox="1"/>
          <p:nvPr/>
        </p:nvSpPr>
        <p:spPr>
          <a:xfrm>
            <a:off x="1595675" y="2903600"/>
            <a:ext cx="8511900" cy="1385400"/>
          </a:xfrm>
          <a:prstGeom prst="rect">
            <a:avLst/>
          </a:prstGeom>
          <a:noFill/>
          <a:ln>
            <a:noFill/>
          </a:ln>
        </p:spPr>
        <p:txBody>
          <a:bodyPr anchorCtr="0" anchor="t" bIns="45700" lIns="91425" spcFirstLastPara="1" rIns="91425" wrap="square" tIns="45700">
            <a:spAutoFit/>
          </a:bodyPr>
          <a:lstStyle/>
          <a:p>
            <a:pPr indent="-304800" lvl="0" marL="457200" marR="0" rtl="0" algn="l">
              <a:lnSpc>
                <a:spcPct val="150000"/>
              </a:lnSpc>
              <a:spcBef>
                <a:spcPts val="0"/>
              </a:spcBef>
              <a:spcAft>
                <a:spcPts val="0"/>
              </a:spcAft>
              <a:buClr>
                <a:schemeClr val="dk1"/>
              </a:buClr>
              <a:buSzPts val="1200"/>
              <a:buFont typeface="Press Start 2P"/>
              <a:buChar char="■"/>
            </a:pPr>
            <a:r>
              <a:rPr lang="en-US" sz="1200">
                <a:solidFill>
                  <a:schemeClr val="dk1"/>
                </a:solidFill>
                <a:latin typeface="Press Start 2P"/>
                <a:ea typeface="Press Start 2P"/>
                <a:cs typeface="Press Start 2P"/>
                <a:sym typeface="Press Start 2P"/>
              </a:rPr>
              <a:t>Tâches créatives, complexes et ouverte</a:t>
            </a:r>
            <a:r>
              <a:rPr lang="en-US" sz="1200">
                <a:solidFill>
                  <a:schemeClr val="dk1"/>
                </a:solidFill>
                <a:latin typeface="Press Start 2P"/>
                <a:ea typeface="Press Start 2P"/>
                <a:cs typeface="Press Start 2P"/>
                <a:sym typeface="Press Start 2P"/>
              </a:rPr>
              <a:t>s</a:t>
            </a:r>
            <a:endParaRPr sz="1200">
              <a:solidFill>
                <a:schemeClr val="dk1"/>
              </a:solidFill>
              <a:latin typeface="Press Start 2P"/>
              <a:ea typeface="Press Start 2P"/>
              <a:cs typeface="Press Start 2P"/>
              <a:sym typeface="Press Start 2P"/>
            </a:endParaRPr>
          </a:p>
          <a:p>
            <a:pPr indent="-304800" lvl="0" marL="457200" marR="0" rtl="0" algn="l">
              <a:lnSpc>
                <a:spcPct val="150000"/>
              </a:lnSpc>
              <a:spcBef>
                <a:spcPts val="0"/>
              </a:spcBef>
              <a:spcAft>
                <a:spcPts val="0"/>
              </a:spcAft>
              <a:buClr>
                <a:schemeClr val="dk1"/>
              </a:buClr>
              <a:buSzPts val="1200"/>
              <a:buFont typeface="Press Start 2P"/>
              <a:buChar char="■"/>
            </a:pPr>
            <a:r>
              <a:rPr lang="en-US" sz="1200">
                <a:solidFill>
                  <a:schemeClr val="dk1"/>
                </a:solidFill>
                <a:latin typeface="Press Start 2P"/>
                <a:ea typeface="Press Start 2P"/>
                <a:cs typeface="Press Start 2P"/>
                <a:sym typeface="Press Start 2P"/>
              </a:rPr>
              <a:t>L’élève est amené à construire un produit, une solution ou une création unique</a:t>
            </a:r>
            <a:endParaRPr sz="1200">
              <a:solidFill>
                <a:schemeClr val="dk1"/>
              </a:solidFill>
              <a:latin typeface="Press Start 2P"/>
              <a:ea typeface="Press Start 2P"/>
              <a:cs typeface="Press Start 2P"/>
              <a:sym typeface="Press Start 2P"/>
            </a:endParaRPr>
          </a:p>
          <a:p>
            <a:pPr indent="-304800" lvl="0" marL="457200" marR="0" rtl="0" algn="l">
              <a:lnSpc>
                <a:spcPct val="150000"/>
              </a:lnSpc>
              <a:spcBef>
                <a:spcPts val="0"/>
              </a:spcBef>
              <a:spcAft>
                <a:spcPts val="0"/>
              </a:spcAft>
              <a:buClr>
                <a:schemeClr val="dk1"/>
              </a:buClr>
              <a:buSzPts val="1200"/>
              <a:buFont typeface="Press Start 2P"/>
              <a:buChar char="■"/>
            </a:pPr>
            <a:r>
              <a:rPr lang="en-US" sz="1200">
                <a:solidFill>
                  <a:schemeClr val="dk1"/>
                </a:solidFill>
                <a:latin typeface="Press Start 2P"/>
                <a:ea typeface="Press Start 2P"/>
                <a:cs typeface="Press Start 2P"/>
                <a:sym typeface="Press Start 2P"/>
              </a:rPr>
              <a:t>Certaine quantité de contraintes mathématiques</a:t>
            </a:r>
            <a:endParaRPr sz="1200">
              <a:solidFill>
                <a:schemeClr val="dk1"/>
              </a:solidFill>
              <a:latin typeface="Press Start 2P"/>
              <a:ea typeface="Press Start 2P"/>
              <a:cs typeface="Press Start 2P"/>
              <a:sym typeface="Press Start 2P"/>
            </a:endParaRPr>
          </a:p>
          <a:p>
            <a:pPr indent="-304800" lvl="0" marL="457200" marR="0" rtl="0" algn="l">
              <a:lnSpc>
                <a:spcPct val="150000"/>
              </a:lnSpc>
              <a:spcBef>
                <a:spcPts val="0"/>
              </a:spcBef>
              <a:spcAft>
                <a:spcPts val="0"/>
              </a:spcAft>
              <a:buClr>
                <a:schemeClr val="dk1"/>
              </a:buClr>
              <a:buSzPts val="1200"/>
              <a:buFont typeface="Press Start 2P"/>
              <a:buChar char="■"/>
            </a:pPr>
            <a:r>
              <a:rPr lang="en-US" sz="1200">
                <a:solidFill>
                  <a:schemeClr val="dk1"/>
                </a:solidFill>
                <a:latin typeface="Press Start 2P"/>
                <a:ea typeface="Press Start 2P"/>
                <a:cs typeface="Press Start 2P"/>
                <a:sym typeface="Press Start 2P"/>
              </a:rPr>
              <a:t>Différentes créations et solutions</a:t>
            </a:r>
            <a:endParaRPr sz="1200">
              <a:solidFill>
                <a:schemeClr val="dk1"/>
              </a:solidFill>
              <a:latin typeface="Press Start 2P"/>
              <a:ea typeface="Press Start 2P"/>
              <a:cs typeface="Press Start 2P"/>
              <a:sym typeface="Press Start 2P"/>
            </a:endParaRPr>
          </a:p>
        </p:txBody>
      </p:sp>
      <p:sp>
        <p:nvSpPr>
          <p:cNvPr id="225" name="Google Shape;225;p23"/>
          <p:cNvSpPr/>
          <p:nvPr/>
        </p:nvSpPr>
        <p:spPr>
          <a:xfrm>
            <a:off x="1853536" y="4796287"/>
            <a:ext cx="686464" cy="686464"/>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26" name="Google Shape;226;p23"/>
          <p:cNvSpPr/>
          <p:nvPr/>
        </p:nvSpPr>
        <p:spPr>
          <a:xfrm>
            <a:off x="2606848" y="4796287"/>
            <a:ext cx="686464" cy="686464"/>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27" name="Google Shape;227;p23"/>
          <p:cNvSpPr/>
          <p:nvPr/>
        </p:nvSpPr>
        <p:spPr>
          <a:xfrm>
            <a:off x="3360160" y="4796287"/>
            <a:ext cx="686464" cy="686464"/>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28" name="Google Shape;228;p23"/>
          <p:cNvSpPr/>
          <p:nvPr/>
        </p:nvSpPr>
        <p:spPr>
          <a:xfrm>
            <a:off x="4113472" y="4796287"/>
            <a:ext cx="686464" cy="686464"/>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29" name="Google Shape;229;p23"/>
          <p:cNvSpPr/>
          <p:nvPr/>
        </p:nvSpPr>
        <p:spPr>
          <a:xfrm>
            <a:off x="4866784" y="4796287"/>
            <a:ext cx="686464" cy="686464"/>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30" name="Google Shape;230;p23"/>
          <p:cNvSpPr/>
          <p:nvPr/>
        </p:nvSpPr>
        <p:spPr>
          <a:xfrm>
            <a:off x="6155872" y="2079356"/>
            <a:ext cx="2084162" cy="733634"/>
          </a:xfrm>
          <a:prstGeom prst="roundRect">
            <a:avLst>
              <a:gd fmla="val 0" name="adj"/>
            </a:avLst>
          </a:prstGeom>
          <a:gradFill>
            <a:gsLst>
              <a:gs pos="0">
                <a:srgbClr val="ADADAD"/>
              </a:gs>
              <a:gs pos="100000">
                <a:srgbClr val="D9D9D9"/>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A picture containing text, clipart&#10;&#10;Description automatically generated" id="231" name="Google Shape;231;p23"/>
          <p:cNvPicPr preferRelativeResize="0"/>
          <p:nvPr/>
        </p:nvPicPr>
        <p:blipFill rotWithShape="1">
          <a:blip r:embed="rId5">
            <a:alphaModFix/>
          </a:blip>
          <a:srcRect b="0" l="0" r="0" t="0"/>
          <a:stretch/>
        </p:blipFill>
        <p:spPr>
          <a:xfrm>
            <a:off x="4251860" y="4934675"/>
            <a:ext cx="409688" cy="409688"/>
          </a:xfrm>
          <a:prstGeom prst="rect">
            <a:avLst/>
          </a:prstGeom>
          <a:noFill/>
          <a:ln>
            <a:noFill/>
          </a:ln>
        </p:spPr>
      </p:pic>
      <p:pic>
        <p:nvPicPr>
          <p:cNvPr descr="A picture containing container, square&#10;&#10;Description automatically generated" id="232" name="Google Shape;232;p23"/>
          <p:cNvPicPr preferRelativeResize="0"/>
          <p:nvPr/>
        </p:nvPicPr>
        <p:blipFill rotWithShape="1">
          <a:blip r:embed="rId6">
            <a:alphaModFix/>
          </a:blip>
          <a:srcRect b="0" l="0" r="0" t="0"/>
          <a:stretch/>
        </p:blipFill>
        <p:spPr>
          <a:xfrm>
            <a:off x="7430329" y="4756457"/>
            <a:ext cx="784149" cy="784150"/>
          </a:xfrm>
          <a:prstGeom prst="rect">
            <a:avLst/>
          </a:prstGeom>
          <a:noFill/>
          <a:ln>
            <a:noFill/>
          </a:ln>
        </p:spPr>
      </p:pic>
      <p:pic>
        <p:nvPicPr>
          <p:cNvPr descr="A picture containing container, square&#10;&#10;Description automatically generated" id="233" name="Google Shape;233;p23"/>
          <p:cNvPicPr preferRelativeResize="0"/>
          <p:nvPr/>
        </p:nvPicPr>
        <p:blipFill rotWithShape="1">
          <a:blip r:embed="rId6">
            <a:alphaModFix/>
          </a:blip>
          <a:srcRect b="0" l="0" r="0" t="0"/>
          <a:stretch/>
        </p:blipFill>
        <p:spPr>
          <a:xfrm>
            <a:off x="8381939" y="4697543"/>
            <a:ext cx="1747837" cy="1747837"/>
          </a:xfrm>
          <a:prstGeom prst="rect">
            <a:avLst/>
          </a:prstGeom>
          <a:noFill/>
          <a:ln>
            <a:noFill/>
          </a:ln>
        </p:spPr>
      </p:pic>
      <p:pic>
        <p:nvPicPr>
          <p:cNvPr descr="A picture containing container, square&#10;&#10;Description automatically generated" id="234" name="Google Shape;234;p23"/>
          <p:cNvPicPr preferRelativeResize="0"/>
          <p:nvPr/>
        </p:nvPicPr>
        <p:blipFill rotWithShape="1">
          <a:blip r:embed="rId6">
            <a:alphaModFix/>
          </a:blip>
          <a:srcRect b="0" l="0" r="0" t="0"/>
          <a:stretch/>
        </p:blipFill>
        <p:spPr>
          <a:xfrm>
            <a:off x="7480165" y="5190960"/>
            <a:ext cx="1262339" cy="1262339"/>
          </a:xfrm>
          <a:prstGeom prst="rect">
            <a:avLst/>
          </a:prstGeom>
          <a:noFill/>
          <a:ln>
            <a:noFill/>
          </a:ln>
        </p:spPr>
      </p:pic>
      <p:pic>
        <p:nvPicPr>
          <p:cNvPr descr="A picture containing building material, toy, brick&#10;&#10;Description automatically generated" id="235" name="Google Shape;235;p23"/>
          <p:cNvPicPr preferRelativeResize="0"/>
          <p:nvPr/>
        </p:nvPicPr>
        <p:blipFill rotWithShape="1">
          <a:blip r:embed="rId7">
            <a:alphaModFix/>
          </a:blip>
          <a:srcRect b="0" l="0" r="0" t="0"/>
          <a:stretch/>
        </p:blipFill>
        <p:spPr>
          <a:xfrm>
            <a:off x="7768101" y="4885873"/>
            <a:ext cx="686475" cy="686475"/>
          </a:xfrm>
          <a:prstGeom prst="rect">
            <a:avLst/>
          </a:prstGeom>
          <a:noFill/>
          <a:ln>
            <a:noFill/>
          </a:ln>
        </p:spPr>
      </p:pic>
      <p:pic>
        <p:nvPicPr>
          <p:cNvPr descr="A picture containing building material, brick&#10;&#10;Description automatically generated" id="236" name="Google Shape;236;p23"/>
          <p:cNvPicPr preferRelativeResize="0"/>
          <p:nvPr/>
        </p:nvPicPr>
        <p:blipFill rotWithShape="1">
          <a:blip r:embed="rId8">
            <a:alphaModFix/>
          </a:blip>
          <a:srcRect b="0" l="0" r="0" t="0"/>
          <a:stretch/>
        </p:blipFill>
        <p:spPr>
          <a:xfrm>
            <a:off x="8622426" y="4222451"/>
            <a:ext cx="1198124" cy="1198124"/>
          </a:xfrm>
          <a:prstGeom prst="rect">
            <a:avLst/>
          </a:prstGeom>
          <a:noFill/>
          <a:ln>
            <a:noFill/>
          </a:ln>
        </p:spPr>
      </p:pic>
      <p:pic>
        <p:nvPicPr>
          <p:cNvPr descr="Shape&#10;&#10;Description automatically generated with medium confidence" id="237" name="Google Shape;237;p23"/>
          <p:cNvPicPr preferRelativeResize="0"/>
          <p:nvPr/>
        </p:nvPicPr>
        <p:blipFill rotWithShape="1">
          <a:blip r:embed="rId9">
            <a:alphaModFix/>
          </a:blip>
          <a:srcRect b="0" l="0" r="0" t="0"/>
          <a:stretch/>
        </p:blipFill>
        <p:spPr>
          <a:xfrm>
            <a:off x="3520433" y="4956560"/>
            <a:ext cx="365919" cy="365919"/>
          </a:xfrm>
          <a:prstGeom prst="rect">
            <a:avLst/>
          </a:prstGeom>
          <a:noFill/>
          <a:ln>
            <a:noFill/>
          </a:ln>
        </p:spPr>
      </p:pic>
      <p:pic>
        <p:nvPicPr>
          <p:cNvPr descr="A picture containing shape&#10;&#10;Description automatically generated" id="238" name="Google Shape;238;p23"/>
          <p:cNvPicPr preferRelativeResize="0"/>
          <p:nvPr/>
        </p:nvPicPr>
        <p:blipFill rotWithShape="1">
          <a:blip r:embed="rId10">
            <a:alphaModFix/>
          </a:blip>
          <a:srcRect b="0" l="0" r="0" t="0"/>
          <a:stretch/>
        </p:blipFill>
        <p:spPr>
          <a:xfrm>
            <a:off x="2782504" y="4960657"/>
            <a:ext cx="357725" cy="357725"/>
          </a:xfrm>
          <a:prstGeom prst="rect">
            <a:avLst/>
          </a:prstGeom>
          <a:noFill/>
          <a:ln>
            <a:noFill/>
          </a:ln>
        </p:spPr>
      </p:pic>
      <p:pic>
        <p:nvPicPr>
          <p:cNvPr descr="A picture containing text, toy&#10;&#10;Description automatically generated" id="239" name="Google Shape;239;p23"/>
          <p:cNvPicPr preferRelativeResize="0"/>
          <p:nvPr/>
        </p:nvPicPr>
        <p:blipFill rotWithShape="1">
          <a:blip r:embed="rId11">
            <a:alphaModFix/>
          </a:blip>
          <a:srcRect b="0" l="0" r="0" t="0"/>
          <a:stretch/>
        </p:blipFill>
        <p:spPr>
          <a:xfrm>
            <a:off x="1840246" y="4916881"/>
            <a:ext cx="686465" cy="686465"/>
          </a:xfrm>
          <a:prstGeom prst="rect">
            <a:avLst/>
          </a:prstGeom>
          <a:noFill/>
          <a:ln>
            <a:noFill/>
          </a:ln>
        </p:spPr>
      </p:pic>
      <p:pic>
        <p:nvPicPr>
          <p:cNvPr descr="A picture containing clipart&#10;&#10;Description automatically generated" id="240" name="Google Shape;240;p23"/>
          <p:cNvPicPr preferRelativeResize="0"/>
          <p:nvPr/>
        </p:nvPicPr>
        <p:blipFill rotWithShape="1">
          <a:blip r:embed="rId12">
            <a:alphaModFix/>
          </a:blip>
          <a:srcRect b="0" l="0" r="0" t="0"/>
          <a:stretch/>
        </p:blipFill>
        <p:spPr>
          <a:xfrm>
            <a:off x="4936731" y="4869493"/>
            <a:ext cx="551251" cy="551251"/>
          </a:xfrm>
          <a:prstGeom prst="rect">
            <a:avLst/>
          </a:prstGeom>
          <a:noFill/>
          <a:ln>
            <a:noFill/>
          </a:ln>
        </p:spPr>
      </p:pic>
      <p:sp>
        <p:nvSpPr>
          <p:cNvPr id="241" name="Google Shape;241;p23"/>
          <p:cNvSpPr/>
          <p:nvPr/>
        </p:nvSpPr>
        <p:spPr>
          <a:xfrm>
            <a:off x="3093000" y="841675"/>
            <a:ext cx="6006000" cy="733800"/>
          </a:xfrm>
          <a:prstGeom prst="roundRect">
            <a:avLst>
              <a:gd fmla="val 0" name="adj"/>
            </a:avLst>
          </a:prstGeom>
          <a:gradFill>
            <a:gsLst>
              <a:gs pos="0">
                <a:srgbClr val="848484"/>
              </a:gs>
              <a:gs pos="3540">
                <a:srgbClr val="848484"/>
              </a:gs>
              <a:gs pos="55000">
                <a:srgbClr val="6D6D6D"/>
              </a:gs>
              <a:gs pos="100000">
                <a:srgbClr val="848484"/>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42" name="Google Shape;242;p23"/>
          <p:cNvSpPr txBox="1"/>
          <p:nvPr/>
        </p:nvSpPr>
        <p:spPr>
          <a:xfrm>
            <a:off x="3984447" y="928975"/>
            <a:ext cx="4223100" cy="646500"/>
          </a:xfrm>
          <a:prstGeom prst="rect">
            <a:avLst/>
          </a:prstGeom>
          <a:noFill/>
          <a:ln>
            <a:noFill/>
          </a:ln>
        </p:spPr>
        <p:txBody>
          <a:bodyPr anchorCtr="0" anchor="t" bIns="45700" lIns="91425" spcFirstLastPara="1" rIns="91425" wrap="square" tIns="45700">
            <a:spAutoFit/>
          </a:bodyPr>
          <a:lstStyle/>
          <a:p>
            <a:pPr indent="0" lvl="0" marL="0" rtl="0" algn="ctr">
              <a:spcBef>
                <a:spcPts val="0"/>
              </a:spcBef>
              <a:spcAft>
                <a:spcPts val="0"/>
              </a:spcAft>
              <a:buNone/>
            </a:pPr>
            <a:r>
              <a:rPr lang="en-US" sz="1800">
                <a:solidFill>
                  <a:srgbClr val="D8D8D8"/>
                </a:solidFill>
                <a:latin typeface="Press Start 2P"/>
                <a:ea typeface="Press Start 2P"/>
                <a:cs typeface="Press Start 2P"/>
                <a:sym typeface="Press Start 2P"/>
              </a:rPr>
              <a:t>3 intentions didactiques</a:t>
            </a:r>
            <a:endParaRPr sz="1800">
              <a:solidFill>
                <a:srgbClr val="D8D8D8"/>
              </a:solidFill>
              <a:latin typeface="Press Start 2P"/>
              <a:ea typeface="Press Start 2P"/>
              <a:cs typeface="Press Start 2P"/>
              <a:sym typeface="Press Start 2P"/>
            </a:endParaRPr>
          </a:p>
        </p:txBody>
      </p:sp>
      <p:sp>
        <p:nvSpPr>
          <p:cNvPr id="243" name="Google Shape;243;p23"/>
          <p:cNvSpPr txBox="1"/>
          <p:nvPr/>
        </p:nvSpPr>
        <p:spPr>
          <a:xfrm>
            <a:off x="1777325" y="2248020"/>
            <a:ext cx="2007600" cy="261600"/>
          </a:xfrm>
          <a:prstGeom prst="rect">
            <a:avLst/>
          </a:prstGeom>
          <a:noFill/>
          <a:ln>
            <a:noFill/>
          </a:ln>
        </p:spPr>
        <p:txBody>
          <a:bodyPr anchorCtr="0" anchor="t" bIns="45700" lIns="91425" spcFirstLastPara="1" rIns="91425" wrap="square" tIns="45700">
            <a:spAutoFit/>
          </a:bodyPr>
          <a:lstStyle/>
          <a:p>
            <a:pPr indent="0" lvl="0" marL="0" rtl="0" algn="ctr">
              <a:spcBef>
                <a:spcPts val="0"/>
              </a:spcBef>
              <a:spcAft>
                <a:spcPts val="0"/>
              </a:spcAft>
              <a:buNone/>
            </a:pPr>
            <a:r>
              <a:rPr lang="en-US" sz="1100">
                <a:solidFill>
                  <a:srgbClr val="D9D9D9"/>
                </a:solidFill>
                <a:latin typeface="Press Start 2P"/>
                <a:ea typeface="Press Start 2P"/>
                <a:cs typeface="Press Start 2P"/>
                <a:sym typeface="Press Start 2P"/>
              </a:rPr>
              <a:t>Exploration</a:t>
            </a:r>
            <a:endParaRPr>
              <a:solidFill>
                <a:srgbClr val="D9D9D9"/>
              </a:solidFill>
            </a:endParaRPr>
          </a:p>
        </p:txBody>
      </p:sp>
      <p:sp>
        <p:nvSpPr>
          <p:cNvPr id="244" name="Google Shape;244;p23"/>
          <p:cNvSpPr txBox="1"/>
          <p:nvPr/>
        </p:nvSpPr>
        <p:spPr>
          <a:xfrm>
            <a:off x="4065125" y="2239620"/>
            <a:ext cx="1873800" cy="261600"/>
          </a:xfrm>
          <a:prstGeom prst="rect">
            <a:avLst/>
          </a:prstGeom>
          <a:noFill/>
          <a:ln>
            <a:noFill/>
          </a:ln>
        </p:spPr>
        <p:txBody>
          <a:bodyPr anchorCtr="0" anchor="ctr" bIns="45700" lIns="91425" spcFirstLastPara="1" rIns="91425" wrap="square" tIns="45700">
            <a:spAutoFit/>
          </a:bodyPr>
          <a:lstStyle/>
          <a:p>
            <a:pPr indent="0" lvl="0" marL="0" marR="0" rtl="0" algn="ctr">
              <a:spcBef>
                <a:spcPts val="0"/>
              </a:spcBef>
              <a:spcAft>
                <a:spcPts val="0"/>
              </a:spcAft>
              <a:buNone/>
            </a:pPr>
            <a:r>
              <a:rPr lang="en-US" sz="1100">
                <a:solidFill>
                  <a:srgbClr val="D9D9D9"/>
                </a:solidFill>
                <a:latin typeface="Press Start 2P"/>
                <a:ea typeface="Press Start 2P"/>
                <a:cs typeface="Press Start 2P"/>
                <a:sym typeface="Press Start 2P"/>
              </a:rPr>
              <a:t>Application</a:t>
            </a:r>
            <a:endParaRPr sz="1100">
              <a:solidFill>
                <a:srgbClr val="D9D9D9"/>
              </a:solidFill>
              <a:latin typeface="Press Start 2P"/>
              <a:ea typeface="Press Start 2P"/>
              <a:cs typeface="Press Start 2P"/>
              <a:sym typeface="Press Start 2P"/>
            </a:endParaRPr>
          </a:p>
        </p:txBody>
      </p:sp>
      <p:sp>
        <p:nvSpPr>
          <p:cNvPr id="245" name="Google Shape;245;p23"/>
          <p:cNvSpPr txBox="1"/>
          <p:nvPr/>
        </p:nvSpPr>
        <p:spPr>
          <a:xfrm>
            <a:off x="6140950" y="2248020"/>
            <a:ext cx="2084100" cy="2616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100">
                <a:solidFill>
                  <a:schemeClr val="dk1"/>
                </a:solidFill>
                <a:latin typeface="Press Start 2P"/>
                <a:ea typeface="Press Start 2P"/>
                <a:cs typeface="Press Start 2P"/>
                <a:sym typeface="Press Start 2P"/>
              </a:rPr>
              <a:t>Création</a:t>
            </a:r>
            <a:endParaRPr sz="1100">
              <a:solidFill>
                <a:schemeClr val="dk1"/>
              </a:solidFill>
            </a:endParaRPr>
          </a:p>
        </p:txBody>
      </p:sp>
      <p:sp>
        <p:nvSpPr>
          <p:cNvPr id="246" name="Google Shape;246;p23"/>
          <p:cNvSpPr txBox="1"/>
          <p:nvPr/>
        </p:nvSpPr>
        <p:spPr>
          <a:xfrm>
            <a:off x="8283575" y="2163420"/>
            <a:ext cx="2195100" cy="4308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100">
                <a:solidFill>
                  <a:srgbClr val="D9D9D9"/>
                </a:solidFill>
                <a:latin typeface="Press Start 2P"/>
                <a:ea typeface="Press Start 2P"/>
                <a:cs typeface="Press Start 2P"/>
                <a:sym typeface="Press Start 2P"/>
              </a:rPr>
              <a:t>En résumé</a:t>
            </a:r>
            <a:endParaRPr sz="1100"/>
          </a:p>
        </p:txBody>
      </p:sp>
      <p:pic>
        <p:nvPicPr>
          <p:cNvPr id="247" name="Google Shape;247;p23"/>
          <p:cNvPicPr preferRelativeResize="0"/>
          <p:nvPr/>
        </p:nvPicPr>
        <p:blipFill>
          <a:blip r:embed="rId13">
            <a:alphaModFix/>
          </a:blip>
          <a:stretch>
            <a:fillRect/>
          </a:stretch>
        </p:blipFill>
        <p:spPr>
          <a:xfrm>
            <a:off x="7335525" y="3737575"/>
            <a:ext cx="872025" cy="1453375"/>
          </a:xfrm>
          <a:prstGeom prst="rect">
            <a:avLst/>
          </a:prstGeom>
          <a:noFill/>
          <a:ln>
            <a:noFill/>
          </a:ln>
        </p:spPr>
      </p:pic>
      <p:sp>
        <p:nvSpPr>
          <p:cNvPr id="248" name="Google Shape;248;p23"/>
          <p:cNvSpPr txBox="1"/>
          <p:nvPr/>
        </p:nvSpPr>
        <p:spPr>
          <a:xfrm>
            <a:off x="1656050" y="5560525"/>
            <a:ext cx="5679600" cy="361800"/>
          </a:xfrm>
          <a:prstGeom prst="rect">
            <a:avLst/>
          </a:prstGeom>
          <a:noFill/>
          <a:ln>
            <a:noFill/>
          </a:ln>
        </p:spPr>
        <p:txBody>
          <a:bodyPr anchorCtr="0" anchor="t" bIns="45700" lIns="91425" spcFirstLastPara="1" rIns="91425" wrap="square" tIns="45700">
            <a:spAutoFit/>
          </a:bodyPr>
          <a:lstStyle/>
          <a:p>
            <a:pPr indent="0" lvl="0" marL="0" marR="0" rtl="0" algn="l">
              <a:lnSpc>
                <a:spcPct val="150000"/>
              </a:lnSpc>
              <a:spcBef>
                <a:spcPts val="0"/>
              </a:spcBef>
              <a:spcAft>
                <a:spcPts val="0"/>
              </a:spcAft>
              <a:buNone/>
            </a:pPr>
            <a:r>
              <a:rPr lang="en-US" sz="700">
                <a:solidFill>
                  <a:schemeClr val="dk1"/>
                </a:solidFill>
                <a:latin typeface="Press Start 2P"/>
                <a:ea typeface="Press Start 2P"/>
                <a:cs typeface="Press Start 2P"/>
                <a:sym typeface="Press Start 2P"/>
              </a:rPr>
              <a:t>Pour plus de détails, voir cette </a:t>
            </a:r>
            <a:r>
              <a:rPr lang="en-US" sz="700" u="sng">
                <a:solidFill>
                  <a:schemeClr val="hlink"/>
                </a:solidFill>
                <a:latin typeface="Press Start 2P"/>
                <a:ea typeface="Press Start 2P"/>
                <a:cs typeface="Press Start 2P"/>
                <a:sym typeface="Press Start 2P"/>
                <a:hlinkClick r:id="rId14"/>
              </a:rPr>
              <a:t>section du site «Apprendre et évaluer autrement en mathématique»</a:t>
            </a:r>
            <a:endParaRPr sz="700">
              <a:solidFill>
                <a:schemeClr val="dk1"/>
              </a:solidFill>
              <a:latin typeface="Press Start 2P"/>
              <a:ea typeface="Press Start 2P"/>
              <a:cs typeface="Press Start 2P"/>
              <a:sym typeface="Press Start 2P"/>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224"/>
                                        </p:tgtEl>
                                        <p:attrNameLst>
                                          <p:attrName>style.visibility</p:attrName>
                                        </p:attrNameLst>
                                      </p:cBhvr>
                                      <p:to>
                                        <p:strVal val="visible"/>
                                      </p:to>
                                    </p:set>
                                    <p:animEffect filter="fade" transition="in">
                                      <p:cBhvr>
                                        <p:cTn dur="250"/>
                                        <p:tgtEl>
                                          <p:spTgt spid="224"/>
                                        </p:tgtEl>
                                      </p:cBhvr>
                                    </p:animEffect>
                                  </p:childTnLst>
                                </p:cTn>
                              </p:par>
                              <p:par>
                                <p:cTn fill="hold" nodeType="withEffect" presetClass="entr" presetID="2" presetSubtype="4">
                                  <p:stCondLst>
                                    <p:cond delay="0"/>
                                  </p:stCondLst>
                                  <p:childTnLst>
                                    <p:set>
                                      <p:cBhvr>
                                        <p:cTn dur="1" fill="hold">
                                          <p:stCondLst>
                                            <p:cond delay="0"/>
                                          </p:stCondLst>
                                        </p:cTn>
                                        <p:tgtEl>
                                          <p:spTgt spid="233"/>
                                        </p:tgtEl>
                                        <p:attrNameLst>
                                          <p:attrName>style.visibility</p:attrName>
                                        </p:attrNameLst>
                                      </p:cBhvr>
                                      <p:to>
                                        <p:strVal val="visible"/>
                                      </p:to>
                                    </p:set>
                                    <p:anim calcmode="lin" valueType="num">
                                      <p:cBhvr additive="base">
                                        <p:cTn dur="1000"/>
                                        <p:tgtEl>
                                          <p:spTgt spid="233"/>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236"/>
                                        </p:tgtEl>
                                        <p:attrNameLst>
                                          <p:attrName>style.visibility</p:attrName>
                                        </p:attrNameLst>
                                      </p:cBhvr>
                                      <p:to>
                                        <p:strVal val="visible"/>
                                      </p:to>
                                    </p:set>
                                    <p:anim calcmode="lin" valueType="num">
                                      <p:cBhvr additive="base">
                                        <p:cTn dur="1000"/>
                                        <p:tgtEl>
                                          <p:spTgt spid="236"/>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234"/>
                                        </p:tgtEl>
                                        <p:attrNameLst>
                                          <p:attrName>style.visibility</p:attrName>
                                        </p:attrNameLst>
                                      </p:cBhvr>
                                      <p:to>
                                        <p:strVal val="visible"/>
                                      </p:to>
                                    </p:set>
                                    <p:anim calcmode="lin" valueType="num">
                                      <p:cBhvr additive="base">
                                        <p:cTn dur="1000"/>
                                        <p:tgtEl>
                                          <p:spTgt spid="234"/>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247"/>
                                        </p:tgtEl>
                                        <p:attrNameLst>
                                          <p:attrName>style.visibility</p:attrName>
                                        </p:attrNameLst>
                                      </p:cBhvr>
                                      <p:to>
                                        <p:strVal val="visible"/>
                                      </p:to>
                                    </p:set>
                                    <p:anim calcmode="lin" valueType="num">
                                      <p:cBhvr additive="base">
                                        <p:cTn dur="1000"/>
                                        <p:tgtEl>
                                          <p:spTgt spid="247"/>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235"/>
                                        </p:tgtEl>
                                        <p:attrNameLst>
                                          <p:attrName>style.visibility</p:attrName>
                                        </p:attrNameLst>
                                      </p:cBhvr>
                                      <p:to>
                                        <p:strVal val="visible"/>
                                      </p:to>
                                    </p:set>
                                    <p:anim calcmode="lin" valueType="num">
                                      <p:cBhvr additive="base">
                                        <p:cTn dur="1000"/>
                                        <p:tgtEl>
                                          <p:spTgt spid="235"/>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232"/>
                                        </p:tgtEl>
                                        <p:attrNameLst>
                                          <p:attrName>style.visibility</p:attrName>
                                        </p:attrNameLst>
                                      </p:cBhvr>
                                      <p:to>
                                        <p:strVal val="visible"/>
                                      </p:to>
                                    </p:set>
                                    <p:anim calcmode="lin" valueType="num">
                                      <p:cBhvr additive="base">
                                        <p:cTn dur="1000"/>
                                        <p:tgtEl>
                                          <p:spTgt spid="232"/>
                                        </p:tgtEl>
                                        <p:attrNameLst>
                                          <p:attrName>ppt_y</p:attrName>
                                        </p:attrNameLst>
                                      </p:cBhvr>
                                      <p:tavLst>
                                        <p:tav fmla="" tm="0">
                                          <p:val>
                                            <p:strVal val="#ppt_y+1"/>
                                          </p:val>
                                        </p:tav>
                                        <p:tav fmla="" tm="100000">
                                          <p:val>
                                            <p:strVal val="#ppt_y"/>
                                          </p:val>
                                        </p:tav>
                                      </p:tavLst>
                                    </p:anim>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231"/>
                                        </p:tgtEl>
                                        <p:attrNameLst>
                                          <p:attrName>style.visibility</p:attrName>
                                        </p:attrNameLst>
                                      </p:cBhvr>
                                      <p:to>
                                        <p:strVal val="visible"/>
                                      </p:to>
                                    </p:set>
                                    <p:animEffect filter="fade" transition="in">
                                      <p:cBhvr>
                                        <p:cTn dur="1000"/>
                                        <p:tgtEl>
                                          <p:spTgt spid="231"/>
                                        </p:tgtEl>
                                      </p:cBhvr>
                                    </p:animEffect>
                                  </p:childTnLst>
                                </p:cTn>
                              </p:par>
                              <p:par>
                                <p:cTn fill="hold" nodeType="withEffect" presetClass="entr" presetID="10" presetSubtype="0">
                                  <p:stCondLst>
                                    <p:cond delay="0"/>
                                  </p:stCondLst>
                                  <p:childTnLst>
                                    <p:set>
                                      <p:cBhvr>
                                        <p:cTn dur="1" fill="hold">
                                          <p:stCondLst>
                                            <p:cond delay="0"/>
                                          </p:stCondLst>
                                        </p:cTn>
                                        <p:tgtEl>
                                          <p:spTgt spid="237"/>
                                        </p:tgtEl>
                                        <p:attrNameLst>
                                          <p:attrName>style.visibility</p:attrName>
                                        </p:attrNameLst>
                                      </p:cBhvr>
                                      <p:to>
                                        <p:strVal val="visible"/>
                                      </p:to>
                                    </p:set>
                                    <p:animEffect filter="fade" transition="in">
                                      <p:cBhvr>
                                        <p:cTn dur="1000"/>
                                        <p:tgtEl>
                                          <p:spTgt spid="237"/>
                                        </p:tgtEl>
                                      </p:cBhvr>
                                    </p:animEffect>
                                  </p:childTnLst>
                                </p:cTn>
                              </p:par>
                              <p:par>
                                <p:cTn fill="hold" nodeType="withEffect" presetClass="entr" presetID="10" presetSubtype="0">
                                  <p:stCondLst>
                                    <p:cond delay="0"/>
                                  </p:stCondLst>
                                  <p:childTnLst>
                                    <p:set>
                                      <p:cBhvr>
                                        <p:cTn dur="1" fill="hold">
                                          <p:stCondLst>
                                            <p:cond delay="0"/>
                                          </p:stCondLst>
                                        </p:cTn>
                                        <p:tgtEl>
                                          <p:spTgt spid="238"/>
                                        </p:tgtEl>
                                        <p:attrNameLst>
                                          <p:attrName>style.visibility</p:attrName>
                                        </p:attrNameLst>
                                      </p:cBhvr>
                                      <p:to>
                                        <p:strVal val="visible"/>
                                      </p:to>
                                    </p:set>
                                    <p:animEffect filter="fade" transition="in">
                                      <p:cBhvr>
                                        <p:cTn dur="1000"/>
                                        <p:tgtEl>
                                          <p:spTgt spid="238"/>
                                        </p:tgtEl>
                                      </p:cBhvr>
                                    </p:animEffect>
                                  </p:childTnLst>
                                </p:cTn>
                              </p:par>
                              <p:par>
                                <p:cTn fill="hold" nodeType="withEffect" presetClass="entr" presetID="10" presetSubtype="0">
                                  <p:stCondLst>
                                    <p:cond delay="0"/>
                                  </p:stCondLst>
                                  <p:childTnLst>
                                    <p:set>
                                      <p:cBhvr>
                                        <p:cTn dur="1" fill="hold">
                                          <p:stCondLst>
                                            <p:cond delay="0"/>
                                          </p:stCondLst>
                                        </p:cTn>
                                        <p:tgtEl>
                                          <p:spTgt spid="240"/>
                                        </p:tgtEl>
                                        <p:attrNameLst>
                                          <p:attrName>style.visibility</p:attrName>
                                        </p:attrNameLst>
                                      </p:cBhvr>
                                      <p:to>
                                        <p:strVal val="visible"/>
                                      </p:to>
                                    </p:set>
                                    <p:animEffect filter="fade" transition="in">
                                      <p:cBhvr>
                                        <p:cTn dur="1000"/>
                                        <p:tgtEl>
                                          <p:spTgt spid="240"/>
                                        </p:tgtEl>
                                      </p:cBhvr>
                                    </p:animEffect>
                                  </p:childTnLst>
                                </p:cTn>
                              </p:par>
                              <p:par>
                                <p:cTn fill="hold" nodeType="withEffect" presetClass="entr" presetID="10" presetSubtype="0">
                                  <p:stCondLst>
                                    <p:cond delay="0"/>
                                  </p:stCondLst>
                                  <p:childTnLst>
                                    <p:set>
                                      <p:cBhvr>
                                        <p:cTn dur="1" fill="hold">
                                          <p:stCondLst>
                                            <p:cond delay="0"/>
                                          </p:stCondLst>
                                        </p:cTn>
                                        <p:tgtEl>
                                          <p:spTgt spid="239"/>
                                        </p:tgtEl>
                                        <p:attrNameLst>
                                          <p:attrName>style.visibility</p:attrName>
                                        </p:attrNameLst>
                                      </p:cBhvr>
                                      <p:to>
                                        <p:strVal val="visible"/>
                                      </p:to>
                                    </p:set>
                                    <p:animEffect filter="fade" transition="in">
                                      <p:cBhvr>
                                        <p:cTn dur="1000"/>
                                        <p:tgtEl>
                                          <p:spTgt spid="23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1077D2"/>
            </a:gs>
            <a:gs pos="100000">
              <a:srgbClr val="093153"/>
            </a:gs>
          </a:gsLst>
          <a:path path="circle">
            <a:fillToRect b="50%" l="50%" r="50%" t="50%"/>
          </a:path>
          <a:tileRect/>
        </a:gradFill>
      </p:bgPr>
    </p:bg>
    <p:spTree>
      <p:nvGrpSpPr>
        <p:cNvPr id="252" name="Shape 252"/>
        <p:cNvGrpSpPr/>
        <p:nvPr/>
      </p:nvGrpSpPr>
      <p:grpSpPr>
        <a:xfrm>
          <a:off x="0" y="0"/>
          <a:ext cx="0" cy="0"/>
          <a:chOff x="0" y="0"/>
          <a:chExt cx="0" cy="0"/>
        </a:xfrm>
      </p:grpSpPr>
      <p:sp>
        <p:nvSpPr>
          <p:cNvPr id="253" name="Google Shape;253;p24">
            <a:hlinkClick action="ppaction://hlinksldjump" r:id="rId3"/>
          </p:cNvPr>
          <p:cNvSpPr/>
          <p:nvPr/>
        </p:nvSpPr>
        <p:spPr>
          <a:xfrm>
            <a:off x="6155872" y="2079356"/>
            <a:ext cx="2084162" cy="733634"/>
          </a:xfrm>
          <a:prstGeom prst="roundRect">
            <a:avLst>
              <a:gd fmla="val 0" name="adj"/>
            </a:avLst>
          </a:prstGeom>
          <a:gradFill>
            <a:gsLst>
              <a:gs pos="0">
                <a:srgbClr val="A5A5A5"/>
              </a:gs>
              <a:gs pos="3540">
                <a:srgbClr val="A5A5A5"/>
              </a:gs>
              <a:gs pos="55000">
                <a:srgbClr val="7F7F7F"/>
              </a:gs>
              <a:gs pos="100000">
                <a:srgbClr val="A5A5A5"/>
              </a:gs>
            </a:gsLst>
            <a:lin ang="5400000"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54" name="Google Shape;254;p24">
            <a:hlinkClick action="ppaction://hlinksldjump" r:id="rId4"/>
          </p:cNvPr>
          <p:cNvSpPr/>
          <p:nvPr/>
        </p:nvSpPr>
        <p:spPr>
          <a:xfrm>
            <a:off x="3951968" y="2079356"/>
            <a:ext cx="2084162" cy="733634"/>
          </a:xfrm>
          <a:prstGeom prst="roundRect">
            <a:avLst>
              <a:gd fmla="val 0" name="adj"/>
            </a:avLst>
          </a:prstGeom>
          <a:gradFill>
            <a:gsLst>
              <a:gs pos="0">
                <a:srgbClr val="A5A5A5"/>
              </a:gs>
              <a:gs pos="3540">
                <a:srgbClr val="A5A5A5"/>
              </a:gs>
              <a:gs pos="55000">
                <a:srgbClr val="7F7F7F"/>
              </a:gs>
              <a:gs pos="100000">
                <a:srgbClr val="A5A5A5"/>
              </a:gs>
            </a:gsLst>
            <a:lin ang="5400000"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55" name="Google Shape;255;p24">
            <a:hlinkClick/>
          </p:cNvPr>
          <p:cNvSpPr/>
          <p:nvPr/>
        </p:nvSpPr>
        <p:spPr>
          <a:xfrm>
            <a:off x="1748064" y="2079356"/>
            <a:ext cx="2084162" cy="733634"/>
          </a:xfrm>
          <a:prstGeom prst="roundRect">
            <a:avLst>
              <a:gd fmla="val 0" name="adj"/>
            </a:avLst>
          </a:prstGeom>
          <a:gradFill>
            <a:gsLst>
              <a:gs pos="0">
                <a:srgbClr val="A5A5A5"/>
              </a:gs>
              <a:gs pos="3540">
                <a:srgbClr val="A5A5A5"/>
              </a:gs>
              <a:gs pos="55000">
                <a:srgbClr val="7F7F7F"/>
              </a:gs>
              <a:gs pos="100000">
                <a:srgbClr val="A5A5A5"/>
              </a:gs>
            </a:gsLst>
            <a:lin ang="5400000"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56" name="Google Shape;256;p24"/>
          <p:cNvSpPr/>
          <p:nvPr/>
        </p:nvSpPr>
        <p:spPr>
          <a:xfrm>
            <a:off x="1294039" y="2628324"/>
            <a:ext cx="9603922" cy="3438422"/>
          </a:xfrm>
          <a:prstGeom prst="roundRect">
            <a:avLst>
              <a:gd fmla="val 0" name="adj"/>
            </a:avLst>
          </a:prstGeom>
          <a:gradFill>
            <a:gsLst>
              <a:gs pos="0">
                <a:srgbClr val="D9D9D9"/>
              </a:gs>
              <a:gs pos="3540">
                <a:srgbClr val="D9D9D9"/>
              </a:gs>
              <a:gs pos="84000">
                <a:srgbClr val="ADADAD"/>
              </a:gs>
              <a:gs pos="100000">
                <a:srgbClr val="D8D8D8"/>
              </a:gs>
            </a:gsLst>
            <a:lin ang="5400000"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57" name="Google Shape;257;p24"/>
          <p:cNvSpPr txBox="1"/>
          <p:nvPr/>
        </p:nvSpPr>
        <p:spPr>
          <a:xfrm>
            <a:off x="1748075" y="3132200"/>
            <a:ext cx="8036100" cy="1108200"/>
          </a:xfrm>
          <a:prstGeom prst="rect">
            <a:avLst/>
          </a:prstGeom>
          <a:noFill/>
          <a:ln>
            <a:noFill/>
          </a:ln>
        </p:spPr>
        <p:txBody>
          <a:bodyPr anchorCtr="0" anchor="t" bIns="45700" lIns="91425" spcFirstLastPara="1" rIns="91425" wrap="square" tIns="45700">
            <a:spAutoFit/>
          </a:bodyPr>
          <a:lstStyle/>
          <a:p>
            <a:pPr indent="-304800" lvl="0" marL="457200" marR="0" rtl="0" algn="l">
              <a:lnSpc>
                <a:spcPct val="150000"/>
              </a:lnSpc>
              <a:spcBef>
                <a:spcPts val="0"/>
              </a:spcBef>
              <a:spcAft>
                <a:spcPts val="0"/>
              </a:spcAft>
              <a:buClr>
                <a:schemeClr val="dk1"/>
              </a:buClr>
              <a:buSzPts val="1200"/>
              <a:buFont typeface="Press Start 2P"/>
              <a:buChar char="■"/>
            </a:pPr>
            <a:r>
              <a:rPr lang="en-US" sz="1200">
                <a:solidFill>
                  <a:schemeClr val="dk1"/>
                </a:solidFill>
                <a:latin typeface="Press Start 2P"/>
                <a:ea typeface="Press Start 2P"/>
                <a:cs typeface="Press Start 2P"/>
                <a:sym typeface="Press Start 2P"/>
              </a:rPr>
              <a:t>Importance de réfléchir à l'intention didactique ciblée... et de varier à l'occasion</a:t>
            </a:r>
            <a:endParaRPr sz="1200">
              <a:solidFill>
                <a:schemeClr val="dk1"/>
              </a:solidFill>
              <a:latin typeface="Press Start 2P"/>
              <a:ea typeface="Press Start 2P"/>
              <a:cs typeface="Press Start 2P"/>
              <a:sym typeface="Press Start 2P"/>
            </a:endParaRPr>
          </a:p>
          <a:p>
            <a:pPr indent="-304800" lvl="0" marL="457200" marR="0" rtl="0" algn="l">
              <a:lnSpc>
                <a:spcPct val="150000"/>
              </a:lnSpc>
              <a:spcBef>
                <a:spcPts val="0"/>
              </a:spcBef>
              <a:spcAft>
                <a:spcPts val="0"/>
              </a:spcAft>
              <a:buClr>
                <a:schemeClr val="dk1"/>
              </a:buClr>
              <a:buSzPts val="1200"/>
              <a:buFont typeface="Press Start 2P"/>
              <a:buChar char="■"/>
            </a:pPr>
            <a:r>
              <a:rPr lang="en-US" sz="1200">
                <a:solidFill>
                  <a:schemeClr val="dk1"/>
                </a:solidFill>
                <a:latin typeface="Press Start 2P"/>
                <a:ea typeface="Press Start 2P"/>
                <a:cs typeface="Press Start 2P"/>
                <a:sym typeface="Press Start 2P"/>
              </a:rPr>
              <a:t>Idée de progression (plus sécurisant de commencer en application)</a:t>
            </a:r>
            <a:endParaRPr sz="1200">
              <a:solidFill>
                <a:schemeClr val="dk1"/>
              </a:solidFill>
              <a:latin typeface="Press Start 2P"/>
              <a:ea typeface="Press Start 2P"/>
              <a:cs typeface="Press Start 2P"/>
              <a:sym typeface="Press Start 2P"/>
            </a:endParaRPr>
          </a:p>
        </p:txBody>
      </p:sp>
      <p:sp>
        <p:nvSpPr>
          <p:cNvPr id="258" name="Google Shape;258;p24"/>
          <p:cNvSpPr/>
          <p:nvPr/>
        </p:nvSpPr>
        <p:spPr>
          <a:xfrm>
            <a:off x="1853536" y="4796287"/>
            <a:ext cx="686464" cy="686464"/>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59" name="Google Shape;259;p24"/>
          <p:cNvSpPr/>
          <p:nvPr/>
        </p:nvSpPr>
        <p:spPr>
          <a:xfrm>
            <a:off x="2606848" y="4796287"/>
            <a:ext cx="686464" cy="686464"/>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60" name="Google Shape;260;p24"/>
          <p:cNvSpPr/>
          <p:nvPr/>
        </p:nvSpPr>
        <p:spPr>
          <a:xfrm>
            <a:off x="3360160" y="4796287"/>
            <a:ext cx="686464" cy="686464"/>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61" name="Google Shape;261;p24"/>
          <p:cNvSpPr/>
          <p:nvPr/>
        </p:nvSpPr>
        <p:spPr>
          <a:xfrm>
            <a:off x="4113472" y="4796287"/>
            <a:ext cx="686464" cy="686464"/>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62" name="Google Shape;262;p24"/>
          <p:cNvSpPr/>
          <p:nvPr/>
        </p:nvSpPr>
        <p:spPr>
          <a:xfrm>
            <a:off x="4866784" y="4796287"/>
            <a:ext cx="686464" cy="686464"/>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A picture containing container, square&#10;&#10;Description automatically generated" id="263" name="Google Shape;263;p24"/>
          <p:cNvPicPr preferRelativeResize="0"/>
          <p:nvPr/>
        </p:nvPicPr>
        <p:blipFill rotWithShape="1">
          <a:blip r:embed="rId5">
            <a:alphaModFix/>
          </a:blip>
          <a:srcRect b="0" l="0" r="0" t="0"/>
          <a:stretch/>
        </p:blipFill>
        <p:spPr>
          <a:xfrm>
            <a:off x="7688747" y="4721582"/>
            <a:ext cx="784149" cy="784150"/>
          </a:xfrm>
          <a:prstGeom prst="rect">
            <a:avLst/>
          </a:prstGeom>
          <a:noFill/>
          <a:ln>
            <a:noFill/>
          </a:ln>
        </p:spPr>
      </p:pic>
      <p:pic>
        <p:nvPicPr>
          <p:cNvPr descr="A picture containing container, square&#10;&#10;Description automatically generated" id="264" name="Google Shape;264;p24"/>
          <p:cNvPicPr preferRelativeResize="0"/>
          <p:nvPr/>
        </p:nvPicPr>
        <p:blipFill rotWithShape="1">
          <a:blip r:embed="rId5">
            <a:alphaModFix/>
          </a:blip>
          <a:srcRect b="0" l="0" r="0" t="0"/>
          <a:stretch/>
        </p:blipFill>
        <p:spPr>
          <a:xfrm>
            <a:off x="8640357" y="4662668"/>
            <a:ext cx="1747837" cy="1747837"/>
          </a:xfrm>
          <a:prstGeom prst="rect">
            <a:avLst/>
          </a:prstGeom>
          <a:noFill/>
          <a:ln>
            <a:noFill/>
          </a:ln>
        </p:spPr>
      </p:pic>
      <p:pic>
        <p:nvPicPr>
          <p:cNvPr descr="A picture containing container, square&#10;&#10;Description automatically generated" id="265" name="Google Shape;265;p24"/>
          <p:cNvPicPr preferRelativeResize="0"/>
          <p:nvPr/>
        </p:nvPicPr>
        <p:blipFill rotWithShape="1">
          <a:blip r:embed="rId5">
            <a:alphaModFix/>
          </a:blip>
          <a:srcRect b="0" l="0" r="0" t="0"/>
          <a:stretch/>
        </p:blipFill>
        <p:spPr>
          <a:xfrm>
            <a:off x="7738583" y="5156085"/>
            <a:ext cx="1262339" cy="1262339"/>
          </a:xfrm>
          <a:prstGeom prst="rect">
            <a:avLst/>
          </a:prstGeom>
          <a:noFill/>
          <a:ln>
            <a:noFill/>
          </a:ln>
        </p:spPr>
      </p:pic>
      <p:sp>
        <p:nvSpPr>
          <p:cNvPr id="266" name="Google Shape;266;p24"/>
          <p:cNvSpPr/>
          <p:nvPr/>
        </p:nvSpPr>
        <p:spPr>
          <a:xfrm>
            <a:off x="8359775" y="2079356"/>
            <a:ext cx="2084162" cy="733634"/>
          </a:xfrm>
          <a:prstGeom prst="roundRect">
            <a:avLst>
              <a:gd fmla="val 0" name="adj"/>
            </a:avLst>
          </a:prstGeom>
          <a:gradFill>
            <a:gsLst>
              <a:gs pos="0">
                <a:srgbClr val="ADADAD"/>
              </a:gs>
              <a:gs pos="100000">
                <a:srgbClr val="D9D9D9"/>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Chart, histogram&#10;&#10;Description automatically generated" id="267" name="Google Shape;267;p24"/>
          <p:cNvPicPr preferRelativeResize="0"/>
          <p:nvPr/>
        </p:nvPicPr>
        <p:blipFill rotWithShape="1">
          <a:blip r:embed="rId6">
            <a:alphaModFix/>
          </a:blip>
          <a:srcRect b="0" l="0" r="0" t="0"/>
          <a:stretch/>
        </p:blipFill>
        <p:spPr>
          <a:xfrm>
            <a:off x="4306387" y="4989202"/>
            <a:ext cx="300634" cy="300634"/>
          </a:xfrm>
          <a:prstGeom prst="rect">
            <a:avLst/>
          </a:prstGeom>
          <a:noFill/>
          <a:ln>
            <a:noFill/>
          </a:ln>
        </p:spPr>
      </p:pic>
      <p:pic>
        <p:nvPicPr>
          <p:cNvPr descr="Chart, histogram&#10;&#10;Description automatically generated" id="268" name="Google Shape;268;p24"/>
          <p:cNvPicPr preferRelativeResize="0"/>
          <p:nvPr/>
        </p:nvPicPr>
        <p:blipFill rotWithShape="1">
          <a:blip r:embed="rId6">
            <a:alphaModFix/>
          </a:blip>
          <a:srcRect b="0" l="0" r="0" t="0"/>
          <a:stretch/>
        </p:blipFill>
        <p:spPr>
          <a:xfrm>
            <a:off x="3553075" y="4989202"/>
            <a:ext cx="300634" cy="300634"/>
          </a:xfrm>
          <a:prstGeom prst="rect">
            <a:avLst/>
          </a:prstGeom>
          <a:noFill/>
          <a:ln>
            <a:noFill/>
          </a:ln>
        </p:spPr>
      </p:pic>
      <p:pic>
        <p:nvPicPr>
          <p:cNvPr descr="Chart, histogram&#10;&#10;Description automatically generated" id="269" name="Google Shape;269;p24"/>
          <p:cNvPicPr preferRelativeResize="0"/>
          <p:nvPr/>
        </p:nvPicPr>
        <p:blipFill rotWithShape="1">
          <a:blip r:embed="rId6">
            <a:alphaModFix/>
          </a:blip>
          <a:srcRect b="0" l="0" r="0" t="0"/>
          <a:stretch/>
        </p:blipFill>
        <p:spPr>
          <a:xfrm>
            <a:off x="2799763" y="4989202"/>
            <a:ext cx="300634" cy="300634"/>
          </a:xfrm>
          <a:prstGeom prst="rect">
            <a:avLst/>
          </a:prstGeom>
          <a:noFill/>
          <a:ln>
            <a:noFill/>
          </a:ln>
        </p:spPr>
      </p:pic>
      <p:pic>
        <p:nvPicPr>
          <p:cNvPr descr="Chart, histogram&#10;&#10;Description automatically generated" id="270" name="Google Shape;270;p24"/>
          <p:cNvPicPr preferRelativeResize="0"/>
          <p:nvPr/>
        </p:nvPicPr>
        <p:blipFill rotWithShape="1">
          <a:blip r:embed="rId6">
            <a:alphaModFix/>
          </a:blip>
          <a:srcRect b="0" l="0" r="0" t="0"/>
          <a:stretch/>
        </p:blipFill>
        <p:spPr>
          <a:xfrm>
            <a:off x="2046451" y="4989202"/>
            <a:ext cx="300634" cy="300634"/>
          </a:xfrm>
          <a:prstGeom prst="rect">
            <a:avLst/>
          </a:prstGeom>
          <a:noFill/>
          <a:ln>
            <a:noFill/>
          </a:ln>
        </p:spPr>
      </p:pic>
      <p:pic>
        <p:nvPicPr>
          <p:cNvPr descr="Chart, histogram&#10;&#10;Description automatically generated" id="271" name="Google Shape;271;p24"/>
          <p:cNvPicPr preferRelativeResize="0"/>
          <p:nvPr/>
        </p:nvPicPr>
        <p:blipFill rotWithShape="1">
          <a:blip r:embed="rId6">
            <a:alphaModFix/>
          </a:blip>
          <a:srcRect b="0" l="0" r="0" t="0"/>
          <a:stretch/>
        </p:blipFill>
        <p:spPr>
          <a:xfrm>
            <a:off x="5059699" y="4989202"/>
            <a:ext cx="300634" cy="300634"/>
          </a:xfrm>
          <a:prstGeom prst="rect">
            <a:avLst/>
          </a:prstGeom>
          <a:noFill/>
          <a:ln>
            <a:noFill/>
          </a:ln>
        </p:spPr>
      </p:pic>
      <p:sp>
        <p:nvSpPr>
          <p:cNvPr id="272" name="Google Shape;272;p24"/>
          <p:cNvSpPr/>
          <p:nvPr/>
        </p:nvSpPr>
        <p:spPr>
          <a:xfrm>
            <a:off x="3093000" y="841675"/>
            <a:ext cx="6006000" cy="733800"/>
          </a:xfrm>
          <a:prstGeom prst="roundRect">
            <a:avLst>
              <a:gd fmla="val 0" name="adj"/>
            </a:avLst>
          </a:prstGeom>
          <a:gradFill>
            <a:gsLst>
              <a:gs pos="0">
                <a:srgbClr val="848484"/>
              </a:gs>
              <a:gs pos="3540">
                <a:srgbClr val="848484"/>
              </a:gs>
              <a:gs pos="55000">
                <a:srgbClr val="6D6D6D"/>
              </a:gs>
              <a:gs pos="100000">
                <a:srgbClr val="848484"/>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73" name="Google Shape;273;p24"/>
          <p:cNvSpPr txBox="1"/>
          <p:nvPr/>
        </p:nvSpPr>
        <p:spPr>
          <a:xfrm>
            <a:off x="3984447" y="928975"/>
            <a:ext cx="4223100" cy="646500"/>
          </a:xfrm>
          <a:prstGeom prst="rect">
            <a:avLst/>
          </a:prstGeom>
          <a:noFill/>
          <a:ln>
            <a:noFill/>
          </a:ln>
        </p:spPr>
        <p:txBody>
          <a:bodyPr anchorCtr="0" anchor="t" bIns="45700" lIns="91425" spcFirstLastPara="1" rIns="91425" wrap="square" tIns="45700">
            <a:spAutoFit/>
          </a:bodyPr>
          <a:lstStyle/>
          <a:p>
            <a:pPr indent="0" lvl="0" marL="0" rtl="0" algn="ctr">
              <a:spcBef>
                <a:spcPts val="0"/>
              </a:spcBef>
              <a:spcAft>
                <a:spcPts val="0"/>
              </a:spcAft>
              <a:buNone/>
            </a:pPr>
            <a:r>
              <a:rPr lang="en-US" sz="1800">
                <a:solidFill>
                  <a:srgbClr val="D8D8D8"/>
                </a:solidFill>
                <a:latin typeface="Press Start 2P"/>
                <a:ea typeface="Press Start 2P"/>
                <a:cs typeface="Press Start 2P"/>
                <a:sym typeface="Press Start 2P"/>
              </a:rPr>
              <a:t>3 intentions didactiques</a:t>
            </a:r>
            <a:endParaRPr sz="1800">
              <a:solidFill>
                <a:srgbClr val="D8D8D8"/>
              </a:solidFill>
              <a:latin typeface="Press Start 2P"/>
              <a:ea typeface="Press Start 2P"/>
              <a:cs typeface="Press Start 2P"/>
              <a:sym typeface="Press Start 2P"/>
            </a:endParaRPr>
          </a:p>
        </p:txBody>
      </p:sp>
      <p:sp>
        <p:nvSpPr>
          <p:cNvPr id="274" name="Google Shape;274;p24"/>
          <p:cNvSpPr txBox="1"/>
          <p:nvPr/>
        </p:nvSpPr>
        <p:spPr>
          <a:xfrm>
            <a:off x="6140950" y="2248020"/>
            <a:ext cx="2084100" cy="2616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100">
                <a:solidFill>
                  <a:srgbClr val="D9D9D9"/>
                </a:solidFill>
                <a:latin typeface="Press Start 2P"/>
                <a:ea typeface="Press Start 2P"/>
                <a:cs typeface="Press Start 2P"/>
                <a:sym typeface="Press Start 2P"/>
              </a:rPr>
              <a:t>Création</a:t>
            </a:r>
            <a:endParaRPr sz="1100"/>
          </a:p>
        </p:txBody>
      </p:sp>
      <p:sp>
        <p:nvSpPr>
          <p:cNvPr id="275" name="Google Shape;275;p24"/>
          <p:cNvSpPr txBox="1"/>
          <p:nvPr/>
        </p:nvSpPr>
        <p:spPr>
          <a:xfrm>
            <a:off x="1777325" y="2248020"/>
            <a:ext cx="2007600" cy="261600"/>
          </a:xfrm>
          <a:prstGeom prst="rect">
            <a:avLst/>
          </a:prstGeom>
          <a:noFill/>
          <a:ln>
            <a:noFill/>
          </a:ln>
        </p:spPr>
        <p:txBody>
          <a:bodyPr anchorCtr="0" anchor="t" bIns="45700" lIns="91425" spcFirstLastPara="1" rIns="91425" wrap="square" tIns="45700">
            <a:spAutoFit/>
          </a:bodyPr>
          <a:lstStyle/>
          <a:p>
            <a:pPr indent="0" lvl="0" marL="0" rtl="0" algn="ctr">
              <a:spcBef>
                <a:spcPts val="0"/>
              </a:spcBef>
              <a:spcAft>
                <a:spcPts val="0"/>
              </a:spcAft>
              <a:buNone/>
            </a:pPr>
            <a:r>
              <a:rPr lang="en-US" sz="1100">
                <a:solidFill>
                  <a:srgbClr val="D9D9D9"/>
                </a:solidFill>
                <a:latin typeface="Press Start 2P"/>
                <a:ea typeface="Press Start 2P"/>
                <a:cs typeface="Press Start 2P"/>
                <a:sym typeface="Press Start 2P"/>
              </a:rPr>
              <a:t>Exploration</a:t>
            </a:r>
            <a:endParaRPr>
              <a:solidFill>
                <a:srgbClr val="D9D9D9"/>
              </a:solidFill>
            </a:endParaRPr>
          </a:p>
        </p:txBody>
      </p:sp>
      <p:sp>
        <p:nvSpPr>
          <p:cNvPr id="276" name="Google Shape;276;p24"/>
          <p:cNvSpPr txBox="1"/>
          <p:nvPr/>
        </p:nvSpPr>
        <p:spPr>
          <a:xfrm>
            <a:off x="4065125" y="2239620"/>
            <a:ext cx="1873800" cy="261600"/>
          </a:xfrm>
          <a:prstGeom prst="rect">
            <a:avLst/>
          </a:prstGeom>
          <a:noFill/>
          <a:ln>
            <a:noFill/>
          </a:ln>
        </p:spPr>
        <p:txBody>
          <a:bodyPr anchorCtr="0" anchor="ctr" bIns="45700" lIns="91425" spcFirstLastPara="1" rIns="91425" wrap="square" tIns="45700">
            <a:spAutoFit/>
          </a:bodyPr>
          <a:lstStyle/>
          <a:p>
            <a:pPr indent="0" lvl="0" marL="0" marR="0" rtl="0" algn="ctr">
              <a:spcBef>
                <a:spcPts val="0"/>
              </a:spcBef>
              <a:spcAft>
                <a:spcPts val="0"/>
              </a:spcAft>
              <a:buNone/>
            </a:pPr>
            <a:r>
              <a:rPr lang="en-US" sz="1100">
                <a:solidFill>
                  <a:srgbClr val="D9D9D9"/>
                </a:solidFill>
                <a:latin typeface="Press Start 2P"/>
                <a:ea typeface="Press Start 2P"/>
                <a:cs typeface="Press Start 2P"/>
                <a:sym typeface="Press Start 2P"/>
              </a:rPr>
              <a:t>Application</a:t>
            </a:r>
            <a:endParaRPr sz="1100">
              <a:solidFill>
                <a:srgbClr val="D9D9D9"/>
              </a:solidFill>
              <a:latin typeface="Press Start 2P"/>
              <a:ea typeface="Press Start 2P"/>
              <a:cs typeface="Press Start 2P"/>
              <a:sym typeface="Press Start 2P"/>
            </a:endParaRPr>
          </a:p>
        </p:txBody>
      </p:sp>
      <p:sp>
        <p:nvSpPr>
          <p:cNvPr id="277" name="Google Shape;277;p24"/>
          <p:cNvSpPr txBox="1"/>
          <p:nvPr/>
        </p:nvSpPr>
        <p:spPr>
          <a:xfrm>
            <a:off x="8269265" y="2163420"/>
            <a:ext cx="2195100" cy="4308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100">
                <a:solidFill>
                  <a:schemeClr val="dk1"/>
                </a:solidFill>
                <a:latin typeface="Press Start 2P"/>
                <a:ea typeface="Press Start 2P"/>
                <a:cs typeface="Press Start 2P"/>
                <a:sym typeface="Press Start 2P"/>
              </a:rPr>
              <a:t>En résumé</a:t>
            </a:r>
            <a:endParaRPr sz="1100">
              <a:solidFill>
                <a:schemeClr val="dk1"/>
              </a:solidFill>
            </a:endParaRPr>
          </a:p>
        </p:txBody>
      </p:sp>
      <p:pic>
        <p:nvPicPr>
          <p:cNvPr id="278" name="Google Shape;278;p24"/>
          <p:cNvPicPr preferRelativeResize="0"/>
          <p:nvPr/>
        </p:nvPicPr>
        <p:blipFill>
          <a:blip r:embed="rId7">
            <a:alphaModFix/>
          </a:blip>
          <a:stretch>
            <a:fillRect/>
          </a:stretch>
        </p:blipFill>
        <p:spPr>
          <a:xfrm flipH="1">
            <a:off x="8138275" y="3814362"/>
            <a:ext cx="2084151" cy="1828360"/>
          </a:xfrm>
          <a:prstGeom prst="rect">
            <a:avLst/>
          </a:prstGeom>
          <a:noFill/>
          <a:ln>
            <a:noFill/>
          </a:ln>
        </p:spPr>
      </p:pic>
      <p:pic>
        <p:nvPicPr>
          <p:cNvPr id="279" name="Google Shape;279;p24"/>
          <p:cNvPicPr preferRelativeResize="0"/>
          <p:nvPr/>
        </p:nvPicPr>
        <p:blipFill>
          <a:blip r:embed="rId8">
            <a:alphaModFix/>
          </a:blip>
          <a:stretch>
            <a:fillRect/>
          </a:stretch>
        </p:blipFill>
        <p:spPr>
          <a:xfrm flipH="1">
            <a:off x="7880025" y="4110175"/>
            <a:ext cx="1008701" cy="1681150"/>
          </a:xfrm>
          <a:prstGeom prst="rect">
            <a:avLst/>
          </a:prstGeom>
          <a:noFill/>
          <a:ln>
            <a:noFill/>
          </a:ln>
        </p:spPr>
      </p:pic>
      <p:sp>
        <p:nvSpPr>
          <p:cNvPr id="280" name="Google Shape;280;p24"/>
          <p:cNvSpPr/>
          <p:nvPr/>
        </p:nvSpPr>
        <p:spPr>
          <a:xfrm>
            <a:off x="2102225" y="5638925"/>
            <a:ext cx="5241000" cy="931800"/>
          </a:xfrm>
          <a:prstGeom prst="wedgeRoundRectCallout">
            <a:avLst>
              <a:gd fmla="val 59625" name="adj1"/>
              <a:gd fmla="val 45069" name="adj2"/>
              <a:gd fmla="val 0" name="adj3"/>
            </a:avLst>
          </a:prstGeom>
          <a:solidFill>
            <a:srgbClr val="B6D7A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sz="1600">
                <a:latin typeface="Press Start 2P"/>
                <a:ea typeface="Press Start 2P"/>
                <a:cs typeface="Press Start 2P"/>
                <a:sym typeface="Press Start 2P"/>
              </a:rPr>
              <a:t>Qu’observez-vous dans vos milieux?</a:t>
            </a:r>
            <a:endParaRPr sz="1600">
              <a:latin typeface="Press Start 2P"/>
              <a:ea typeface="Press Start 2P"/>
              <a:cs typeface="Press Start 2P"/>
              <a:sym typeface="Press Start 2P"/>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257"/>
                                        </p:tgtEl>
                                        <p:attrNameLst>
                                          <p:attrName>style.visibility</p:attrName>
                                        </p:attrNameLst>
                                      </p:cBhvr>
                                      <p:to>
                                        <p:strVal val="visible"/>
                                      </p:to>
                                    </p:set>
                                    <p:animEffect filter="fade" transition="in">
                                      <p:cBhvr>
                                        <p:cTn dur="250"/>
                                        <p:tgtEl>
                                          <p:spTgt spid="257"/>
                                        </p:tgtEl>
                                      </p:cBhvr>
                                    </p:animEffect>
                                  </p:childTnLst>
                                </p:cTn>
                              </p:par>
                              <p:par>
                                <p:cTn fill="hold" nodeType="withEffect" presetClass="entr" presetID="2" presetSubtype="4">
                                  <p:stCondLst>
                                    <p:cond delay="0"/>
                                  </p:stCondLst>
                                  <p:childTnLst>
                                    <p:set>
                                      <p:cBhvr>
                                        <p:cTn dur="1" fill="hold">
                                          <p:stCondLst>
                                            <p:cond delay="0"/>
                                          </p:stCondLst>
                                        </p:cTn>
                                        <p:tgtEl>
                                          <p:spTgt spid="264"/>
                                        </p:tgtEl>
                                        <p:attrNameLst>
                                          <p:attrName>style.visibility</p:attrName>
                                        </p:attrNameLst>
                                      </p:cBhvr>
                                      <p:to>
                                        <p:strVal val="visible"/>
                                      </p:to>
                                    </p:set>
                                    <p:anim calcmode="lin" valueType="num">
                                      <p:cBhvr additive="base">
                                        <p:cTn dur="1000"/>
                                        <p:tgtEl>
                                          <p:spTgt spid="264"/>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265"/>
                                        </p:tgtEl>
                                        <p:attrNameLst>
                                          <p:attrName>style.visibility</p:attrName>
                                        </p:attrNameLst>
                                      </p:cBhvr>
                                      <p:to>
                                        <p:strVal val="visible"/>
                                      </p:to>
                                    </p:set>
                                    <p:anim calcmode="lin" valueType="num">
                                      <p:cBhvr additive="base">
                                        <p:cTn dur="1000"/>
                                        <p:tgtEl>
                                          <p:spTgt spid="265"/>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263"/>
                                        </p:tgtEl>
                                        <p:attrNameLst>
                                          <p:attrName>style.visibility</p:attrName>
                                        </p:attrNameLst>
                                      </p:cBhvr>
                                      <p:to>
                                        <p:strVal val="visible"/>
                                      </p:to>
                                    </p:set>
                                    <p:anim calcmode="lin" valueType="num">
                                      <p:cBhvr additive="base">
                                        <p:cTn dur="1000"/>
                                        <p:tgtEl>
                                          <p:spTgt spid="263"/>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278"/>
                                        </p:tgtEl>
                                        <p:attrNameLst>
                                          <p:attrName>style.visibility</p:attrName>
                                        </p:attrNameLst>
                                      </p:cBhvr>
                                      <p:to>
                                        <p:strVal val="visible"/>
                                      </p:to>
                                    </p:set>
                                    <p:anim calcmode="lin" valueType="num">
                                      <p:cBhvr additive="base">
                                        <p:cTn dur="1000"/>
                                        <p:tgtEl>
                                          <p:spTgt spid="278"/>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279"/>
                                        </p:tgtEl>
                                        <p:attrNameLst>
                                          <p:attrName>style.visibility</p:attrName>
                                        </p:attrNameLst>
                                      </p:cBhvr>
                                      <p:to>
                                        <p:strVal val="visible"/>
                                      </p:to>
                                    </p:set>
                                    <p:anim calcmode="lin" valueType="num">
                                      <p:cBhvr additive="base">
                                        <p:cTn dur="1000"/>
                                        <p:tgtEl>
                                          <p:spTgt spid="279"/>
                                        </p:tgtEl>
                                        <p:attrNameLst>
                                          <p:attrName>ppt_y</p:attrName>
                                        </p:attrNameLst>
                                      </p:cBhvr>
                                      <p:tavLst>
                                        <p:tav fmla="" tm="0">
                                          <p:val>
                                            <p:strVal val="#ppt_y+1"/>
                                          </p:val>
                                        </p:tav>
                                        <p:tav fmla="" tm="100000">
                                          <p:val>
                                            <p:strVal val="#ppt_y"/>
                                          </p:val>
                                        </p:tav>
                                      </p:tavLst>
                                    </p:anim>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267"/>
                                        </p:tgtEl>
                                        <p:attrNameLst>
                                          <p:attrName>style.visibility</p:attrName>
                                        </p:attrNameLst>
                                      </p:cBhvr>
                                      <p:to>
                                        <p:strVal val="visible"/>
                                      </p:to>
                                    </p:set>
                                    <p:animEffect filter="fade" transition="in">
                                      <p:cBhvr>
                                        <p:cTn dur="1000"/>
                                        <p:tgtEl>
                                          <p:spTgt spid="267"/>
                                        </p:tgtEl>
                                      </p:cBhvr>
                                    </p:animEffect>
                                  </p:childTnLst>
                                </p:cTn>
                              </p:par>
                              <p:par>
                                <p:cTn fill="hold" nodeType="withEffect" presetClass="entr" presetID="10" presetSubtype="0">
                                  <p:stCondLst>
                                    <p:cond delay="0"/>
                                  </p:stCondLst>
                                  <p:childTnLst>
                                    <p:set>
                                      <p:cBhvr>
                                        <p:cTn dur="1" fill="hold">
                                          <p:stCondLst>
                                            <p:cond delay="0"/>
                                          </p:stCondLst>
                                        </p:cTn>
                                        <p:tgtEl>
                                          <p:spTgt spid="268"/>
                                        </p:tgtEl>
                                        <p:attrNameLst>
                                          <p:attrName>style.visibility</p:attrName>
                                        </p:attrNameLst>
                                      </p:cBhvr>
                                      <p:to>
                                        <p:strVal val="visible"/>
                                      </p:to>
                                    </p:set>
                                    <p:animEffect filter="fade" transition="in">
                                      <p:cBhvr>
                                        <p:cTn dur="1000"/>
                                        <p:tgtEl>
                                          <p:spTgt spid="268"/>
                                        </p:tgtEl>
                                      </p:cBhvr>
                                    </p:animEffect>
                                  </p:childTnLst>
                                </p:cTn>
                              </p:par>
                              <p:par>
                                <p:cTn fill="hold" nodeType="withEffect" presetClass="entr" presetID="10" presetSubtype="0">
                                  <p:stCondLst>
                                    <p:cond delay="0"/>
                                  </p:stCondLst>
                                  <p:childTnLst>
                                    <p:set>
                                      <p:cBhvr>
                                        <p:cTn dur="1" fill="hold">
                                          <p:stCondLst>
                                            <p:cond delay="0"/>
                                          </p:stCondLst>
                                        </p:cTn>
                                        <p:tgtEl>
                                          <p:spTgt spid="269"/>
                                        </p:tgtEl>
                                        <p:attrNameLst>
                                          <p:attrName>style.visibility</p:attrName>
                                        </p:attrNameLst>
                                      </p:cBhvr>
                                      <p:to>
                                        <p:strVal val="visible"/>
                                      </p:to>
                                    </p:set>
                                    <p:animEffect filter="fade" transition="in">
                                      <p:cBhvr>
                                        <p:cTn dur="1000"/>
                                        <p:tgtEl>
                                          <p:spTgt spid="269"/>
                                        </p:tgtEl>
                                      </p:cBhvr>
                                    </p:animEffect>
                                  </p:childTnLst>
                                </p:cTn>
                              </p:par>
                              <p:par>
                                <p:cTn fill="hold" nodeType="withEffect" presetClass="entr" presetID="10" presetSubtype="0">
                                  <p:stCondLst>
                                    <p:cond delay="0"/>
                                  </p:stCondLst>
                                  <p:childTnLst>
                                    <p:set>
                                      <p:cBhvr>
                                        <p:cTn dur="1" fill="hold">
                                          <p:stCondLst>
                                            <p:cond delay="0"/>
                                          </p:stCondLst>
                                        </p:cTn>
                                        <p:tgtEl>
                                          <p:spTgt spid="271"/>
                                        </p:tgtEl>
                                        <p:attrNameLst>
                                          <p:attrName>style.visibility</p:attrName>
                                        </p:attrNameLst>
                                      </p:cBhvr>
                                      <p:to>
                                        <p:strVal val="visible"/>
                                      </p:to>
                                    </p:set>
                                    <p:animEffect filter="fade" transition="in">
                                      <p:cBhvr>
                                        <p:cTn dur="1000"/>
                                        <p:tgtEl>
                                          <p:spTgt spid="271"/>
                                        </p:tgtEl>
                                      </p:cBhvr>
                                    </p:animEffect>
                                  </p:childTnLst>
                                </p:cTn>
                              </p:par>
                              <p:par>
                                <p:cTn fill="hold" nodeType="withEffect" presetClass="entr" presetID="10" presetSubtype="0">
                                  <p:stCondLst>
                                    <p:cond delay="0"/>
                                  </p:stCondLst>
                                  <p:childTnLst>
                                    <p:set>
                                      <p:cBhvr>
                                        <p:cTn dur="1" fill="hold">
                                          <p:stCondLst>
                                            <p:cond delay="0"/>
                                          </p:stCondLst>
                                        </p:cTn>
                                        <p:tgtEl>
                                          <p:spTgt spid="270"/>
                                        </p:tgtEl>
                                        <p:attrNameLst>
                                          <p:attrName>style.visibility</p:attrName>
                                        </p:attrNameLst>
                                      </p:cBhvr>
                                      <p:to>
                                        <p:strVal val="visible"/>
                                      </p:to>
                                    </p:set>
                                    <p:animEffect filter="fade" transition="in">
                                      <p:cBhvr>
                                        <p:cTn dur="1000"/>
                                        <p:tgtEl>
                                          <p:spTgt spid="27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