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Ubuntu"/>
      <p:regular r:id="rId35"/>
      <p:bold r:id="rId36"/>
      <p:italic r:id="rId37"/>
      <p:boldItalic r:id="rId38"/>
    </p:embeddedFont>
    <p:embeddedFont>
      <p:font typeface="Dosis"/>
      <p:regular r:id="rId39"/>
      <p:bold r:id="rId40"/>
    </p:embeddedFont>
    <p:embeddedFont>
      <p:font typeface="Roboto"/>
      <p:regular r:id="rId41"/>
      <p:bold r:id="rId42"/>
      <p:italic r:id="rId43"/>
      <p:boldItalic r:id="rId44"/>
    </p:embeddedFont>
    <p:embeddedFont>
      <p:font typeface="Poppins"/>
      <p:regular r:id="rId45"/>
      <p:bold r:id="rId46"/>
      <p:italic r:id="rId47"/>
      <p:boldItalic r:id="rId48"/>
    </p:embeddedFont>
    <p:embeddedFont>
      <p:font typeface="Viga"/>
      <p:regular r:id="rId49"/>
    </p:embeddedFont>
    <p:embeddedFont>
      <p:font typeface="Dosis Medium"/>
      <p:regular r:id="rId50"/>
      <p:bold r:id="rId51"/>
    </p:embeddedFont>
    <p:embeddedFont>
      <p:font typeface="Dosis SemiBold"/>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96E486-8F9D-437B-B680-FDF9E2397C17}">
  <a:tblStyle styleId="{4996E486-8F9D-437B-B680-FDF9E2397C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799FDEA-84BB-41FF-B5C5-67639B8541C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osis-bold.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oppins-boldItalic.fntdata"/><Relationship Id="rId47" Type="http://schemas.openxmlformats.org/officeDocument/2006/relationships/font" Target="fonts/Poppins-italic.fntdata"/><Relationship Id="rId49" Type="http://schemas.openxmlformats.org/officeDocument/2006/relationships/font" Target="fonts/Vig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Ubuntu-regular.fntdata"/><Relationship Id="rId34" Type="http://schemas.openxmlformats.org/officeDocument/2006/relationships/slide" Target="slides/slide27.xml"/><Relationship Id="rId37" Type="http://schemas.openxmlformats.org/officeDocument/2006/relationships/font" Target="fonts/Ubuntu-italic.fntdata"/><Relationship Id="rId36" Type="http://schemas.openxmlformats.org/officeDocument/2006/relationships/font" Target="fonts/Ubuntu-bold.fntdata"/><Relationship Id="rId39" Type="http://schemas.openxmlformats.org/officeDocument/2006/relationships/font" Target="fonts/Dosis-regular.fntdata"/><Relationship Id="rId38" Type="http://schemas.openxmlformats.org/officeDocument/2006/relationships/font" Target="fonts/Ubuntu-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DosisMedium-bold.fntdata"/><Relationship Id="rId50" Type="http://schemas.openxmlformats.org/officeDocument/2006/relationships/font" Target="fonts/DosisMedium-regular.fntdata"/><Relationship Id="rId53" Type="http://schemas.openxmlformats.org/officeDocument/2006/relationships/font" Target="fonts/DosisSemiBold-bold.fntdata"/><Relationship Id="rId52" Type="http://schemas.openxmlformats.org/officeDocument/2006/relationships/font" Target="fonts/DosisSemiBold-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ebf6bf48b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ebf6bf48b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febf6bf48b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febf6bf48b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febf6bf48b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febf6bf48b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feea805e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feea805e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febf6bf48b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febf6bf48b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febf6bf48b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febf6bf48b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febf6bf48b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febf6bf48b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febf6bf48b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febf6bf48b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febf6bf48b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febf6bf48b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febf6bf48b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febf6bf48b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febf6bf48b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febf6bf48b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ebf6bf48b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ebf6bf48b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0d9f024d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0d9f024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febf6bf48b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febf6bf48b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feea805e3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feea805e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febf6bf48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febf6bf48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febf6bf48b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febf6bf48b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febf6bf48b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febf6bf48b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febf6bf48b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febf6bf48b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febf6bf48b_0_1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febf6bf48b_0_1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ebf6bf48b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ebf6bf48b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febf6bf48b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febf6bf48b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febf6bf48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febf6bf48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febf6bf48b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febf6bf48b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febf6bf48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febf6bf48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febf6bf48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febf6bf48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chemeClr val="dk1"/>
                </a:solidFill>
              </a:rPr>
              <a:t>Geneviève</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Passer du concret à l’abstrait (symboles et opérations) pour ceux qui ont besoin de voir et manipuler des objets.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febf6bf48b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febf6bf48b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68" name="Shape 68"/>
        <p:cNvGrpSpPr/>
        <p:nvPr/>
      </p:nvGrpSpPr>
      <p:grpSpPr>
        <a:xfrm>
          <a:off x="0" y="0"/>
          <a:ext cx="0" cy="0"/>
          <a:chOff x="0" y="0"/>
          <a:chExt cx="0" cy="0"/>
        </a:xfrm>
      </p:grpSpPr>
      <p:sp>
        <p:nvSpPr>
          <p:cNvPr id="69" name="Google Shape;69;p1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0" name="Google Shape;70;p17"/>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71" name="Shape 71"/>
        <p:cNvGrpSpPr/>
        <p:nvPr/>
      </p:nvGrpSpPr>
      <p:grpSpPr>
        <a:xfrm>
          <a:off x="0" y="0"/>
          <a:ext cx="0" cy="0"/>
          <a:chOff x="0" y="0"/>
          <a:chExt cx="0" cy="0"/>
        </a:xfrm>
      </p:grpSpPr>
      <p:sp>
        <p:nvSpPr>
          <p:cNvPr id="72" name="Google Shape;72;p18"/>
          <p:cNvSpPr/>
          <p:nvPr/>
        </p:nvSpPr>
        <p:spPr>
          <a:xfrm>
            <a:off x="50" y="11300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3" name="Google Shape;73;p18"/>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74" name="Shape 74"/>
        <p:cNvGrpSpPr/>
        <p:nvPr/>
      </p:nvGrpSpPr>
      <p:grpSpPr>
        <a:xfrm>
          <a:off x="0" y="0"/>
          <a:ext cx="0" cy="0"/>
          <a:chOff x="0" y="0"/>
          <a:chExt cx="0" cy="0"/>
        </a:xfrm>
      </p:grpSpPr>
      <p:sp>
        <p:nvSpPr>
          <p:cNvPr id="75" name="Google Shape;75;p19"/>
          <p:cNvSpPr/>
          <p:nvPr/>
        </p:nvSpPr>
        <p:spPr>
          <a:xfrm>
            <a:off x="50" y="11300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9"/>
          <p:cNvSpPr/>
          <p:nvPr/>
        </p:nvSpPr>
        <p:spPr>
          <a:xfrm>
            <a:off x="50" y="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64B9"/>
        </a:solid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79" name="Google Shape;79;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3564B9"/>
        </a:solidFill>
      </p:bgPr>
    </p:bg>
    <p:spTree>
      <p:nvGrpSpPr>
        <p:cNvPr id="80" name="Shape 80"/>
        <p:cNvGrpSpPr/>
        <p:nvPr/>
      </p:nvGrpSpPr>
      <p:grpSpPr>
        <a:xfrm>
          <a:off x="0" y="0"/>
          <a:ext cx="0" cy="0"/>
          <a:chOff x="0" y="0"/>
          <a:chExt cx="0" cy="0"/>
        </a:xfrm>
      </p:grpSpPr>
      <p:sp>
        <p:nvSpPr>
          <p:cNvPr id="81" name="Google Shape;81;p21"/>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21"/>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 name="Google Shape;84;p21"/>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85" name="Google Shape;85;p21"/>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6" name="Google Shape;86;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69BF"/>
              </a:buClr>
              <a:buSzPts val="3600"/>
              <a:buNone/>
              <a:defRPr sz="3600">
                <a:solidFill>
                  <a:srgbClr val="0069B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bg>
      <p:bgPr>
        <a:solidFill>
          <a:srgbClr val="3564B9"/>
        </a:solidFill>
      </p:bgPr>
    </p:bg>
    <p:spTree>
      <p:nvGrpSpPr>
        <p:cNvPr id="87" name="Shape 87"/>
        <p:cNvGrpSpPr/>
        <p:nvPr/>
      </p:nvGrpSpPr>
      <p:grpSpPr>
        <a:xfrm>
          <a:off x="0" y="0"/>
          <a:ext cx="0" cy="0"/>
          <a:chOff x="0" y="0"/>
          <a:chExt cx="0" cy="0"/>
        </a:xfrm>
      </p:grpSpPr>
      <p:sp>
        <p:nvSpPr>
          <p:cNvPr id="88" name="Google Shape;88;p22"/>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9" name="Google Shape;89;p22"/>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2"/>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1" name="Google Shape;91;p22"/>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2" name="Google Shape;92;p22"/>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3" name="Google Shape;93;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bg>
      <p:bgPr>
        <a:solidFill>
          <a:srgbClr val="3564B9"/>
        </a:solidFill>
      </p:bgPr>
    </p:bg>
    <p:spTree>
      <p:nvGrpSpPr>
        <p:cNvPr id="94" name="Shape 94"/>
        <p:cNvGrpSpPr/>
        <p:nvPr/>
      </p:nvGrpSpPr>
      <p:grpSpPr>
        <a:xfrm>
          <a:off x="0" y="0"/>
          <a:ext cx="0" cy="0"/>
          <a:chOff x="0" y="0"/>
          <a:chExt cx="0" cy="0"/>
        </a:xfrm>
      </p:grpSpPr>
      <p:sp>
        <p:nvSpPr>
          <p:cNvPr id="95" name="Google Shape;95;p23"/>
          <p:cNvSpPr/>
          <p:nvPr/>
        </p:nvSpPr>
        <p:spPr>
          <a:xfrm rot="10800000">
            <a:off x="9" y="2637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6" name="Google Shape;96;p23"/>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3"/>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8" name="Google Shape;98;p23"/>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9" name="Google Shape;99;p23"/>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0" name="Google Shape;100;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3564B9"/>
        </a:solidFill>
      </p:bgPr>
    </p:bg>
    <p:spTree>
      <p:nvGrpSpPr>
        <p:cNvPr id="101" name="Shape 101"/>
        <p:cNvGrpSpPr/>
        <p:nvPr/>
      </p:nvGrpSpPr>
      <p:grpSpPr>
        <a:xfrm>
          <a:off x="0" y="0"/>
          <a:ext cx="0" cy="0"/>
          <a:chOff x="0" y="0"/>
          <a:chExt cx="0" cy="0"/>
        </a:xfrm>
      </p:grpSpPr>
      <p:sp>
        <p:nvSpPr>
          <p:cNvPr id="102" name="Google Shape;102;p24"/>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24"/>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4"/>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 name="Google Shape;106;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07" name="Google Shape;107;p2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8" name="Google Shape;108;p2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9" name="Google Shape;109;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3564B9"/>
        </a:solidFill>
      </p:bgPr>
    </p:bg>
    <p:spTree>
      <p:nvGrpSpPr>
        <p:cNvPr id="110" name="Shape 110"/>
        <p:cNvGrpSpPr/>
        <p:nvPr/>
      </p:nvGrpSpPr>
      <p:grpSpPr>
        <a:xfrm>
          <a:off x="0" y="0"/>
          <a:ext cx="0" cy="0"/>
          <a:chOff x="0" y="0"/>
          <a:chExt cx="0" cy="0"/>
        </a:xfrm>
      </p:grpSpPr>
      <p:sp>
        <p:nvSpPr>
          <p:cNvPr id="111" name="Google Shape;111;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3" name="Google Shape;113;p25"/>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115" name="Shape 115"/>
        <p:cNvGrpSpPr/>
        <p:nvPr/>
      </p:nvGrpSpPr>
      <p:grpSpPr>
        <a:xfrm>
          <a:off x="0" y="0"/>
          <a:ext cx="0" cy="0"/>
          <a:chOff x="0" y="0"/>
          <a:chExt cx="0" cy="0"/>
        </a:xfrm>
      </p:grpSpPr>
      <p:sp>
        <p:nvSpPr>
          <p:cNvPr id="116" name="Google Shape;116;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8" name="Google Shape;118;p26"/>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 name="Google Shape;119;p26"/>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120" name="Shape 120"/>
        <p:cNvGrpSpPr/>
        <p:nvPr/>
      </p:nvGrpSpPr>
      <p:grpSpPr>
        <a:xfrm>
          <a:off x="0" y="0"/>
          <a:ext cx="0" cy="0"/>
          <a:chOff x="0" y="0"/>
          <a:chExt cx="0" cy="0"/>
        </a:xfrm>
      </p:grpSpPr>
      <p:sp>
        <p:nvSpPr>
          <p:cNvPr id="121" name="Google Shape;121;p2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7"/>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28"/>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7" name="Google Shape;127;p28"/>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28" name="Google Shape;128;p28"/>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8"/>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130" name="Shape 130"/>
        <p:cNvGrpSpPr/>
        <p:nvPr/>
      </p:nvGrpSpPr>
      <p:grpSpPr>
        <a:xfrm>
          <a:off x="0" y="0"/>
          <a:ext cx="0" cy="0"/>
          <a:chOff x="0" y="0"/>
          <a:chExt cx="0" cy="0"/>
        </a:xfrm>
      </p:grpSpPr>
      <p:sp>
        <p:nvSpPr>
          <p:cNvPr id="131" name="Google Shape;131;p29"/>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3" name="Google Shape;133;p2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34" name="Google Shape;134;p29"/>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5" name="Google Shape;135;p29"/>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136" name="Shape 136"/>
        <p:cNvGrpSpPr/>
        <p:nvPr/>
      </p:nvGrpSpPr>
      <p:grpSpPr>
        <a:xfrm>
          <a:off x="0" y="0"/>
          <a:ext cx="0" cy="0"/>
          <a:chOff x="0" y="0"/>
          <a:chExt cx="0" cy="0"/>
        </a:xfrm>
      </p:grpSpPr>
      <p:sp>
        <p:nvSpPr>
          <p:cNvPr id="137" name="Google Shape;137;p30"/>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30"/>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31"/>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42" name="Google Shape;142;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sp>
        <p:nvSpPr>
          <p:cNvPr id="144" name="Google Shape;144;p32"/>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2"/>
          <p:cNvSpPr/>
          <p:nvPr/>
        </p:nvSpPr>
        <p:spPr>
          <a:xfrm flipH="1" rot="-5400000">
            <a:off x="1736786"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32"/>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3564B9"/>
              </a:buClr>
              <a:buSzPts val="4200"/>
              <a:buFont typeface="Source Sans Pro"/>
              <a:buNone/>
              <a:defRPr b="1" sz="4200">
                <a:solidFill>
                  <a:srgbClr val="3564B9"/>
                </a:solidFill>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48" name="Google Shape;148;p32"/>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 name="Google Shape;149;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Source Sans Pro"/>
              <a:buChar char="●"/>
              <a:defRPr>
                <a:solidFill>
                  <a:schemeClr val="lt1"/>
                </a:solidFill>
                <a:latin typeface="Source Sans Pro"/>
                <a:ea typeface="Source Sans Pro"/>
                <a:cs typeface="Source Sans Pro"/>
                <a:sym typeface="Source Sans Pro"/>
              </a:defRPr>
            </a:lvl1pPr>
            <a:lvl2pPr indent="-317500" lvl="1" marL="914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2pPr>
            <a:lvl3pPr indent="-317500" lvl="2" marL="1371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3pPr>
            <a:lvl4pPr indent="-317500" lvl="3" marL="18288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4pPr>
            <a:lvl5pPr indent="-317500" lvl="4" marL="22860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5pPr>
            <a:lvl6pPr indent="-317500" lvl="5" marL="27432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6pPr>
            <a:lvl7pPr indent="-317500" lvl="6" marL="3200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7pPr>
            <a:lvl8pPr indent="-317500" lvl="7" marL="3657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8pPr>
            <a:lvl9pPr indent="-317500" lvl="8" marL="4114800">
              <a:spcBef>
                <a:spcPts val="1600"/>
              </a:spcBef>
              <a:spcAft>
                <a:spcPts val="160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9pPr>
          </a:lstStyle>
          <a:p/>
        </p:txBody>
      </p:sp>
      <p:sp>
        <p:nvSpPr>
          <p:cNvPr id="150" name="Google Shape;150;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151" name="Shape 151"/>
        <p:cNvGrpSpPr/>
        <p:nvPr/>
      </p:nvGrpSpPr>
      <p:grpSpPr>
        <a:xfrm>
          <a:off x="0" y="0"/>
          <a:ext cx="0" cy="0"/>
          <a:chOff x="0" y="0"/>
          <a:chExt cx="0" cy="0"/>
        </a:xfrm>
      </p:grpSpPr>
      <p:sp>
        <p:nvSpPr>
          <p:cNvPr id="152" name="Google Shape;152;p33"/>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33"/>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4" name="Google Shape;154;p3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55" name="Shape 155"/>
        <p:cNvGrpSpPr/>
        <p:nvPr/>
      </p:nvGrpSpPr>
      <p:grpSpPr>
        <a:xfrm>
          <a:off x="0" y="0"/>
          <a:ext cx="0" cy="0"/>
          <a:chOff x="0" y="0"/>
          <a:chExt cx="0" cy="0"/>
        </a:xfrm>
      </p:grpSpPr>
      <p:sp>
        <p:nvSpPr>
          <p:cNvPr id="156" name="Google Shape;156;p34"/>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7" name="Google Shape;157;p34"/>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8" name="Google Shape;158;p3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59" name="Shape 159"/>
        <p:cNvGrpSpPr/>
        <p:nvPr/>
      </p:nvGrpSpPr>
      <p:grpSpPr>
        <a:xfrm>
          <a:off x="0" y="0"/>
          <a:ext cx="0" cy="0"/>
          <a:chOff x="0" y="0"/>
          <a:chExt cx="0" cy="0"/>
        </a:xfrm>
      </p:grpSpPr>
      <p:sp>
        <p:nvSpPr>
          <p:cNvPr id="160" name="Google Shape;160;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3564B9"/>
        </a:solidFill>
      </p:bgPr>
    </p:bg>
    <p:spTree>
      <p:nvGrpSpPr>
        <p:cNvPr id="161" name="Shape 161"/>
        <p:cNvGrpSpPr/>
        <p:nvPr/>
      </p:nvGrpSpPr>
      <p:grpSpPr>
        <a:xfrm>
          <a:off x="0" y="0"/>
          <a:ext cx="0" cy="0"/>
          <a:chOff x="0" y="0"/>
          <a:chExt cx="0" cy="0"/>
        </a:xfrm>
      </p:grpSpPr>
      <p:sp>
        <p:nvSpPr>
          <p:cNvPr id="162" name="Google Shape;162;p3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4" name="Google Shape;164;p36"/>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5" name="Google Shape;165;p3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6" name="Google Shape;166;p36"/>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36"/>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36"/>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bg>
      <p:bgPr>
        <a:solidFill>
          <a:srgbClr val="3564B9"/>
        </a:solidFill>
      </p:bgPr>
    </p:bg>
    <p:spTree>
      <p:nvGrpSpPr>
        <p:cNvPr id="169" name="Shape 169"/>
        <p:cNvGrpSpPr/>
        <p:nvPr/>
      </p:nvGrpSpPr>
      <p:grpSpPr>
        <a:xfrm>
          <a:off x="0" y="0"/>
          <a:ext cx="0" cy="0"/>
          <a:chOff x="0" y="0"/>
          <a:chExt cx="0" cy="0"/>
        </a:xfrm>
      </p:grpSpPr>
      <p:sp>
        <p:nvSpPr>
          <p:cNvPr id="170" name="Google Shape;170;p3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72" name="Google Shape;172;p37"/>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3" name="Google Shape;173;p3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37"/>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37"/>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6" name="Google Shape;176;p3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bg>
      <p:bgPr>
        <a:solidFill>
          <a:srgbClr val="3564B9"/>
        </a:solidFill>
      </p:bgPr>
    </p:bg>
    <p:spTree>
      <p:nvGrpSpPr>
        <p:cNvPr id="177" name="Shape 177"/>
        <p:cNvGrpSpPr/>
        <p:nvPr/>
      </p:nvGrpSpPr>
      <p:grpSpPr>
        <a:xfrm>
          <a:off x="0" y="0"/>
          <a:ext cx="0" cy="0"/>
          <a:chOff x="0" y="0"/>
          <a:chExt cx="0" cy="0"/>
        </a:xfrm>
      </p:grpSpPr>
      <p:sp>
        <p:nvSpPr>
          <p:cNvPr id="178" name="Google Shape;178;p3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0" name="Google Shape;180;p38"/>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1" name="Google Shape;181;p3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2" name="Google Shape;182;p38"/>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3" name="Google Shape;183;p38"/>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p38"/>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85" name="Shape 185"/>
        <p:cNvGrpSpPr/>
        <p:nvPr/>
      </p:nvGrpSpPr>
      <p:grpSpPr>
        <a:xfrm>
          <a:off x="0" y="0"/>
          <a:ext cx="0" cy="0"/>
          <a:chOff x="0" y="0"/>
          <a:chExt cx="0" cy="0"/>
        </a:xfrm>
      </p:grpSpPr>
      <p:sp>
        <p:nvSpPr>
          <p:cNvPr id="186" name="Google Shape;186;p3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8" name="Google Shape;188;p39"/>
          <p:cNvSpPr/>
          <p:nvPr/>
        </p:nvSpPr>
        <p:spPr>
          <a:xfrm rot="10799980">
            <a:off x="-59" y="6488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9" name="Google Shape;189;p3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0" name="Google Shape;190;p39"/>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1" name="Google Shape;191;p39"/>
          <p:cNvSpPr/>
          <p:nvPr/>
        </p:nvSpPr>
        <p:spPr>
          <a:xfrm>
            <a:off x="9" y="2842350"/>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2" name="Google Shape;192;p39"/>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spcBef>
                <a:spcPts val="0"/>
              </a:spcBef>
              <a:spcAft>
                <a:spcPts val="0"/>
              </a:spcAft>
              <a:buClr>
                <a:srgbClr val="0069BF"/>
              </a:buClr>
              <a:buSzPts val="4800"/>
              <a:buNone/>
              <a:defRPr sz="4800">
                <a:solidFill>
                  <a:srgbClr val="0069B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69BF"/>
              </a:buClr>
              <a:buSzPts val="4200"/>
              <a:buNone/>
              <a:defRPr sz="4200">
                <a:solidFill>
                  <a:srgbClr val="0069B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slideLayout" Target="../slideLayouts/slideLayout36.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24" Type="http://schemas.openxmlformats.org/officeDocument/2006/relationships/theme" Target="../theme/theme1.xml"/><Relationship Id="rId12" Type="http://schemas.openxmlformats.org/officeDocument/2006/relationships/slideLayout" Target="../slideLayouts/slideLayout26.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3564B9"/>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Viga"/>
              <a:buNone/>
              <a:defRPr sz="3200">
                <a:solidFill>
                  <a:schemeClr val="lt1"/>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66" name="Google Shape;66;p16"/>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iga"/>
              <a:buChar char="●"/>
              <a:defRPr sz="1800">
                <a:solidFill>
                  <a:schemeClr val="lt2"/>
                </a:solidFill>
                <a:latin typeface="Viga"/>
                <a:ea typeface="Viga"/>
                <a:cs typeface="Viga"/>
                <a:sym typeface="Viga"/>
              </a:defRPr>
            </a:lvl1pPr>
            <a:lvl2pPr indent="-317500" lvl="1" marL="914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2pPr>
            <a:lvl3pPr indent="-317500" lvl="2" marL="1371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3pPr>
            <a:lvl4pPr indent="-317500" lvl="3" marL="18288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4pPr>
            <a:lvl5pPr indent="-317500" lvl="4" marL="22860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5pPr>
            <a:lvl6pPr indent="-317500" lvl="5" marL="27432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6pPr>
            <a:lvl7pPr indent="-317500" lvl="6" marL="3200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7pPr>
            <a:lvl8pPr indent="-317500" lvl="7" marL="3657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8pPr>
            <a:lvl9pPr indent="-317500" lvl="8" marL="4114800">
              <a:lnSpc>
                <a:spcPct val="115000"/>
              </a:lnSpc>
              <a:spcBef>
                <a:spcPts val="1600"/>
              </a:spcBef>
              <a:spcAft>
                <a:spcPts val="1600"/>
              </a:spcAft>
              <a:buClr>
                <a:schemeClr val="lt2"/>
              </a:buClr>
              <a:buSzPts val="1400"/>
              <a:buFont typeface="Viga"/>
              <a:buChar char="■"/>
              <a:defRPr>
                <a:solidFill>
                  <a:schemeClr val="lt2"/>
                </a:solidFill>
                <a:latin typeface="Viga"/>
                <a:ea typeface="Viga"/>
                <a:cs typeface="Viga"/>
                <a:sym typeface="Viga"/>
              </a:defRPr>
            </a:lvl9pPr>
          </a:lstStyle>
          <a:p/>
        </p:txBody>
      </p:sp>
      <p:sp>
        <p:nvSpPr>
          <p:cNvPr id="67" name="Google Shape;67;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3.png"/><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12.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hyperlink" Target="http://recitmst.qc.ca/polypad07112024" TargetMode="External"/><Relationship Id="rId8" Type="http://schemas.openxmlformats.org/officeDocument/2006/relationships/hyperlink" Target="http://recitmst.qc.ca" TargetMode="External"/></Relationships>
</file>

<file path=ppt/slides/_rels/slide10.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4.png"/><Relationship Id="rId7" Type="http://schemas.openxmlformats.org/officeDocument/2006/relationships/hyperlink" Target="http://www.education.gouv.qc.ca/dossiers-thematiques/plan-daction-numerique/cadre-de-reference-de-la-competence-numerique/" TargetMode="External"/><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42.png"/><Relationship Id="rId7" Type="http://schemas.openxmlformats.org/officeDocument/2006/relationships/hyperlink" Target="https://polypad.amplify.com/fr/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20.png"/><Relationship Id="rId8"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42.png"/><Relationship Id="rId7" Type="http://schemas.openxmlformats.org/officeDocument/2006/relationships/hyperlink" Target="https://polypad.amplify.com/fr/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30.png"/></Relationships>
</file>

<file path=ppt/slides/_rels/slide15.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hyperlink" Target="https://polypad.amplify.com/fr/p" TargetMode="External"/><Relationship Id="rId9" Type="http://schemas.openxmlformats.org/officeDocument/2006/relationships/image" Target="../media/image37.png"/><Relationship Id="rId5" Type="http://schemas.openxmlformats.org/officeDocument/2006/relationships/hyperlink" Target="http://polypad.amplify.com/fr/p" TargetMode="External"/><Relationship Id="rId6" Type="http://schemas.openxmlformats.org/officeDocument/2006/relationships/image" Target="../media/image42.png"/><Relationship Id="rId7" Type="http://schemas.openxmlformats.org/officeDocument/2006/relationships/hyperlink" Target="https://polypad.amplify.com/fr/p" TargetMode="External"/><Relationship Id="rId8"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33.png"/><Relationship Id="rId8" Type="http://schemas.openxmlformats.org/officeDocument/2006/relationships/image" Target="../media/image26.png"/></Relationships>
</file>

<file path=ppt/slides/_rels/slide1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4.png"/><Relationship Id="rId13" Type="http://schemas.openxmlformats.org/officeDocument/2006/relationships/image" Target="../media/image35.png"/><Relationship Id="rId12" Type="http://schemas.openxmlformats.org/officeDocument/2006/relationships/image" Target="../media/image43.png"/><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hyperlink" Target="https://teacher.desmos.com/?lang=fr" TargetMode="External"/><Relationship Id="rId15" Type="http://schemas.openxmlformats.org/officeDocument/2006/relationships/image" Target="../media/image38.png"/><Relationship Id="rId14" Type="http://schemas.openxmlformats.org/officeDocument/2006/relationships/image" Target="../media/image26.png"/><Relationship Id="rId5" Type="http://schemas.openxmlformats.org/officeDocument/2006/relationships/image" Target="../media/image42.png"/><Relationship Id="rId6" Type="http://schemas.openxmlformats.org/officeDocument/2006/relationships/hyperlink" Target="https://polypad.amplify.com/fr/p" TargetMode="External"/><Relationship Id="rId7" Type="http://schemas.openxmlformats.org/officeDocument/2006/relationships/image" Target="../media/image32.png"/><Relationship Id="rId8"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campus.recit.qc.ca/mod/book/view.php?id=17665&amp;chapterid=162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4.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hyperlink" Target="http://recitmst.qc.ca/polypad07112024" TargetMode="External"/></Relationships>
</file>

<file path=ppt/slides/_rels/slide20.xml.rels><?xml version="1.0" encoding="UTF-8" standalone="yes"?><Relationships xmlns="http://schemas.openxmlformats.org/package/2006/relationships"><Relationship Id="rId20" Type="http://schemas.openxmlformats.org/officeDocument/2006/relationships/hyperlink" Target="https://www.youtube.com/watch?v=rJAVN_jM3Es" TargetMode="External"/><Relationship Id="rId22" Type="http://schemas.openxmlformats.org/officeDocument/2006/relationships/hyperlink" Target="https://www.youtube.com/playlist?list=PLbBgLs7mTczAsVzDTMBwYQOgfShSw7LDA" TargetMode="External"/><Relationship Id="rId21" Type="http://schemas.openxmlformats.org/officeDocument/2006/relationships/hyperlink" Target="https://fr.mathigon.org/polypad/2kDWdCwwhhLKuA" TargetMode="External"/><Relationship Id="rId24" Type="http://schemas.openxmlformats.org/officeDocument/2006/relationships/hyperlink" Target="https://www.youtube.com/playlist?list=PLbBgLs7mTczCqh5qvQvn_z9X1Q8Z9LQjJ" TargetMode="External"/><Relationship Id="rId23" Type="http://schemas.openxmlformats.org/officeDocument/2006/relationships/hyperlink" Target="https://www.youtube.com/watch?v=mrDYhuNkBkI&amp;list=PLbBgLs7mTczAaJibhxItBMLtZCMwtnj6r" TargetMode="External"/><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hyperlink" Target="https://polypad.amplify.com/p/zmq0qnQUIKhzoQ" TargetMode="External"/><Relationship Id="rId4" Type="http://schemas.openxmlformats.org/officeDocument/2006/relationships/hyperlink" Target="https://polypad.amplify.com/p/OYBPnQ71EF8VQ" TargetMode="External"/><Relationship Id="rId9" Type="http://schemas.openxmlformats.org/officeDocument/2006/relationships/hyperlink" Target="https://polypad.amplify.com/p/fznETrga2tUjw" TargetMode="External"/><Relationship Id="rId26" Type="http://schemas.openxmlformats.org/officeDocument/2006/relationships/hyperlink" Target="https://fr.mathigon.org/polypad/bxbYffVE1mZGiQ" TargetMode="External"/><Relationship Id="rId25" Type="http://schemas.openxmlformats.org/officeDocument/2006/relationships/hyperlink" Target="https://twitter.com/TimBrzezinski/status/1626181056687755266" TargetMode="External"/><Relationship Id="rId28" Type="http://schemas.openxmlformats.org/officeDocument/2006/relationships/hyperlink" Target="https://twitter.com/TimBrzezinski/status/1621558101961744387" TargetMode="External"/><Relationship Id="rId27" Type="http://schemas.openxmlformats.org/officeDocument/2006/relationships/hyperlink" Target="https://twitter.com/TimBrzezinski/status/1641090811201744898" TargetMode="External"/><Relationship Id="rId5" Type="http://schemas.openxmlformats.org/officeDocument/2006/relationships/hyperlink" Target="https://polypad.amplify.com/p/fdXW0W3p8DUUng" TargetMode="External"/><Relationship Id="rId6" Type="http://schemas.openxmlformats.org/officeDocument/2006/relationships/hyperlink" Target="https://polypad.amplify.com/p/3rV4c7tMNkx7xg" TargetMode="External"/><Relationship Id="rId7" Type="http://schemas.openxmlformats.org/officeDocument/2006/relationships/hyperlink" Target="https://polypad.amplify.com/p/7HR0YSTCF1tVdA" TargetMode="External"/><Relationship Id="rId8" Type="http://schemas.openxmlformats.org/officeDocument/2006/relationships/hyperlink" Target="https://polypad.amplify.com/p/6uC7al41bIuxA" TargetMode="External"/><Relationship Id="rId11" Type="http://schemas.openxmlformats.org/officeDocument/2006/relationships/hyperlink" Target="https://fr.mathigon.org/task/completing-the-square" TargetMode="External"/><Relationship Id="rId10" Type="http://schemas.openxmlformats.org/officeDocument/2006/relationships/hyperlink" Target="https://polypad.amplify.com/fr/p/gSL3w8xbrz4Pzg" TargetMode="External"/><Relationship Id="rId13" Type="http://schemas.openxmlformats.org/officeDocument/2006/relationships/hyperlink" Target="https://polypad.amplify.com/fr/p/3KTKUI3nurPHQ" TargetMode="External"/><Relationship Id="rId12" Type="http://schemas.openxmlformats.org/officeDocument/2006/relationships/hyperlink" Target="https://polypad.amplify.com/p/1p3ziYZ1obZvSg" TargetMode="External"/><Relationship Id="rId15" Type="http://schemas.openxmlformats.org/officeDocument/2006/relationships/hyperlink" Target="https://www.youtube.com/watch?v=NUNoks1rwQ0" TargetMode="External"/><Relationship Id="rId14" Type="http://schemas.openxmlformats.org/officeDocument/2006/relationships/hyperlink" Target="https://polypad.amplify.com/fr/p/QJavwOOKoihKkg" TargetMode="External"/><Relationship Id="rId17" Type="http://schemas.openxmlformats.org/officeDocument/2006/relationships/hyperlink" Target="https://twitter.com/davidporas/status/1617648566436237321" TargetMode="External"/><Relationship Id="rId16" Type="http://schemas.openxmlformats.org/officeDocument/2006/relationships/hyperlink" Target="https://fr.mathigon.org/polypad/XssaYsoNUl6DA" TargetMode="External"/><Relationship Id="rId19" Type="http://schemas.openxmlformats.org/officeDocument/2006/relationships/hyperlink" Target="https://twitter.com/davidporas/status/1625959569246625793" TargetMode="External"/><Relationship Id="rId18" Type="http://schemas.openxmlformats.org/officeDocument/2006/relationships/hyperlink" Target="https://twitter.com/TimBrzezinski/status/162416388642847949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hyperlink" Target="https://digipad.app/p/394346/3f68a8e55b5ba" TargetMode="External"/><Relationship Id="rId4" Type="http://schemas.openxmlformats.org/officeDocument/2006/relationships/hyperlink" Target="https://digipad.app/p/438033/1da724af0c8a6" TargetMode="External"/><Relationship Id="rId5" Type="http://schemas.openxmlformats.org/officeDocument/2006/relationships/hyperlink" Target="https://www.youtube.com/mathigon" TargetMode="External"/><Relationship Id="rId6" Type="http://schemas.openxmlformats.org/officeDocument/2006/relationships/hyperlink" Target="https://www.youtube.com/mathigon" TargetMode="External"/><Relationship Id="rId7" Type="http://schemas.openxmlformats.org/officeDocument/2006/relationships/hyperlink" Target="https://www.youtube.com/mathigon" TargetMode="External"/><Relationship Id="rId8" Type="http://schemas.openxmlformats.org/officeDocument/2006/relationships/hyperlink" Target="https://fr.mathigon.org/task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hyperlink" Target="https://desmosfr.ca/" TargetMode="External"/><Relationship Id="rId4" Type="http://schemas.openxmlformats.org/officeDocument/2006/relationships/image" Target="../media/image41.png"/><Relationship Id="rId5" Type="http://schemas.openxmlformats.org/officeDocument/2006/relationships/hyperlink" Target="https://teacher.desmos.com/collection/6435663eef4ba04f6fcd150d?lang=fr"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teacher.desmos.com/collection/6435663eef4ba04f6fcd150d?lang=fr" TargetMode="External"/><Relationship Id="rId8" Type="http://schemas.openxmlformats.org/officeDocument/2006/relationships/hyperlink" Target="https://teacher.desmos.com/?lang=f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hyperlink" Target="https://campus.recit.qc.ca/course/view.php?id=636" TargetMode="External"/><Relationship Id="rId4" Type="http://schemas.openxmlformats.org/officeDocument/2006/relationships/image" Target="../media/image39.png"/><Relationship Id="rId9" Type="http://schemas.openxmlformats.org/officeDocument/2006/relationships/image" Target="../media/image40.png"/><Relationship Id="rId5" Type="http://schemas.openxmlformats.org/officeDocument/2006/relationships/hyperlink" Target="https://campus.recit.qc.ca/course/view.php?id=517" TargetMode="External"/><Relationship Id="rId6" Type="http://schemas.openxmlformats.org/officeDocument/2006/relationships/hyperlink" Target="https://campus.recit.qc.ca/course/view.php?id=636" TargetMode="External"/><Relationship Id="rId7" Type="http://schemas.openxmlformats.org/officeDocument/2006/relationships/hyperlink" Target="https://campus.recit.qc.ca/course/view.php?id=713" TargetMode="External"/><Relationship Id="rId8" Type="http://schemas.openxmlformats.org/officeDocument/2006/relationships/image" Target="../media/image47.png"/><Relationship Id="rId11" Type="http://schemas.openxmlformats.org/officeDocument/2006/relationships/hyperlink" Target="https://campus.recit.qc.ca/course/view.php?id=217" TargetMode="External"/><Relationship Id="rId10" Type="http://schemas.openxmlformats.org/officeDocument/2006/relationships/hyperlink" Target="https://campus.recit.qc.ca/course/view.php?id=217" TargetMode="External"/><Relationship Id="rId13" Type="http://schemas.openxmlformats.org/officeDocument/2006/relationships/hyperlink" Target="https://campus.recit.qc.ca/course/index.php?categoryid=2" TargetMode="External"/><Relationship Id="rId12" Type="http://schemas.openxmlformats.org/officeDocument/2006/relationships/image" Target="../media/image49.png"/><Relationship Id="rId1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hyperlink" Target="https://www.recitmst.qc.ca/ecv" TargetMode="External"/><Relationship Id="rId4" Type="http://schemas.openxmlformats.org/officeDocument/2006/relationships/image" Target="../media/image55.png"/><Relationship Id="rId5" Type="http://schemas.openxmlformats.org/officeDocument/2006/relationships/hyperlink" Target="http://recitmst.qc.ca/ecv" TargetMode="External"/><Relationship Id="rId6"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mod/page/view.php?id=25443" TargetMode="External"/><Relationship Id="rId5" Type="http://schemas.openxmlformats.org/officeDocument/2006/relationships/image" Target="../media/image46.png"/><Relationship Id="rId6" Type="http://schemas.openxmlformats.org/officeDocument/2006/relationships/hyperlink" Target="https://campus.recit.qc.ca/enrol/index.php?id=517" TargetMode="External"/><Relationship Id="rId7" Type="http://schemas.openxmlformats.org/officeDocument/2006/relationships/hyperlink" Target="https://campus.recit.qc.ca/enrol/index.php?id=517" TargetMode="External"/><Relationship Id="rId8" Type="http://schemas.openxmlformats.org/officeDocument/2006/relationships/image" Target="../media/image45.png"/><Relationship Id="rId11" Type="http://schemas.openxmlformats.org/officeDocument/2006/relationships/hyperlink" Target="https://campus.recit.qc.ca/mod/page/view.php?id=25623" TargetMode="External"/><Relationship Id="rId10" Type="http://schemas.openxmlformats.org/officeDocument/2006/relationships/hyperlink" Target="https://campus.recit.qc.ca/mod/page/view.php?id=25623" TargetMode="External"/><Relationship Id="rId13" Type="http://schemas.openxmlformats.org/officeDocument/2006/relationships/image" Target="../media/image48.png"/><Relationship Id="rId12" Type="http://schemas.openxmlformats.org/officeDocument/2006/relationships/hyperlink" Target="https://campus.recit.qc.ca/mod/page/view.php?id=16803" TargetMode="External"/><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 Id="rId3" Type="http://schemas.openxmlformats.org/officeDocument/2006/relationships/hyperlink" Target="mailto:stephanie.rioux@recit.qc.ca" TargetMode="External"/><Relationship Id="rId4" Type="http://schemas.openxmlformats.org/officeDocument/2006/relationships/hyperlink" Target="mailto:stephanie.rioux@recit.qc.ca" TargetMode="External"/><Relationship Id="rId9" Type="http://schemas.openxmlformats.org/officeDocument/2006/relationships/hyperlink" Target="https://www.youtube.com/channel/UC7IcadI_rZFwso9N81PYqFg" TargetMode="External"/><Relationship Id="rId5" Type="http://schemas.openxmlformats.org/officeDocument/2006/relationships/hyperlink" Target="mailto:luc.lagarde@recit.qc.ca" TargetMode="External"/><Relationship Id="rId6" Type="http://schemas.openxmlformats.org/officeDocument/2006/relationships/hyperlink" Target="mailto:equipemst@recit.qc.ca" TargetMode="External"/><Relationship Id="rId7" Type="http://schemas.openxmlformats.org/officeDocument/2006/relationships/hyperlink" Target="https://www.facebook.com/RECITMST2020/" TargetMode="External"/><Relationship Id="rId8" Type="http://schemas.openxmlformats.org/officeDocument/2006/relationships/hyperlink" Target="https://twitter.com/recitmst" TargetMode="External"/><Relationship Id="rId11" Type="http://schemas.openxmlformats.org/officeDocument/2006/relationships/image" Target="../media/image54.jpg"/><Relationship Id="rId10" Type="http://schemas.openxmlformats.org/officeDocument/2006/relationships/image" Target="../media/image1.png"/><Relationship Id="rId13" Type="http://schemas.openxmlformats.org/officeDocument/2006/relationships/image" Target="../media/image45.png"/><Relationship Id="rId12" Type="http://schemas.openxmlformats.org/officeDocument/2006/relationships/hyperlink" Target="http://recitmst.qc.ca/polypad07112024" TargetMode="External"/><Relationship Id="rId15" Type="http://schemas.openxmlformats.org/officeDocument/2006/relationships/hyperlink" Target="mailto:equipe@recitmst.qc.ca" TargetMode="External"/><Relationship Id="rId14" Type="http://schemas.openxmlformats.org/officeDocument/2006/relationships/image" Target="../media/image47.png"/><Relationship Id="rId17" Type="http://schemas.openxmlformats.org/officeDocument/2006/relationships/image" Target="../media/image51.png"/><Relationship Id="rId16" Type="http://schemas.openxmlformats.org/officeDocument/2006/relationships/hyperlink" Target="https://creativecommons.org/licenses/by-nc-sa/4.0/deed.fr" TargetMode="External"/></Relationships>
</file>

<file path=ppt/slides/_rels/slide3.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hyperlink" Target="mailto:stephanie.rioux@recit.qc.ca" TargetMode="External"/><Relationship Id="rId4" Type="http://schemas.openxmlformats.org/officeDocument/2006/relationships/hyperlink" Target="mailto:stephanie.rioux@recit.qc.ca" TargetMode="External"/><Relationship Id="rId9" Type="http://schemas.openxmlformats.org/officeDocument/2006/relationships/image" Target="../media/image31.jpg"/><Relationship Id="rId5" Type="http://schemas.openxmlformats.org/officeDocument/2006/relationships/hyperlink" Target="mailto:luc.lagarde@recit.qc.ca" TargetMode="External"/><Relationship Id="rId6" Type="http://schemas.openxmlformats.org/officeDocument/2006/relationships/hyperlink" Target="mailto:luc.lagarde@recit.qc.ca" TargetMode="External"/><Relationship Id="rId7" Type="http://schemas.openxmlformats.org/officeDocument/2006/relationships/image" Target="../media/image3.png"/><Relationship Id="rId8" Type="http://schemas.openxmlformats.org/officeDocument/2006/relationships/hyperlink" Target="http://recitmst.qc.ca/polypad0711202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hyperlink" Target="https://polypad.amplify.com/fr/embed/1FoPeBGeIWBxZA" TargetMode="External"/><Relationship Id="rId4" Type="http://schemas.openxmlformats.org/officeDocument/2006/relationships/image" Target="../media/image11.png"/><Relationship Id="rId5" Type="http://schemas.openxmlformats.org/officeDocument/2006/relationships/hyperlink" Target="http://recitmst.qc.ca/polypad07112024" TargetMode="External"/><Relationship Id="rId6" Type="http://schemas.openxmlformats.org/officeDocument/2006/relationships/hyperlink" Target="https://polypad.amplify.com/embed/h5y8Sp5Q7ZRvQ" TargetMode="External"/><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hyperlink" Target="http://recitmst.qc.ca/polypad0711202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hyperlink" Target="http://www.education.gouv.qc.ca/references/tx-solrtyperecherchepublicationtx-solrpublicationnouveaute/resultats-de-la-recherche/detail/article/referentiel-dintervention-en-mathematiq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0.jpg"/><Relationship Id="rId5"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0"/>
          <p:cNvSpPr txBox="1"/>
          <p:nvPr/>
        </p:nvSpPr>
        <p:spPr>
          <a:xfrm>
            <a:off x="241800" y="511800"/>
            <a:ext cx="8660400" cy="13854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fr-CA" sz="3900">
                <a:solidFill>
                  <a:schemeClr val="lt1"/>
                </a:solidFill>
                <a:latin typeface="Viga"/>
                <a:ea typeface="Viga"/>
                <a:cs typeface="Viga"/>
                <a:sym typeface="Viga"/>
              </a:rPr>
              <a:t>Polypad: Manipuler et apprendre les mathématiques en toute </a:t>
            </a:r>
            <a:r>
              <a:rPr lang="fr-CA" sz="3900">
                <a:solidFill>
                  <a:schemeClr val="lt1"/>
                </a:solidFill>
                <a:latin typeface="Viga"/>
                <a:ea typeface="Viga"/>
                <a:cs typeface="Viga"/>
                <a:sym typeface="Viga"/>
              </a:rPr>
              <a:t>interactivité</a:t>
            </a:r>
            <a:endParaRPr sz="3700">
              <a:solidFill>
                <a:srgbClr val="FFFFFF"/>
              </a:solidFill>
              <a:latin typeface="Viga"/>
              <a:ea typeface="Viga"/>
              <a:cs typeface="Viga"/>
              <a:sym typeface="Viga"/>
            </a:endParaRPr>
          </a:p>
        </p:txBody>
      </p:sp>
      <p:sp>
        <p:nvSpPr>
          <p:cNvPr id="198" name="Google Shape;198;p40"/>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rgbClr val="434343"/>
                </a:solidFill>
              </a:rPr>
              <a:t>Cette présentation est mise à disposition par le  </a:t>
            </a:r>
            <a:r>
              <a:rPr lang="fr-CA" sz="700" u="sng">
                <a:solidFill>
                  <a:srgbClr val="434343"/>
                </a:solidFill>
                <a:hlinkClick r:id="rId3">
                  <a:extLst>
                    <a:ext uri="{A12FA001-AC4F-418D-AE19-62706E023703}">
                      <ahyp:hlinkClr val="tx"/>
                    </a:ext>
                  </a:extLst>
                </a:hlinkClick>
              </a:rPr>
              <a:t>RÉCIT MST</a:t>
            </a:r>
            <a:r>
              <a:rPr lang="fr-CA" sz="700">
                <a:solidFill>
                  <a:srgbClr val="434343"/>
                </a:solidFill>
              </a:rPr>
              <a:t>, sauf exception, selon les termes de la </a:t>
            </a:r>
            <a:r>
              <a:rPr lang="fr-CA" sz="700" u="sng">
                <a:solidFill>
                  <a:srgbClr val="434343"/>
                </a:solidFill>
                <a:hlinkClick r:id="rId4">
                  <a:extLst>
                    <a:ext uri="{A12FA001-AC4F-418D-AE19-62706E023703}">
                      <ahyp:hlinkClr val="tx"/>
                    </a:ext>
                  </a:extLst>
                </a:hlinkClick>
              </a:rPr>
              <a:t>Licence CC BY-NC-SA 4.0</a:t>
            </a:r>
            <a:r>
              <a:rPr lang="fr-CA" sz="700">
                <a:solidFill>
                  <a:srgbClr val="434343"/>
                </a:solidFill>
              </a:rPr>
              <a:t>, 2024.</a:t>
            </a:r>
            <a:endParaRPr sz="700">
              <a:solidFill>
                <a:srgbClr val="434343"/>
              </a:solidFill>
            </a:endParaRPr>
          </a:p>
        </p:txBody>
      </p:sp>
      <p:pic>
        <p:nvPicPr>
          <p:cNvPr id="199" name="Google Shape;199;p40">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200" name="Google Shape;200;p40"/>
          <p:cNvSpPr txBox="1"/>
          <p:nvPr>
            <p:ph idx="4294967295" type="title"/>
          </p:nvPr>
        </p:nvSpPr>
        <p:spPr>
          <a:xfrm>
            <a:off x="711975" y="2337250"/>
            <a:ext cx="67695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Arial"/>
              <a:buNone/>
            </a:pPr>
            <a:r>
              <a:rPr lang="fr-CA" sz="3300" u="sng">
                <a:solidFill>
                  <a:schemeClr val="accent6"/>
                </a:solidFill>
                <a:hlinkClick r:id="rId7">
                  <a:extLst>
                    <a:ext uri="{A12FA001-AC4F-418D-AE19-62706E023703}">
                      <ahyp:hlinkClr val="tx"/>
                    </a:ext>
                  </a:extLst>
                </a:hlinkClick>
              </a:rPr>
              <a:t>recitmst.qc.ca/polypad07112024</a:t>
            </a:r>
            <a:endParaRPr sz="3300">
              <a:solidFill>
                <a:schemeClr val="accent6"/>
              </a:solidFill>
              <a:latin typeface="Viga"/>
              <a:ea typeface="Viga"/>
              <a:cs typeface="Viga"/>
              <a:sym typeface="Viga"/>
            </a:endParaRPr>
          </a:p>
        </p:txBody>
      </p:sp>
      <p:sp>
        <p:nvSpPr>
          <p:cNvPr id="201" name="Google Shape;201;p40"/>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fr-CA" sz="1000" u="sng">
                <a:solidFill>
                  <a:schemeClr val="hlink"/>
                </a:solidFill>
                <a:latin typeface="Ubuntu"/>
                <a:ea typeface="Ubuntu"/>
                <a:cs typeface="Ubuntu"/>
                <a:sym typeface="Ubuntu"/>
                <a:hlinkClick r:id="rId8"/>
              </a:rPr>
              <a:t>recitmst.qc.ca</a:t>
            </a:r>
            <a:endParaRPr b="1" sz="1000">
              <a:latin typeface="Ubuntu"/>
              <a:ea typeface="Ubuntu"/>
              <a:cs typeface="Ubuntu"/>
              <a:sym typeface="Ubuntu"/>
            </a:endParaRPr>
          </a:p>
        </p:txBody>
      </p:sp>
      <p:pic>
        <p:nvPicPr>
          <p:cNvPr id="202" name="Google Shape;202;p40"/>
          <p:cNvPicPr preferRelativeResize="0"/>
          <p:nvPr/>
        </p:nvPicPr>
        <p:blipFill>
          <a:blip r:embed="rId9">
            <a:alphaModFix/>
          </a:blip>
          <a:stretch>
            <a:fillRect/>
          </a:stretch>
        </p:blipFill>
        <p:spPr>
          <a:xfrm>
            <a:off x="6481660" y="3915450"/>
            <a:ext cx="2533720" cy="808200"/>
          </a:xfrm>
          <a:prstGeom prst="rect">
            <a:avLst/>
          </a:prstGeom>
          <a:noFill/>
          <a:ln>
            <a:noFill/>
          </a:ln>
        </p:spPr>
      </p:pic>
      <p:pic>
        <p:nvPicPr>
          <p:cNvPr id="203" name="Google Shape;203;p40" title="File:Media Viewer Icon - Link.svg - Wikimedia Commons"/>
          <p:cNvPicPr preferRelativeResize="0"/>
          <p:nvPr/>
        </p:nvPicPr>
        <p:blipFill>
          <a:blip r:embed="rId10">
            <a:alphaModFix/>
          </a:blip>
          <a:stretch>
            <a:fillRect/>
          </a:stretch>
        </p:blipFill>
        <p:spPr>
          <a:xfrm>
            <a:off x="267512" y="2465501"/>
            <a:ext cx="367974" cy="495750"/>
          </a:xfrm>
          <a:prstGeom prst="rect">
            <a:avLst/>
          </a:prstGeom>
          <a:noFill/>
          <a:ln>
            <a:noFill/>
          </a:ln>
        </p:spPr>
      </p:pic>
      <p:pic>
        <p:nvPicPr>
          <p:cNvPr id="204" name="Google Shape;204;p40"/>
          <p:cNvPicPr preferRelativeResize="0"/>
          <p:nvPr/>
        </p:nvPicPr>
        <p:blipFill>
          <a:blip r:embed="rId11">
            <a:alphaModFix/>
          </a:blip>
          <a:stretch>
            <a:fillRect/>
          </a:stretch>
        </p:blipFill>
        <p:spPr>
          <a:xfrm>
            <a:off x="7273750" y="1889025"/>
            <a:ext cx="1552250" cy="155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Cadre de référence de la compétence numérique</a:t>
            </a:r>
            <a:endParaRPr/>
          </a:p>
        </p:txBody>
      </p:sp>
      <p:sp>
        <p:nvSpPr>
          <p:cNvPr id="298" name="Google Shape;298;p49"/>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49"/>
          <p:cNvPicPr preferRelativeResize="0"/>
          <p:nvPr/>
        </p:nvPicPr>
        <p:blipFill>
          <a:blip r:embed="rId3">
            <a:alphaModFix/>
          </a:blip>
          <a:stretch>
            <a:fillRect/>
          </a:stretch>
        </p:blipFill>
        <p:spPr>
          <a:xfrm>
            <a:off x="386625" y="1137175"/>
            <a:ext cx="3877874" cy="3572400"/>
          </a:xfrm>
          <a:prstGeom prst="rect">
            <a:avLst/>
          </a:prstGeom>
          <a:noFill/>
          <a:ln>
            <a:noFill/>
          </a:ln>
        </p:spPr>
      </p:pic>
      <p:sp>
        <p:nvSpPr>
          <p:cNvPr id="300" name="Google Shape;300;p49"/>
          <p:cNvSpPr/>
          <p:nvPr/>
        </p:nvSpPr>
        <p:spPr>
          <a:xfrm>
            <a:off x="5000938" y="13588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49"/>
          <p:cNvPicPr preferRelativeResize="0"/>
          <p:nvPr/>
        </p:nvPicPr>
        <p:blipFill rotWithShape="1">
          <a:blip r:embed="rId4">
            <a:alphaModFix/>
          </a:blip>
          <a:srcRect b="74378" l="0" r="24161" t="0"/>
          <a:stretch/>
        </p:blipFill>
        <p:spPr>
          <a:xfrm>
            <a:off x="5235829" y="1525650"/>
            <a:ext cx="2583203" cy="708601"/>
          </a:xfrm>
          <a:prstGeom prst="rect">
            <a:avLst/>
          </a:prstGeom>
          <a:noFill/>
          <a:ln>
            <a:noFill/>
          </a:ln>
          <a:effectLst>
            <a:outerShdw blurRad="57150" rotWithShape="0" algn="bl" dir="5400000" dist="19050">
              <a:srgbClr val="000000">
                <a:alpha val="50000"/>
              </a:srgbClr>
            </a:outerShdw>
          </a:effectLst>
        </p:spPr>
      </p:pic>
      <p:pic>
        <p:nvPicPr>
          <p:cNvPr id="302" name="Google Shape;302;p49"/>
          <p:cNvPicPr preferRelativeResize="0"/>
          <p:nvPr/>
        </p:nvPicPr>
        <p:blipFill>
          <a:blip r:embed="rId5">
            <a:alphaModFix/>
          </a:blip>
          <a:stretch>
            <a:fillRect/>
          </a:stretch>
        </p:blipFill>
        <p:spPr>
          <a:xfrm>
            <a:off x="5227539" y="2537526"/>
            <a:ext cx="3044926" cy="708600"/>
          </a:xfrm>
          <a:prstGeom prst="rect">
            <a:avLst/>
          </a:prstGeom>
          <a:noFill/>
          <a:ln>
            <a:noFill/>
          </a:ln>
          <a:effectLst>
            <a:outerShdw blurRad="57150" rotWithShape="0" algn="bl" dir="5400000" dist="19050">
              <a:srgbClr val="000000">
                <a:alpha val="50000"/>
              </a:srgbClr>
            </a:outerShdw>
          </a:effectLst>
        </p:spPr>
      </p:pic>
      <p:pic>
        <p:nvPicPr>
          <p:cNvPr id="303" name="Google Shape;303;p49"/>
          <p:cNvPicPr preferRelativeResize="0"/>
          <p:nvPr/>
        </p:nvPicPr>
        <p:blipFill>
          <a:blip r:embed="rId6">
            <a:alphaModFix/>
          </a:blip>
          <a:stretch>
            <a:fillRect/>
          </a:stretch>
        </p:blipFill>
        <p:spPr>
          <a:xfrm>
            <a:off x="5227551" y="3549401"/>
            <a:ext cx="2962262" cy="708600"/>
          </a:xfrm>
          <a:prstGeom prst="rect">
            <a:avLst/>
          </a:prstGeom>
          <a:noFill/>
          <a:ln>
            <a:noFill/>
          </a:ln>
          <a:effectLst>
            <a:outerShdw blurRad="57150" rotWithShape="0" algn="bl" dir="5400000" dist="19050">
              <a:srgbClr val="000000">
                <a:alpha val="50000"/>
              </a:srgbClr>
            </a:outerShdw>
          </a:effectLst>
        </p:spPr>
      </p:pic>
      <p:sp>
        <p:nvSpPr>
          <p:cNvPr id="304" name="Google Shape;304;p49"/>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rgbClr val="3564B9"/>
                </a:solidFill>
                <a:latin typeface="Viga"/>
                <a:ea typeface="Viga"/>
                <a:cs typeface="Viga"/>
                <a:sym typeface="Viga"/>
                <a:hlinkClick r:id="rId7">
                  <a:extLst>
                    <a:ext uri="{A12FA001-AC4F-418D-AE19-62706E023703}">
                      <ahyp:hlinkClr val="tx"/>
                    </a:ext>
                  </a:extLst>
                </a:hlinkClick>
              </a:rPr>
              <a:t>Cadre de référence de la compétence numérique</a:t>
            </a:r>
            <a:endParaRPr sz="800">
              <a:solidFill>
                <a:srgbClr val="3564B9"/>
              </a:solidFill>
              <a:latin typeface="Viga"/>
              <a:ea typeface="Viga"/>
              <a:cs typeface="Viga"/>
              <a:sym typeface="Viga"/>
            </a:endParaRPr>
          </a:p>
        </p:txBody>
      </p:sp>
      <p:pic>
        <p:nvPicPr>
          <p:cNvPr id="305" name="Google Shape;305;p49"/>
          <p:cNvPicPr preferRelativeResize="0"/>
          <p:nvPr/>
        </p:nvPicPr>
        <p:blipFill>
          <a:blip r:embed="rId8">
            <a:alphaModFix/>
          </a:blip>
          <a:stretch>
            <a:fillRect/>
          </a:stretch>
        </p:blipFill>
        <p:spPr>
          <a:xfrm>
            <a:off x="1631325" y="2428475"/>
            <a:ext cx="1341500" cy="1320700"/>
          </a:xfrm>
          <a:prstGeom prst="rect">
            <a:avLst/>
          </a:prstGeom>
          <a:noFill/>
          <a:ln>
            <a:noFill/>
          </a:ln>
        </p:spPr>
      </p:pic>
      <p:pic>
        <p:nvPicPr>
          <p:cNvPr id="306" name="Google Shape;306;p49"/>
          <p:cNvPicPr preferRelativeResize="0"/>
          <p:nvPr/>
        </p:nvPicPr>
        <p:blipFill>
          <a:blip r:embed="rId9">
            <a:alphaModFix/>
          </a:blip>
          <a:stretch>
            <a:fillRect/>
          </a:stretch>
        </p:blipFill>
        <p:spPr>
          <a:xfrm>
            <a:off x="2132175" y="1595550"/>
            <a:ext cx="1122750" cy="1128000"/>
          </a:xfrm>
          <a:prstGeom prst="rect">
            <a:avLst/>
          </a:prstGeom>
          <a:noFill/>
          <a:ln>
            <a:noFill/>
          </a:ln>
        </p:spPr>
      </p:pic>
      <p:pic>
        <p:nvPicPr>
          <p:cNvPr id="307" name="Google Shape;307;p49"/>
          <p:cNvPicPr preferRelativeResize="0"/>
          <p:nvPr/>
        </p:nvPicPr>
        <p:blipFill>
          <a:blip r:embed="rId10">
            <a:alphaModFix/>
          </a:blip>
          <a:stretch>
            <a:fillRect/>
          </a:stretch>
        </p:blipFill>
        <p:spPr>
          <a:xfrm>
            <a:off x="896330" y="2527820"/>
            <a:ext cx="963950" cy="105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50"/>
          <p:cNvPicPr preferRelativeResize="0"/>
          <p:nvPr/>
        </p:nvPicPr>
        <p:blipFill>
          <a:blip r:embed="rId3">
            <a:alphaModFix/>
          </a:blip>
          <a:stretch>
            <a:fillRect/>
          </a:stretch>
        </p:blipFill>
        <p:spPr>
          <a:xfrm>
            <a:off x="5413000" y="2622326"/>
            <a:ext cx="2924625" cy="1798588"/>
          </a:xfrm>
          <a:prstGeom prst="rect">
            <a:avLst/>
          </a:prstGeom>
          <a:noFill/>
          <a:ln>
            <a:noFill/>
          </a:ln>
          <a:effectLst>
            <a:outerShdw blurRad="57150" rotWithShape="0" algn="bl" dir="5400000" dist="19050">
              <a:srgbClr val="000000">
                <a:alpha val="50000"/>
              </a:srgbClr>
            </a:outerShdw>
          </a:effectLst>
        </p:spPr>
      </p:pic>
      <p:sp>
        <p:nvSpPr>
          <p:cNvPr id="313" name="Google Shape;313;p50"/>
          <p:cNvSpPr txBox="1"/>
          <p:nvPr>
            <p:ph type="title"/>
          </p:nvPr>
        </p:nvSpPr>
        <p:spPr>
          <a:xfrm>
            <a:off x="265500" y="153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Survol de Polypad</a:t>
            </a:r>
            <a:endParaRPr sz="5000"/>
          </a:p>
        </p:txBody>
      </p:sp>
      <p:sp>
        <p:nvSpPr>
          <p:cNvPr id="314" name="Google Shape;314;p50">
            <a:hlinkClick r:id="rId4"/>
          </p:cNvPr>
          <p:cNvSpPr/>
          <p:nvPr/>
        </p:nvSpPr>
        <p:spPr>
          <a:xfrm>
            <a:off x="5271050" y="1437925"/>
            <a:ext cx="3208500" cy="876300"/>
          </a:xfrm>
          <a:prstGeom prst="roundRect">
            <a:avLst>
              <a:gd fmla="val 16667" name="adj"/>
            </a:avLst>
          </a:prstGeom>
          <a:solidFill>
            <a:srgbClr val="FFFFFF"/>
          </a:solidFill>
          <a:ln cap="flat" cmpd="sng" w="28575">
            <a:solidFill>
              <a:srgbClr val="43434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CA" sz="21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2100">
              <a:solidFill>
                <a:srgbClr val="434343"/>
              </a:solidFill>
              <a:latin typeface="Dosis"/>
              <a:ea typeface="Dosis"/>
              <a:cs typeface="Dosis"/>
              <a:sym typeface="Dosis"/>
            </a:endParaRPr>
          </a:p>
        </p:txBody>
      </p:sp>
      <p:pic>
        <p:nvPicPr>
          <p:cNvPr descr="File:Pixel 51 icon cursor click top left.svg - Wikimedia Commons" id="315" name="Google Shape;315;p50"/>
          <p:cNvPicPr preferRelativeResize="0"/>
          <p:nvPr/>
        </p:nvPicPr>
        <p:blipFill>
          <a:blip r:embed="rId6">
            <a:alphaModFix/>
          </a:blip>
          <a:stretch>
            <a:fillRect/>
          </a:stretch>
        </p:blipFill>
        <p:spPr>
          <a:xfrm>
            <a:off x="8099300" y="2051025"/>
            <a:ext cx="798676" cy="798676"/>
          </a:xfrm>
          <a:prstGeom prst="rect">
            <a:avLst/>
          </a:prstGeom>
          <a:noFill/>
          <a:ln>
            <a:noFill/>
          </a:ln>
        </p:spPr>
      </p:pic>
      <p:sp>
        <p:nvSpPr>
          <p:cNvPr id="316" name="Google Shape;316;p50">
            <a:hlinkClick r:id="rId7"/>
          </p:cNvPr>
          <p:cNvSpPr/>
          <p:nvPr/>
        </p:nvSpPr>
        <p:spPr>
          <a:xfrm>
            <a:off x="5266100" y="1437925"/>
            <a:ext cx="3218400" cy="876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17" name="Google Shape;317;p50"/>
          <p:cNvSpPr txBox="1"/>
          <p:nvPr/>
        </p:nvSpPr>
        <p:spPr>
          <a:xfrm>
            <a:off x="851000" y="3236525"/>
            <a:ext cx="3336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Canevas et tuiles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Création d’un compte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Mode création</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Enregistrement et gestion des canvas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Options de partage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Raccourcis clavier</a:t>
            </a:r>
            <a:endParaRPr sz="1200">
              <a:solidFill>
                <a:schemeClr val="lt2"/>
              </a:solidFill>
              <a:latin typeface="Viga"/>
              <a:ea typeface="Viga"/>
              <a:cs typeface="Viga"/>
              <a:sym typeface="Vig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323" name="Google Shape;323;p51">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24" name="Google Shape;324;p51"/>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325" name="Google Shape;325;p51">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26" name="Google Shape;326;p51"/>
          <p:cNvPicPr preferRelativeResize="0"/>
          <p:nvPr/>
        </p:nvPicPr>
        <p:blipFill>
          <a:blip r:embed="rId7">
            <a:alphaModFix/>
          </a:blip>
          <a:stretch>
            <a:fillRect/>
          </a:stretch>
        </p:blipFill>
        <p:spPr>
          <a:xfrm>
            <a:off x="2137613" y="1297475"/>
            <a:ext cx="4747876" cy="3417075"/>
          </a:xfrm>
          <a:prstGeom prst="rect">
            <a:avLst/>
          </a:prstGeom>
          <a:noFill/>
          <a:ln>
            <a:noFill/>
          </a:ln>
        </p:spPr>
      </p:pic>
      <p:sp>
        <p:nvSpPr>
          <p:cNvPr id="327" name="Google Shape;327;p51"/>
          <p:cNvSpPr txBox="1"/>
          <p:nvPr/>
        </p:nvSpPr>
        <p:spPr>
          <a:xfrm>
            <a:off x="138225" y="804750"/>
            <a:ext cx="5846400" cy="3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fr-CA" sz="1600">
                <a:latin typeface="Source Sans Pro"/>
                <a:ea typeface="Source Sans Pro"/>
                <a:cs typeface="Source Sans Pro"/>
                <a:sym typeface="Source Sans Pro"/>
              </a:rPr>
              <a:t>Pour modifier la langue d’affichage…</a:t>
            </a:r>
            <a:endParaRPr sz="1600">
              <a:latin typeface="Source Sans Pro"/>
              <a:ea typeface="Source Sans Pro"/>
              <a:cs typeface="Source Sans Pro"/>
              <a:sym typeface="Source Sans Pro"/>
            </a:endParaRPr>
          </a:p>
        </p:txBody>
      </p:sp>
      <p:sp>
        <p:nvSpPr>
          <p:cNvPr id="328" name="Google Shape;328;p51"/>
          <p:cNvSpPr/>
          <p:nvPr/>
        </p:nvSpPr>
        <p:spPr>
          <a:xfrm>
            <a:off x="6497975" y="1474925"/>
            <a:ext cx="2301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29" name="Google Shape;329;p51"/>
          <p:cNvSpPr/>
          <p:nvPr/>
        </p:nvSpPr>
        <p:spPr>
          <a:xfrm>
            <a:off x="5712500" y="2160425"/>
            <a:ext cx="10914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30" name="Google Shape;330;p51"/>
          <p:cNvSpPr/>
          <p:nvPr/>
        </p:nvSpPr>
        <p:spPr>
          <a:xfrm>
            <a:off x="2515725" y="4079975"/>
            <a:ext cx="7245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31" name="Google Shape;331;p51"/>
          <p:cNvPicPr preferRelativeResize="0"/>
          <p:nvPr/>
        </p:nvPicPr>
        <p:blipFill rotWithShape="1">
          <a:blip r:embed="rId8">
            <a:alphaModFix/>
          </a:blip>
          <a:srcRect b="7679" l="21382" r="27500" t="6703"/>
          <a:stretch/>
        </p:blipFill>
        <p:spPr>
          <a:xfrm rot="-504374">
            <a:off x="6594351" y="1596425"/>
            <a:ext cx="291137" cy="354300"/>
          </a:xfrm>
          <a:prstGeom prst="rect">
            <a:avLst/>
          </a:prstGeom>
          <a:noFill/>
          <a:ln>
            <a:noFill/>
          </a:ln>
        </p:spPr>
      </p:pic>
      <p:pic>
        <p:nvPicPr>
          <p:cNvPr id="332" name="Google Shape;332;p51"/>
          <p:cNvPicPr preferRelativeResize="0"/>
          <p:nvPr/>
        </p:nvPicPr>
        <p:blipFill rotWithShape="1">
          <a:blip r:embed="rId8">
            <a:alphaModFix/>
          </a:blip>
          <a:srcRect b="7679" l="21382" r="27500" t="6703"/>
          <a:stretch/>
        </p:blipFill>
        <p:spPr>
          <a:xfrm rot="-504374">
            <a:off x="6594351" y="2327900"/>
            <a:ext cx="291137" cy="354300"/>
          </a:xfrm>
          <a:prstGeom prst="rect">
            <a:avLst/>
          </a:prstGeom>
          <a:noFill/>
          <a:ln>
            <a:noFill/>
          </a:ln>
        </p:spPr>
      </p:pic>
      <p:pic>
        <p:nvPicPr>
          <p:cNvPr id="333" name="Google Shape;333;p51"/>
          <p:cNvPicPr preferRelativeResize="0"/>
          <p:nvPr/>
        </p:nvPicPr>
        <p:blipFill rotWithShape="1">
          <a:blip r:embed="rId8">
            <a:alphaModFix/>
          </a:blip>
          <a:srcRect b="7679" l="21382" r="27500" t="6703"/>
          <a:stretch/>
        </p:blipFill>
        <p:spPr>
          <a:xfrm rot="-504374">
            <a:off x="2915851" y="4247450"/>
            <a:ext cx="291137" cy="354300"/>
          </a:xfrm>
          <a:prstGeom prst="rect">
            <a:avLst/>
          </a:prstGeom>
          <a:noFill/>
          <a:ln>
            <a:noFill/>
          </a:ln>
        </p:spPr>
      </p:pic>
      <p:cxnSp>
        <p:nvCxnSpPr>
          <p:cNvPr id="334" name="Google Shape;334;p51"/>
          <p:cNvCxnSpPr>
            <a:stCxn id="328" idx="2"/>
            <a:endCxn id="329" idx="0"/>
          </p:cNvCxnSpPr>
          <p:nvPr/>
        </p:nvCxnSpPr>
        <p:spPr>
          <a:xfrm flipH="1">
            <a:off x="6258125" y="1705025"/>
            <a:ext cx="354900" cy="455400"/>
          </a:xfrm>
          <a:prstGeom prst="straightConnector1">
            <a:avLst/>
          </a:prstGeom>
          <a:noFill/>
          <a:ln cap="flat" cmpd="sng" w="28575">
            <a:solidFill>
              <a:srgbClr val="FF0000"/>
            </a:solidFill>
            <a:prstDash val="solid"/>
            <a:round/>
            <a:headEnd len="med" w="med" type="none"/>
            <a:tailEnd len="med" w="med" type="triangle"/>
          </a:ln>
        </p:spPr>
      </p:cxnSp>
      <p:cxnSp>
        <p:nvCxnSpPr>
          <p:cNvPr id="335" name="Google Shape;335;p51"/>
          <p:cNvCxnSpPr>
            <a:stCxn id="329" idx="2"/>
            <a:endCxn id="330" idx="3"/>
          </p:cNvCxnSpPr>
          <p:nvPr/>
        </p:nvCxnSpPr>
        <p:spPr>
          <a:xfrm rot="5400000">
            <a:off x="3846950" y="1783775"/>
            <a:ext cx="1804500" cy="3018000"/>
          </a:xfrm>
          <a:prstGeom prst="curvedConnector2">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52"/>
          <p:cNvPicPr preferRelativeResize="0"/>
          <p:nvPr/>
        </p:nvPicPr>
        <p:blipFill>
          <a:blip r:embed="rId3">
            <a:alphaModFix/>
          </a:blip>
          <a:stretch>
            <a:fillRect/>
          </a:stretch>
        </p:blipFill>
        <p:spPr>
          <a:xfrm>
            <a:off x="1669925" y="822617"/>
            <a:ext cx="5683249" cy="3495106"/>
          </a:xfrm>
          <a:prstGeom prst="rect">
            <a:avLst/>
          </a:prstGeom>
          <a:noFill/>
          <a:ln>
            <a:noFill/>
          </a:ln>
        </p:spPr>
      </p:pic>
      <p:sp>
        <p:nvSpPr>
          <p:cNvPr id="341" name="Google Shape;341;p52"/>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342" name="Google Shape;342;p52"/>
          <p:cNvSpPr/>
          <p:nvPr/>
        </p:nvSpPr>
        <p:spPr>
          <a:xfrm>
            <a:off x="2589242" y="3974154"/>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343" name="Google Shape;343;p52"/>
          <p:cNvSpPr/>
          <p:nvPr/>
        </p:nvSpPr>
        <p:spPr>
          <a:xfrm>
            <a:off x="7031275" y="1156425"/>
            <a:ext cx="1945350" cy="2038990"/>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344" name="Google Shape;344;p52"/>
          <p:cNvSpPr/>
          <p:nvPr/>
        </p:nvSpPr>
        <p:spPr>
          <a:xfrm>
            <a:off x="119825" y="1138625"/>
            <a:ext cx="3485668" cy="3179166"/>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345" name="Google Shape;345;p52"/>
          <p:cNvSpPr txBox="1"/>
          <p:nvPr/>
        </p:nvSpPr>
        <p:spPr>
          <a:xfrm>
            <a:off x="119814" y="1118952"/>
            <a:ext cx="14922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Tuiles et +</a:t>
            </a:r>
            <a:endParaRPr sz="1600">
              <a:solidFill>
                <a:srgbClr val="FFFFFF"/>
              </a:solidFill>
              <a:latin typeface="Source Sans Pro"/>
              <a:ea typeface="Source Sans Pro"/>
              <a:cs typeface="Source Sans Pro"/>
              <a:sym typeface="Source Sans Pro"/>
            </a:endParaRPr>
          </a:p>
        </p:txBody>
      </p:sp>
      <p:sp>
        <p:nvSpPr>
          <p:cNvPr id="346" name="Google Shape;346;p52"/>
          <p:cNvSpPr txBox="1"/>
          <p:nvPr/>
        </p:nvSpPr>
        <p:spPr>
          <a:xfrm>
            <a:off x="2580293" y="44143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347" name="Google Shape;347;p52"/>
          <p:cNvSpPr txBox="1"/>
          <p:nvPr/>
        </p:nvSpPr>
        <p:spPr>
          <a:xfrm>
            <a:off x="7496011" y="1138631"/>
            <a:ext cx="14922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348" name="Google Shape;348;p52"/>
          <p:cNvSpPr txBox="1"/>
          <p:nvPr/>
        </p:nvSpPr>
        <p:spPr>
          <a:xfrm>
            <a:off x="4158067" y="43344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349" name="Google Shape;349;p52"/>
          <p:cNvSpPr txBox="1"/>
          <p:nvPr/>
        </p:nvSpPr>
        <p:spPr>
          <a:xfrm>
            <a:off x="7457917" y="1596625"/>
            <a:ext cx="15684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Actions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(annuler et refaire)</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Options d’affichage </a:t>
            </a:r>
            <a:r>
              <a:rPr lang="fr-CA" sz="800">
                <a:latin typeface="Source Sans Pro"/>
                <a:ea typeface="Source Sans Pro"/>
                <a:cs typeface="Source Sans Pro"/>
                <a:sym typeface="Source Sans Pro"/>
              </a:rPr>
              <a:t>(plein écran, </a:t>
            </a:r>
            <a:r>
              <a:rPr lang="fr-CA" sz="800">
                <a:latin typeface="Source Sans Pro"/>
                <a:ea typeface="Source Sans Pro"/>
                <a:cs typeface="Source Sans Pro"/>
                <a:sym typeface="Source Sans Pro"/>
              </a:rPr>
              <a:t>agrandissement</a:t>
            </a:r>
            <a:r>
              <a:rPr lang="fr-CA" sz="800">
                <a:latin typeface="Source Sans Pro"/>
                <a:ea typeface="Source Sans Pro"/>
                <a:cs typeface="Source Sans Pro"/>
                <a:sym typeface="Source Sans Pro"/>
              </a:rPr>
              <a:t> et déplacement du canevas)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(SVG, JPEG et PNG)</a:t>
            </a:r>
            <a:endParaRPr sz="800">
              <a:latin typeface="Source Sans Pro"/>
              <a:ea typeface="Source Sans Pro"/>
              <a:cs typeface="Source Sans Pro"/>
              <a:sym typeface="Source Sans Pro"/>
            </a:endParaRPr>
          </a:p>
        </p:txBody>
      </p:sp>
      <p:sp>
        <p:nvSpPr>
          <p:cNvPr id="350" name="Google Shape;350;p52"/>
          <p:cNvSpPr txBox="1"/>
          <p:nvPr/>
        </p:nvSpPr>
        <p:spPr>
          <a:xfrm>
            <a:off x="119825" y="1616550"/>
            <a:ext cx="17001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Paramètres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Mode création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Section d’aide</a:t>
            </a:r>
            <a:endParaRPr sz="1100">
              <a:latin typeface="Source Sans Pro"/>
              <a:ea typeface="Source Sans Pro"/>
              <a:cs typeface="Source Sans Pro"/>
              <a:sym typeface="Source Sans Pro"/>
            </a:endParaRPr>
          </a:p>
        </p:txBody>
      </p:sp>
      <p:sp>
        <p:nvSpPr>
          <p:cNvPr id="351" name="Google Shape;351;p52">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52" name="Google Shape;352;p52"/>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353" name="Google Shape;353;p52">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t>
            </a:r>
            <a:r>
              <a:rPr lang="fr-CA"/>
              <a:t>réation d’un nouveau compte</a:t>
            </a:r>
            <a:endParaRPr/>
          </a:p>
        </p:txBody>
      </p:sp>
      <p:sp>
        <p:nvSpPr>
          <p:cNvPr id="359" name="Google Shape;359;p53">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60" name="Google Shape;360;p53"/>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361" name="Google Shape;361;p53">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62" name="Google Shape;362;p53"/>
          <p:cNvPicPr preferRelativeResize="0"/>
          <p:nvPr/>
        </p:nvPicPr>
        <p:blipFill>
          <a:blip r:embed="rId7">
            <a:alphaModFix/>
          </a:blip>
          <a:stretch>
            <a:fillRect/>
          </a:stretch>
        </p:blipFill>
        <p:spPr>
          <a:xfrm>
            <a:off x="393650" y="751705"/>
            <a:ext cx="4975069" cy="4295849"/>
          </a:xfrm>
          <a:prstGeom prst="rect">
            <a:avLst/>
          </a:prstGeom>
          <a:noFill/>
          <a:ln>
            <a:noFill/>
          </a:ln>
        </p:spPr>
      </p:pic>
      <p:sp>
        <p:nvSpPr>
          <p:cNvPr id="363" name="Google Shape;363;p53"/>
          <p:cNvSpPr txBox="1"/>
          <p:nvPr/>
        </p:nvSpPr>
        <p:spPr>
          <a:xfrm>
            <a:off x="5666750" y="1031825"/>
            <a:ext cx="3218700" cy="3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latin typeface="Source Sans Pro"/>
                <a:ea typeface="Source Sans Pro"/>
                <a:cs typeface="Source Sans Pro"/>
                <a:sym typeface="Source Sans Pro"/>
              </a:rPr>
              <a:t>L’outil Polypad est accessible gratuitement sans avoir à créer de compte. Cependant, la création d’un compte permet à l’enseignant:</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d’enregistrer et partager un canevas;</a:t>
            </a:r>
            <a:endParaRPr sz="1600">
              <a:latin typeface="Source Sans Pro"/>
              <a:ea typeface="Source Sans Pro"/>
              <a:cs typeface="Source Sans Pro"/>
              <a:sym typeface="Source Sans Pro"/>
            </a:endParaRPr>
          </a:p>
          <a:p>
            <a:pPr indent="-330200" lvl="0" marL="457200" rtl="0" algn="l">
              <a:spcBef>
                <a:spcPts val="1000"/>
              </a:spcBef>
              <a:spcAft>
                <a:spcPts val="0"/>
              </a:spcAft>
              <a:buSzPts val="1600"/>
              <a:buFont typeface="Source Sans Pro"/>
              <a:buChar char="●"/>
            </a:pPr>
            <a:r>
              <a:rPr lang="fr-CA" sz="1600">
                <a:latin typeface="Source Sans Pro"/>
                <a:ea typeface="Source Sans Pro"/>
                <a:cs typeface="Source Sans Pro"/>
                <a:sym typeface="Source Sans Pro"/>
              </a:rPr>
              <a:t>d'utiliser le même identifiant pour son compte Desmos et Polypad;</a:t>
            </a:r>
            <a:endParaRPr sz="1600">
              <a:latin typeface="Source Sans Pro"/>
              <a:ea typeface="Source Sans Pro"/>
              <a:cs typeface="Source Sans Pro"/>
              <a:sym typeface="Source Sans Pro"/>
            </a:endParaRPr>
          </a:p>
          <a:p>
            <a:pPr indent="-330200" lvl="0" marL="457200" rtl="0" algn="l">
              <a:spcBef>
                <a:spcPts val="1000"/>
              </a:spcBef>
              <a:spcAft>
                <a:spcPts val="1000"/>
              </a:spcAft>
              <a:buSzPts val="1600"/>
              <a:buFont typeface="Source Sans Pro"/>
              <a:buChar char="●"/>
            </a:pPr>
            <a:r>
              <a:rPr lang="fr-CA" sz="1600">
                <a:latin typeface="Source Sans Pro"/>
                <a:ea typeface="Source Sans Pro"/>
                <a:cs typeface="Source Sans Pro"/>
                <a:sym typeface="Source Sans Pro"/>
              </a:rPr>
              <a:t>de partager directement dans Google Classroom et d'y publier des devoirs.</a:t>
            </a:r>
            <a:endParaRPr sz="1600">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54"/>
          <p:cNvPicPr preferRelativeResize="0"/>
          <p:nvPr/>
        </p:nvPicPr>
        <p:blipFill rotWithShape="1">
          <a:blip r:embed="rId3">
            <a:alphaModFix/>
          </a:blip>
          <a:srcRect b="52175" l="0" r="0" t="0"/>
          <a:stretch/>
        </p:blipFill>
        <p:spPr>
          <a:xfrm>
            <a:off x="300875" y="815800"/>
            <a:ext cx="1751112" cy="991818"/>
          </a:xfrm>
          <a:prstGeom prst="flowChartDocument">
            <a:avLst/>
          </a:prstGeom>
          <a:noFill/>
          <a:ln>
            <a:noFill/>
          </a:ln>
        </p:spPr>
      </p:pic>
      <p:sp>
        <p:nvSpPr>
          <p:cNvPr id="369" name="Google Shape;369;p54"/>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Enregistrement et gestion des canevas</a:t>
            </a:r>
            <a:endParaRPr/>
          </a:p>
        </p:txBody>
      </p:sp>
      <p:sp>
        <p:nvSpPr>
          <p:cNvPr id="370" name="Google Shape;370;p54">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71" name="Google Shape;371;p54"/>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372" name="Google Shape;372;p54">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cxnSp>
        <p:nvCxnSpPr>
          <p:cNvPr id="373" name="Google Shape;373;p54"/>
          <p:cNvCxnSpPr/>
          <p:nvPr/>
        </p:nvCxnSpPr>
        <p:spPr>
          <a:xfrm>
            <a:off x="68087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374" name="Google Shape;374;p54"/>
          <p:cNvSpPr txBox="1"/>
          <p:nvPr/>
        </p:nvSpPr>
        <p:spPr>
          <a:xfrm>
            <a:off x="2402950" y="1214437"/>
            <a:ext cx="4098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100">
                <a:solidFill>
                  <a:srgbClr val="595959"/>
                </a:solidFill>
                <a:latin typeface="Dosis SemiBold"/>
                <a:ea typeface="Dosis SemiBold"/>
                <a:cs typeface="Dosis SemiBold"/>
                <a:sym typeface="Dosis SemiBold"/>
              </a:rPr>
              <a:t>Il est possible d’enregistrer et de partager en ligne, mais pas de sauvegarder en local.</a:t>
            </a:r>
            <a:endParaRPr i="1" sz="1100">
              <a:solidFill>
                <a:srgbClr val="595959"/>
              </a:solidFill>
              <a:latin typeface="Dosis SemiBold"/>
              <a:ea typeface="Dosis SemiBold"/>
              <a:cs typeface="Dosis SemiBold"/>
              <a:sym typeface="Dosis SemiBold"/>
            </a:endParaRPr>
          </a:p>
        </p:txBody>
      </p:sp>
      <p:sp>
        <p:nvSpPr>
          <p:cNvPr id="375" name="Google Shape;375;p54"/>
          <p:cNvSpPr/>
          <p:nvPr/>
        </p:nvSpPr>
        <p:spPr>
          <a:xfrm>
            <a:off x="584450" y="815800"/>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54"/>
          <p:cNvPicPr preferRelativeResize="0"/>
          <p:nvPr/>
        </p:nvPicPr>
        <p:blipFill rotWithShape="1">
          <a:blip r:embed="rId8">
            <a:alphaModFix/>
          </a:blip>
          <a:srcRect b="7679" l="21382" r="27500" t="6703"/>
          <a:stretch/>
        </p:blipFill>
        <p:spPr>
          <a:xfrm rot="-1492278">
            <a:off x="1367300" y="903153"/>
            <a:ext cx="266321" cy="324096"/>
          </a:xfrm>
          <a:prstGeom prst="rect">
            <a:avLst/>
          </a:prstGeom>
          <a:noFill/>
          <a:ln>
            <a:noFill/>
          </a:ln>
        </p:spPr>
      </p:pic>
      <p:sp>
        <p:nvSpPr>
          <p:cNvPr id="377" name="Google Shape;377;p54"/>
          <p:cNvSpPr txBox="1"/>
          <p:nvPr/>
        </p:nvSpPr>
        <p:spPr>
          <a:xfrm>
            <a:off x="2299875" y="9982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378" name="Google Shape;378;p54"/>
          <p:cNvSpPr txBox="1"/>
          <p:nvPr/>
        </p:nvSpPr>
        <p:spPr>
          <a:xfrm>
            <a:off x="2212517" y="34537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 de créer des dossiers pour mieux organiser vos fichiers.</a:t>
            </a:r>
            <a:endParaRPr>
              <a:latin typeface="Dosis SemiBold"/>
              <a:ea typeface="Dosis SemiBold"/>
              <a:cs typeface="Dosis SemiBold"/>
              <a:sym typeface="Dosis SemiBold"/>
            </a:endParaRPr>
          </a:p>
        </p:txBody>
      </p:sp>
      <p:sp>
        <p:nvSpPr>
          <p:cNvPr id="379" name="Google Shape;379;p54"/>
          <p:cNvSpPr/>
          <p:nvPr/>
        </p:nvSpPr>
        <p:spPr>
          <a:xfrm>
            <a:off x="1967400" y="3082182"/>
            <a:ext cx="224100" cy="15744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4"/>
          <p:cNvSpPr txBox="1"/>
          <p:nvPr/>
        </p:nvSpPr>
        <p:spPr>
          <a:xfrm>
            <a:off x="2187400" y="2415200"/>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Modèles de canevas suggérés.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81" name="Google Shape;381;p54"/>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382" name="Google Shape;382;p54"/>
          <p:cNvPicPr preferRelativeResize="0"/>
          <p:nvPr/>
        </p:nvPicPr>
        <p:blipFill>
          <a:blip r:embed="rId9">
            <a:alphaModFix/>
          </a:blip>
          <a:stretch>
            <a:fillRect/>
          </a:stretch>
        </p:blipFill>
        <p:spPr>
          <a:xfrm>
            <a:off x="7227574" y="1882000"/>
            <a:ext cx="1615475" cy="2153975"/>
          </a:xfrm>
          <a:prstGeom prst="rect">
            <a:avLst/>
          </a:prstGeom>
          <a:noFill/>
          <a:ln>
            <a:noFill/>
          </a:ln>
        </p:spPr>
      </p:pic>
      <p:sp>
        <p:nvSpPr>
          <p:cNvPr id="383" name="Google Shape;383;p54"/>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4" name="Google Shape;384;p54"/>
          <p:cNvPicPr preferRelativeResize="0"/>
          <p:nvPr/>
        </p:nvPicPr>
        <p:blipFill rotWithShape="1">
          <a:blip r:embed="rId8">
            <a:alphaModFix/>
          </a:blip>
          <a:srcRect b="7679" l="21382" r="27500" t="6703"/>
          <a:stretch/>
        </p:blipFill>
        <p:spPr>
          <a:xfrm>
            <a:off x="8618950" y="3221696"/>
            <a:ext cx="224099" cy="272702"/>
          </a:xfrm>
          <a:prstGeom prst="rect">
            <a:avLst/>
          </a:prstGeom>
          <a:noFill/>
          <a:ln>
            <a:noFill/>
          </a:ln>
        </p:spPr>
      </p:pic>
      <p:pic>
        <p:nvPicPr>
          <p:cNvPr id="385" name="Google Shape;385;p54"/>
          <p:cNvPicPr preferRelativeResize="0"/>
          <p:nvPr/>
        </p:nvPicPr>
        <p:blipFill>
          <a:blip r:embed="rId10">
            <a:alphaModFix/>
          </a:blip>
          <a:stretch>
            <a:fillRect/>
          </a:stretch>
        </p:blipFill>
        <p:spPr>
          <a:xfrm>
            <a:off x="148613" y="2119043"/>
            <a:ext cx="1770175" cy="2918022"/>
          </a:xfrm>
          <a:prstGeom prst="rect">
            <a:avLst/>
          </a:prstGeom>
          <a:noFill/>
          <a:ln>
            <a:noFill/>
          </a:ln>
        </p:spPr>
      </p:pic>
      <p:cxnSp>
        <p:nvCxnSpPr>
          <p:cNvPr id="386" name="Google Shape;386;p54"/>
          <p:cNvCxnSpPr/>
          <p:nvPr/>
        </p:nvCxnSpPr>
        <p:spPr>
          <a:xfrm flipH="1">
            <a:off x="223050" y="1902225"/>
            <a:ext cx="5899800" cy="33300"/>
          </a:xfrm>
          <a:prstGeom prst="straightConnector1">
            <a:avLst/>
          </a:prstGeom>
          <a:noFill/>
          <a:ln cap="flat" cmpd="sng" w="9525">
            <a:solidFill>
              <a:srgbClr val="434343"/>
            </a:solidFill>
            <a:prstDash val="dash"/>
            <a:round/>
            <a:headEnd len="med" w="med" type="none"/>
            <a:tailEnd len="med" w="med" type="none"/>
          </a:ln>
        </p:spPr>
      </p:cxnSp>
      <p:sp>
        <p:nvSpPr>
          <p:cNvPr id="387" name="Google Shape;387;p54"/>
          <p:cNvSpPr/>
          <p:nvPr/>
        </p:nvSpPr>
        <p:spPr>
          <a:xfrm>
            <a:off x="1918775" y="2607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4"/>
          <p:cNvSpPr/>
          <p:nvPr/>
        </p:nvSpPr>
        <p:spPr>
          <a:xfrm>
            <a:off x="727175" y="2106325"/>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54"/>
          <p:cNvPicPr preferRelativeResize="0"/>
          <p:nvPr/>
        </p:nvPicPr>
        <p:blipFill rotWithShape="1">
          <a:blip r:embed="rId8">
            <a:alphaModFix/>
          </a:blip>
          <a:srcRect b="7679" l="21382" r="27500" t="6703"/>
          <a:stretch/>
        </p:blipFill>
        <p:spPr>
          <a:xfrm rot="-1492278">
            <a:off x="1490075" y="2147303"/>
            <a:ext cx="266321" cy="324096"/>
          </a:xfrm>
          <a:prstGeom prst="rect">
            <a:avLst/>
          </a:prstGeom>
          <a:noFill/>
          <a:ln>
            <a:noFill/>
          </a:ln>
        </p:spPr>
      </p:pic>
      <p:sp>
        <p:nvSpPr>
          <p:cNvPr id="390" name="Google Shape;390;p54"/>
          <p:cNvSpPr/>
          <p:nvPr/>
        </p:nvSpPr>
        <p:spPr>
          <a:xfrm>
            <a:off x="1918775" y="4724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4"/>
          <p:cNvSpPr txBox="1"/>
          <p:nvPr/>
        </p:nvSpPr>
        <p:spPr>
          <a:xfrm>
            <a:off x="2203828" y="453580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Il est possible de restaurer vos canevas </a:t>
            </a:r>
            <a:r>
              <a:rPr lang="fr-CA">
                <a:latin typeface="Dosis SemiBold"/>
                <a:ea typeface="Dosis SemiBold"/>
                <a:cs typeface="Dosis SemiBold"/>
                <a:sym typeface="Dosis SemiBold"/>
              </a:rPr>
              <a:t>supprimés</a:t>
            </a:r>
            <a:r>
              <a:rPr lang="fr-CA">
                <a:latin typeface="Dosis SemiBold"/>
                <a:ea typeface="Dosis SemiBold"/>
                <a:cs typeface="Dosis SemiBold"/>
                <a:sym typeface="Dosis SemiBold"/>
              </a:rPr>
              <a:t> à partir de la poubelle.</a:t>
            </a:r>
            <a:endParaRPr>
              <a:latin typeface="Dosis SemiBold"/>
              <a:ea typeface="Dosis SemiBold"/>
              <a:cs typeface="Dosis SemiBold"/>
              <a:sym typeface="Dosis SemiBold"/>
            </a:endParaRPr>
          </a:p>
        </p:txBody>
      </p:sp>
      <p:sp>
        <p:nvSpPr>
          <p:cNvPr id="392" name="Google Shape;392;p54"/>
          <p:cNvSpPr/>
          <p:nvPr/>
        </p:nvSpPr>
        <p:spPr>
          <a:xfrm>
            <a:off x="2146975" y="1045384"/>
            <a:ext cx="57900" cy="354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5"/>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Mode Création</a:t>
            </a:r>
            <a:endParaRPr/>
          </a:p>
        </p:txBody>
      </p:sp>
      <p:sp>
        <p:nvSpPr>
          <p:cNvPr id="398" name="Google Shape;398;p55">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99" name="Google Shape;399;p55"/>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00" name="Google Shape;400;p55">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401" name="Google Shape;401;p55"/>
          <p:cNvPicPr preferRelativeResize="0"/>
          <p:nvPr/>
        </p:nvPicPr>
        <p:blipFill>
          <a:blip r:embed="rId7">
            <a:alphaModFix/>
          </a:blip>
          <a:stretch>
            <a:fillRect/>
          </a:stretch>
        </p:blipFill>
        <p:spPr>
          <a:xfrm>
            <a:off x="838200" y="695250"/>
            <a:ext cx="2028307" cy="4295850"/>
          </a:xfrm>
          <a:prstGeom prst="rect">
            <a:avLst/>
          </a:prstGeom>
          <a:noFill/>
          <a:ln>
            <a:noFill/>
          </a:ln>
        </p:spPr>
      </p:pic>
      <p:sp>
        <p:nvSpPr>
          <p:cNvPr id="402" name="Google Shape;402;p55"/>
          <p:cNvSpPr/>
          <p:nvPr/>
        </p:nvSpPr>
        <p:spPr>
          <a:xfrm>
            <a:off x="1191275" y="714995"/>
            <a:ext cx="977400" cy="295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3" name="Google Shape;403;p55"/>
          <p:cNvPicPr preferRelativeResize="0"/>
          <p:nvPr/>
        </p:nvPicPr>
        <p:blipFill rotWithShape="1">
          <a:blip r:embed="rId8">
            <a:alphaModFix/>
          </a:blip>
          <a:srcRect b="7679" l="21382" r="27500" t="6703"/>
          <a:stretch/>
        </p:blipFill>
        <p:spPr>
          <a:xfrm rot="-1492278">
            <a:off x="1976900" y="856570"/>
            <a:ext cx="266321" cy="324096"/>
          </a:xfrm>
          <a:prstGeom prst="rect">
            <a:avLst/>
          </a:prstGeom>
          <a:noFill/>
          <a:ln>
            <a:noFill/>
          </a:ln>
        </p:spPr>
      </p:pic>
      <p:sp>
        <p:nvSpPr>
          <p:cNvPr id="404" name="Google Shape;404;p55"/>
          <p:cNvSpPr/>
          <p:nvPr/>
        </p:nvSpPr>
        <p:spPr>
          <a:xfrm>
            <a:off x="1106750" y="1856500"/>
            <a:ext cx="1565400" cy="4575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5" name="Google Shape;405;p55"/>
          <p:cNvPicPr preferRelativeResize="0"/>
          <p:nvPr/>
        </p:nvPicPr>
        <p:blipFill rotWithShape="1">
          <a:blip r:embed="rId8">
            <a:alphaModFix/>
          </a:blip>
          <a:srcRect b="7679" l="21382" r="27500" t="6703"/>
          <a:stretch/>
        </p:blipFill>
        <p:spPr>
          <a:xfrm rot="-1492278">
            <a:off x="2544375" y="1897470"/>
            <a:ext cx="266321" cy="324096"/>
          </a:xfrm>
          <a:prstGeom prst="rect">
            <a:avLst/>
          </a:prstGeom>
          <a:noFill/>
          <a:ln>
            <a:noFill/>
          </a:ln>
        </p:spPr>
      </p:pic>
      <p:sp>
        <p:nvSpPr>
          <p:cNvPr id="406" name="Google Shape;406;p55"/>
          <p:cNvSpPr txBox="1"/>
          <p:nvPr/>
        </p:nvSpPr>
        <p:spPr>
          <a:xfrm>
            <a:off x="3586200" y="1039800"/>
            <a:ext cx="4329600" cy="329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Dosis SemiBold"/>
                <a:ea typeface="Dosis SemiBold"/>
                <a:cs typeface="Dosis SemiBold"/>
                <a:sym typeface="Dosis SemiBold"/>
              </a:rPr>
              <a:t>L’activation du Mode création permet de: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à des propriétés avancées des tuiles;</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ajouter des boutons d’action;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aux outils de création;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modifier, limiter ou retirer des paramètres de tuile;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sélectionner</a:t>
            </a:r>
            <a:r>
              <a:rPr lang="fr-CA" sz="1600">
                <a:latin typeface="Dosis SemiBold"/>
                <a:ea typeface="Dosis SemiBold"/>
                <a:cs typeface="Dosis SemiBold"/>
                <a:sym typeface="Dosis SemiBold"/>
              </a:rPr>
              <a:t> les outils à afficher;</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retirer des tuiles ou des catégories; </a:t>
            </a:r>
            <a:endParaRPr sz="1600">
              <a:latin typeface="Dosis SemiBold"/>
              <a:ea typeface="Dosis SemiBold"/>
              <a:cs typeface="Dosis SemiBold"/>
              <a:sym typeface="Dosis SemiBold"/>
            </a:endParaRPr>
          </a:p>
          <a:p>
            <a:pPr indent="-330200" lvl="0" marL="457200" rtl="0" algn="l">
              <a:spcBef>
                <a:spcPts val="1000"/>
              </a:spcBef>
              <a:spcAft>
                <a:spcPts val="1000"/>
              </a:spcAft>
              <a:buSzPts val="1600"/>
              <a:buFont typeface="Dosis SemiBold"/>
              <a:buChar char="●"/>
            </a:pPr>
            <a:r>
              <a:rPr lang="fr-CA" sz="1600">
                <a:latin typeface="Dosis SemiBold"/>
                <a:ea typeface="Dosis SemiBold"/>
                <a:cs typeface="Dosis SemiBold"/>
                <a:sym typeface="Dosis SemiBold"/>
              </a:rPr>
              <a:t>verrouiller</a:t>
            </a:r>
            <a:r>
              <a:rPr lang="fr-CA" sz="1600">
                <a:latin typeface="Dosis SemiBold"/>
                <a:ea typeface="Dosis SemiBold"/>
                <a:cs typeface="Dosis SemiBold"/>
                <a:sym typeface="Dosis SemiBold"/>
              </a:rPr>
              <a:t> les tuiles.</a:t>
            </a:r>
            <a:endParaRPr sz="1600">
              <a:latin typeface="Dosis SemiBold"/>
              <a:ea typeface="Dosis SemiBold"/>
              <a:cs typeface="Dosis SemiBold"/>
              <a:sym typeface="Dosi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Options de partage</a:t>
            </a:r>
            <a:endParaRPr/>
          </a:p>
        </p:txBody>
      </p:sp>
      <p:sp>
        <p:nvSpPr>
          <p:cNvPr id="412" name="Google Shape;412;p56">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13" name="Google Shape;413;p56"/>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14" name="Google Shape;414;p56">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415" name="Google Shape;415;p56"/>
          <p:cNvSpPr/>
          <p:nvPr/>
        </p:nvSpPr>
        <p:spPr>
          <a:xfrm>
            <a:off x="6216125" y="107523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6"/>
          <p:cNvSpPr/>
          <p:nvPr/>
        </p:nvSpPr>
        <p:spPr>
          <a:xfrm>
            <a:off x="3342763"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6"/>
          <p:cNvSpPr/>
          <p:nvPr/>
        </p:nvSpPr>
        <p:spPr>
          <a:xfrm>
            <a:off x="469400"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8" name="Google Shape;418;p56"/>
          <p:cNvPicPr preferRelativeResize="0"/>
          <p:nvPr/>
        </p:nvPicPr>
        <p:blipFill>
          <a:blip r:embed="rId7">
            <a:alphaModFix/>
          </a:blip>
          <a:stretch>
            <a:fillRect/>
          </a:stretch>
        </p:blipFill>
        <p:spPr>
          <a:xfrm>
            <a:off x="7094800" y="1218300"/>
            <a:ext cx="701125" cy="604175"/>
          </a:xfrm>
          <a:prstGeom prst="rect">
            <a:avLst/>
          </a:prstGeom>
          <a:noFill/>
          <a:ln>
            <a:noFill/>
          </a:ln>
        </p:spPr>
      </p:pic>
      <p:pic>
        <p:nvPicPr>
          <p:cNvPr id="419" name="Google Shape;419;p56"/>
          <p:cNvPicPr preferRelativeResize="0"/>
          <p:nvPr/>
        </p:nvPicPr>
        <p:blipFill rotWithShape="1">
          <a:blip r:embed="rId8">
            <a:alphaModFix/>
          </a:blip>
          <a:srcRect b="16406" l="18012" r="16223" t="20948"/>
          <a:stretch/>
        </p:blipFill>
        <p:spPr>
          <a:xfrm>
            <a:off x="1381513" y="1218300"/>
            <a:ext cx="634264" cy="604175"/>
          </a:xfrm>
          <a:prstGeom prst="rect">
            <a:avLst/>
          </a:prstGeom>
          <a:noFill/>
          <a:ln>
            <a:noFill/>
          </a:ln>
        </p:spPr>
      </p:pic>
      <p:pic>
        <p:nvPicPr>
          <p:cNvPr id="420" name="Google Shape;420;p56">
            <a:hlinkClick r:id="rId9"/>
          </p:cNvPr>
          <p:cNvPicPr preferRelativeResize="0"/>
          <p:nvPr/>
        </p:nvPicPr>
        <p:blipFill>
          <a:blip r:embed="rId10">
            <a:alphaModFix/>
          </a:blip>
          <a:stretch>
            <a:fillRect/>
          </a:stretch>
        </p:blipFill>
        <p:spPr>
          <a:xfrm>
            <a:off x="3783960" y="1218300"/>
            <a:ext cx="1576106" cy="604175"/>
          </a:xfrm>
          <a:prstGeom prst="rect">
            <a:avLst/>
          </a:prstGeom>
          <a:noFill/>
          <a:ln>
            <a:noFill/>
          </a:ln>
        </p:spPr>
      </p:pic>
      <p:pic>
        <p:nvPicPr>
          <p:cNvPr id="421" name="Google Shape;421;p56"/>
          <p:cNvPicPr preferRelativeResize="0"/>
          <p:nvPr/>
        </p:nvPicPr>
        <p:blipFill>
          <a:blip r:embed="rId11">
            <a:alphaModFix/>
          </a:blip>
          <a:stretch>
            <a:fillRect/>
          </a:stretch>
        </p:blipFill>
        <p:spPr>
          <a:xfrm>
            <a:off x="3686434" y="2085000"/>
            <a:ext cx="1857475" cy="2401146"/>
          </a:xfrm>
          <a:prstGeom prst="rect">
            <a:avLst/>
          </a:prstGeom>
          <a:noFill/>
          <a:ln>
            <a:noFill/>
          </a:ln>
        </p:spPr>
      </p:pic>
      <p:pic>
        <p:nvPicPr>
          <p:cNvPr id="422" name="Google Shape;422;p56"/>
          <p:cNvPicPr preferRelativeResize="0"/>
          <p:nvPr/>
        </p:nvPicPr>
        <p:blipFill>
          <a:blip r:embed="rId12">
            <a:alphaModFix/>
          </a:blip>
          <a:stretch>
            <a:fillRect/>
          </a:stretch>
        </p:blipFill>
        <p:spPr>
          <a:xfrm>
            <a:off x="6280949" y="2110226"/>
            <a:ext cx="2022198" cy="1085700"/>
          </a:xfrm>
          <a:prstGeom prst="rect">
            <a:avLst/>
          </a:prstGeom>
          <a:noFill/>
          <a:ln>
            <a:noFill/>
          </a:ln>
        </p:spPr>
      </p:pic>
      <p:pic>
        <p:nvPicPr>
          <p:cNvPr id="423" name="Google Shape;423;p56"/>
          <p:cNvPicPr preferRelativeResize="0"/>
          <p:nvPr/>
        </p:nvPicPr>
        <p:blipFill>
          <a:blip r:embed="rId13">
            <a:alphaModFix/>
          </a:blip>
          <a:stretch>
            <a:fillRect/>
          </a:stretch>
        </p:blipFill>
        <p:spPr>
          <a:xfrm>
            <a:off x="6754801" y="3349272"/>
            <a:ext cx="1857475" cy="1279429"/>
          </a:xfrm>
          <a:prstGeom prst="rect">
            <a:avLst/>
          </a:prstGeom>
          <a:noFill/>
          <a:ln>
            <a:noFill/>
          </a:ln>
        </p:spPr>
      </p:pic>
      <p:pic>
        <p:nvPicPr>
          <p:cNvPr id="424" name="Google Shape;424;p56"/>
          <p:cNvPicPr preferRelativeResize="0"/>
          <p:nvPr/>
        </p:nvPicPr>
        <p:blipFill rotWithShape="1">
          <a:blip r:embed="rId14">
            <a:alphaModFix/>
          </a:blip>
          <a:srcRect b="7679" l="21382" r="27500" t="6703"/>
          <a:stretch/>
        </p:blipFill>
        <p:spPr>
          <a:xfrm>
            <a:off x="5158104" y="4240600"/>
            <a:ext cx="385800" cy="469501"/>
          </a:xfrm>
          <a:prstGeom prst="rect">
            <a:avLst/>
          </a:prstGeom>
          <a:noFill/>
          <a:ln>
            <a:noFill/>
          </a:ln>
        </p:spPr>
      </p:pic>
      <p:sp>
        <p:nvSpPr>
          <p:cNvPr id="425" name="Google Shape;425;p56"/>
          <p:cNvSpPr/>
          <p:nvPr/>
        </p:nvSpPr>
        <p:spPr>
          <a:xfrm>
            <a:off x="7804875" y="251120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6"/>
          <p:cNvSpPr/>
          <p:nvPr/>
        </p:nvSpPr>
        <p:spPr>
          <a:xfrm>
            <a:off x="6879295" y="3711511"/>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7" name="Google Shape;427;p56"/>
          <p:cNvPicPr preferRelativeResize="0"/>
          <p:nvPr/>
        </p:nvPicPr>
        <p:blipFill rotWithShape="1">
          <a:blip r:embed="rId14">
            <a:alphaModFix/>
          </a:blip>
          <a:srcRect b="7679" l="21382" r="27500" t="6703"/>
          <a:stretch/>
        </p:blipFill>
        <p:spPr>
          <a:xfrm>
            <a:off x="7840686" y="2620169"/>
            <a:ext cx="179301" cy="218200"/>
          </a:xfrm>
          <a:prstGeom prst="rect">
            <a:avLst/>
          </a:prstGeom>
          <a:noFill/>
          <a:ln>
            <a:noFill/>
          </a:ln>
        </p:spPr>
      </p:pic>
      <p:pic>
        <p:nvPicPr>
          <p:cNvPr id="428" name="Google Shape;428;p56"/>
          <p:cNvPicPr preferRelativeResize="0"/>
          <p:nvPr/>
        </p:nvPicPr>
        <p:blipFill rotWithShape="1">
          <a:blip r:embed="rId14">
            <a:alphaModFix/>
          </a:blip>
          <a:srcRect b="7679" l="21382" r="27500" t="6703"/>
          <a:stretch/>
        </p:blipFill>
        <p:spPr>
          <a:xfrm>
            <a:off x="6965472" y="3879875"/>
            <a:ext cx="179301" cy="218200"/>
          </a:xfrm>
          <a:prstGeom prst="rect">
            <a:avLst/>
          </a:prstGeom>
          <a:noFill/>
          <a:ln>
            <a:noFill/>
          </a:ln>
        </p:spPr>
      </p:pic>
      <p:cxnSp>
        <p:nvCxnSpPr>
          <p:cNvPr id="429" name="Google Shape;429;p56"/>
          <p:cNvCxnSpPr>
            <a:stCxn id="427" idx="1"/>
            <a:endCxn id="426" idx="0"/>
          </p:cNvCxnSpPr>
          <p:nvPr/>
        </p:nvCxnSpPr>
        <p:spPr>
          <a:xfrm flipH="1">
            <a:off x="7015686" y="2729269"/>
            <a:ext cx="825000" cy="982200"/>
          </a:xfrm>
          <a:prstGeom prst="straightConnector1">
            <a:avLst/>
          </a:prstGeom>
          <a:noFill/>
          <a:ln cap="flat" cmpd="sng" w="19050">
            <a:solidFill>
              <a:srgbClr val="CC3C00"/>
            </a:solidFill>
            <a:prstDash val="solid"/>
            <a:round/>
            <a:headEnd len="med" w="med" type="none"/>
            <a:tailEnd len="med" w="med" type="triangle"/>
          </a:ln>
        </p:spPr>
      </p:cxnSp>
      <p:sp>
        <p:nvSpPr>
          <p:cNvPr id="430" name="Google Shape;430;p56"/>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pic>
        <p:nvPicPr>
          <p:cNvPr id="431" name="Google Shape;431;p56"/>
          <p:cNvPicPr preferRelativeResize="0"/>
          <p:nvPr/>
        </p:nvPicPr>
        <p:blipFill rotWithShape="1">
          <a:blip r:embed="rId14">
            <a:alphaModFix/>
          </a:blip>
          <a:srcRect b="7679" l="21382" r="27500" t="6703"/>
          <a:stretch/>
        </p:blipFill>
        <p:spPr>
          <a:xfrm>
            <a:off x="1218986" y="3176475"/>
            <a:ext cx="179301" cy="218200"/>
          </a:xfrm>
          <a:prstGeom prst="rect">
            <a:avLst/>
          </a:prstGeom>
          <a:noFill/>
          <a:ln>
            <a:noFill/>
          </a:ln>
        </p:spPr>
      </p:pic>
      <p:pic>
        <p:nvPicPr>
          <p:cNvPr id="432" name="Google Shape;432;p56"/>
          <p:cNvPicPr preferRelativeResize="0"/>
          <p:nvPr/>
        </p:nvPicPr>
        <p:blipFill>
          <a:blip r:embed="rId15">
            <a:alphaModFix/>
          </a:blip>
          <a:stretch>
            <a:fillRect/>
          </a:stretch>
        </p:blipFill>
        <p:spPr>
          <a:xfrm>
            <a:off x="604401" y="2179537"/>
            <a:ext cx="2188500" cy="2570165"/>
          </a:xfrm>
          <a:prstGeom prst="rect">
            <a:avLst/>
          </a:prstGeom>
          <a:noFill/>
          <a:ln>
            <a:noFill/>
          </a:ln>
        </p:spPr>
      </p:pic>
      <p:sp>
        <p:nvSpPr>
          <p:cNvPr id="433" name="Google Shape;433;p56"/>
          <p:cNvSpPr/>
          <p:nvPr/>
        </p:nvSpPr>
        <p:spPr>
          <a:xfrm>
            <a:off x="896175" y="3195913"/>
            <a:ext cx="569400" cy="21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6"/>
          <p:cNvSpPr/>
          <p:nvPr/>
        </p:nvSpPr>
        <p:spPr>
          <a:xfrm>
            <a:off x="1371650" y="2281375"/>
            <a:ext cx="13626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5" name="Google Shape;435;p56"/>
          <p:cNvCxnSpPr>
            <a:stCxn id="433" idx="0"/>
          </p:cNvCxnSpPr>
          <p:nvPr/>
        </p:nvCxnSpPr>
        <p:spPr>
          <a:xfrm flipH="1" rot="10800000">
            <a:off x="1180875" y="2481913"/>
            <a:ext cx="381000" cy="714000"/>
          </a:xfrm>
          <a:prstGeom prst="straightConnector1">
            <a:avLst/>
          </a:prstGeom>
          <a:noFill/>
          <a:ln cap="flat" cmpd="sng" w="19050">
            <a:solidFill>
              <a:srgbClr val="FF0000"/>
            </a:solidFill>
            <a:prstDash val="solid"/>
            <a:round/>
            <a:headEnd len="med" w="med" type="none"/>
            <a:tailEnd len="med" w="med" type="triangle"/>
          </a:ln>
        </p:spPr>
      </p:cxnSp>
      <p:sp>
        <p:nvSpPr>
          <p:cNvPr id="436" name="Google Shape;436;p56"/>
          <p:cNvSpPr txBox="1"/>
          <p:nvPr/>
        </p:nvSpPr>
        <p:spPr>
          <a:xfrm>
            <a:off x="1738047" y="23663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7"/>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R</a:t>
            </a:r>
            <a:r>
              <a:rPr lang="fr-CA"/>
              <a:t>accourcis clavier</a:t>
            </a:r>
            <a:endParaRPr/>
          </a:p>
        </p:txBody>
      </p:sp>
      <p:graphicFrame>
        <p:nvGraphicFramePr>
          <p:cNvPr id="442" name="Google Shape;442;p57"/>
          <p:cNvGraphicFramePr/>
          <p:nvPr/>
        </p:nvGraphicFramePr>
        <p:xfrm>
          <a:off x="665638" y="794275"/>
          <a:ext cx="3000000" cy="3000000"/>
        </p:xfrm>
        <a:graphic>
          <a:graphicData uri="http://schemas.openxmlformats.org/drawingml/2006/table">
            <a:tbl>
              <a:tblPr>
                <a:solidFill>
                  <a:srgbClr val="FFFFFF"/>
                </a:solidFill>
                <a:tableStyleId>{D799FDEA-84BB-41FF-B5C5-67639B8541C4}</a:tableStyleId>
              </a:tblPr>
              <a:tblGrid>
                <a:gridCol w="1790700"/>
                <a:gridCol w="6296025"/>
              </a:tblGrid>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MAJ﻿</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sélectionner plusieurs tuiles.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ALT﻿</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avant de sélectionner une tuile et la déplacer pour créer une copie.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ESPACE﻿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passer temporairement à l'outil panoramique et déplacer le canevas avec la souris.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C﻿</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Dupliquer la sélection actuelle.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R</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Faire pivoter la sélection actuelle de 15° sens horaire. Maintenir la touche MAJ enfoncée pour faire pivoter de 15° sens antihoraire.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S,D,F,A</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Déplacer le focus vers la barre latérale à gauche, la barre d'outils en bas, la zone de canevas ou la barre d'action d’une tuile.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V,P,G,T,Q,E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basculer vers l'outil de déplacement, stylo, géométrie, texte, équation ou gomme.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bl>
          </a:graphicData>
        </a:graphic>
      </p:graphicFrame>
      <p:sp>
        <p:nvSpPr>
          <p:cNvPr id="443" name="Google Shape;443;p57"/>
          <p:cNvSpPr txBox="1"/>
          <p:nvPr/>
        </p:nvSpPr>
        <p:spPr>
          <a:xfrm>
            <a:off x="742400" y="4643950"/>
            <a:ext cx="7670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434343"/>
                </a:solidFill>
                <a:latin typeface="Roboto"/>
                <a:ea typeface="Roboto"/>
                <a:cs typeface="Roboto"/>
                <a:sym typeface="Roboto"/>
              </a:rPr>
              <a:t>Voir la liste complète dans l’</a:t>
            </a:r>
            <a:r>
              <a:rPr lang="fr-CA" sz="1500" u="sng">
                <a:solidFill>
                  <a:srgbClr val="3564B9"/>
                </a:solidFill>
                <a:latin typeface="Roboto"/>
                <a:ea typeface="Roboto"/>
                <a:cs typeface="Roboto"/>
                <a:sym typeface="Roboto"/>
                <a:hlinkClick r:id="rId3">
                  <a:extLst>
                    <a:ext uri="{A12FA001-AC4F-418D-AE19-62706E023703}">
                      <ahyp:hlinkClr val="tx"/>
                    </a:ext>
                  </a:extLst>
                </a:hlinkClick>
              </a:rPr>
              <a:t>autoformation sur Campus RÉCIT</a:t>
            </a:r>
            <a:r>
              <a:rPr lang="fr-CA" sz="1500">
                <a:solidFill>
                  <a:srgbClr val="434343"/>
                </a:solidFill>
                <a:latin typeface="Roboto"/>
                <a:ea typeface="Roboto"/>
                <a:cs typeface="Roboto"/>
                <a:sym typeface="Roboto"/>
              </a:rPr>
              <a:t>.</a:t>
            </a:r>
            <a:endParaRPr sz="1500">
              <a:solidFill>
                <a:srgbClr val="43434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8"/>
          <p:cNvSpPr txBox="1"/>
          <p:nvPr>
            <p:ph type="title"/>
          </p:nvPr>
        </p:nvSpPr>
        <p:spPr>
          <a:xfrm>
            <a:off x="265500" y="877325"/>
            <a:ext cx="4045200" cy="282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4500"/>
              <a:t>Démonstration et manipulation </a:t>
            </a:r>
            <a:endParaRPr sz="4500"/>
          </a:p>
        </p:txBody>
      </p:sp>
      <p:pic>
        <p:nvPicPr>
          <p:cNvPr id="449" name="Google Shape;449;p58" title="logo polypad.png"/>
          <p:cNvPicPr preferRelativeResize="0"/>
          <p:nvPr/>
        </p:nvPicPr>
        <p:blipFill>
          <a:blip r:embed="rId3">
            <a:alphaModFix/>
          </a:blip>
          <a:stretch>
            <a:fillRect/>
          </a:stretch>
        </p:blipFill>
        <p:spPr>
          <a:xfrm>
            <a:off x="5314100" y="1337100"/>
            <a:ext cx="3578749" cy="211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1"/>
          <p:cNvSpPr txBox="1"/>
          <p:nvPr>
            <p:ph type="title"/>
          </p:nvPr>
        </p:nvSpPr>
        <p:spPr>
          <a:xfrm>
            <a:off x="265500" y="788900"/>
            <a:ext cx="4045200" cy="1774200"/>
          </a:xfrm>
          <a:prstGeom prst="rect">
            <a:avLst/>
          </a:prstGeom>
        </p:spPr>
        <p:txBody>
          <a:bodyPr anchorCtr="0" anchor="b" bIns="91425" lIns="91425" spcFirstLastPara="1" rIns="91425" wrap="square" tIns="91425">
            <a:noAutofit/>
          </a:bodyPr>
          <a:lstStyle/>
          <a:p>
            <a:pPr indent="0" lvl="0" marL="76200" rtl="0" algn="l">
              <a:spcBef>
                <a:spcPts val="0"/>
              </a:spcBef>
              <a:spcAft>
                <a:spcPts val="0"/>
              </a:spcAft>
              <a:buNone/>
            </a:pPr>
            <a:r>
              <a:rPr b="0" lang="fr-CA" sz="2700">
                <a:solidFill>
                  <a:srgbClr val="0069BF"/>
                </a:solidFill>
                <a:latin typeface="Viga"/>
                <a:ea typeface="Viga"/>
                <a:cs typeface="Viga"/>
                <a:sym typeface="Viga"/>
              </a:rPr>
              <a:t>Polypad: Manipuler et apprendre les mathématiques en toute interactivité</a:t>
            </a:r>
            <a:endParaRPr sz="2600">
              <a:solidFill>
                <a:srgbClr val="0069BF"/>
              </a:solidFill>
            </a:endParaRPr>
          </a:p>
        </p:txBody>
      </p:sp>
      <p:sp>
        <p:nvSpPr>
          <p:cNvPr id="210" name="Google Shape;210;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000"/>
              <a:t>Description (atelier A08)</a:t>
            </a:r>
            <a:endParaRPr sz="2000"/>
          </a:p>
          <a:p>
            <a:pPr indent="0" lvl="0" marL="0" rtl="0" algn="l">
              <a:spcBef>
                <a:spcPts val="1600"/>
              </a:spcBef>
              <a:spcAft>
                <a:spcPts val="1600"/>
              </a:spcAft>
              <a:buNone/>
            </a:pPr>
            <a:r>
              <a:rPr lang="fr-CA" sz="1250">
                <a:latin typeface="Poppins"/>
                <a:ea typeface="Poppins"/>
                <a:cs typeface="Poppins"/>
                <a:sym typeface="Poppins"/>
              </a:rPr>
              <a:t>Plongez dans l'univers des mathématiques avec Polypad, un outil numérique qui transforme l'apprentissage en une expérience interactive et captivante. Polypad offre une plateforme virtuelle où les élèves peuvent manipuler des objets mathématiques, explorer des concepts abstraits et construire leur propre compréhension des mathématiques. Que ce soit en géométrie, en arithmétique, en algèbre, en probabilités ou en statistiques, Polypad s'adapte à tous les niveaux et à tous les domaines de la mathématique.</a:t>
            </a:r>
            <a:endParaRPr sz="1500">
              <a:latin typeface="Source Sans Pro"/>
              <a:ea typeface="Source Sans Pro"/>
              <a:cs typeface="Source Sans Pro"/>
              <a:sym typeface="Source Sans Pro"/>
            </a:endParaRPr>
          </a:p>
        </p:txBody>
      </p:sp>
      <p:sp>
        <p:nvSpPr>
          <p:cNvPr id="211" name="Google Shape;211;p41"/>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2024.</a:t>
            </a:r>
            <a:endParaRPr sz="800">
              <a:latin typeface="Ubuntu"/>
              <a:ea typeface="Ubuntu"/>
              <a:cs typeface="Ubuntu"/>
              <a:sym typeface="Ubuntu"/>
            </a:endParaRPr>
          </a:p>
        </p:txBody>
      </p:sp>
      <p:pic>
        <p:nvPicPr>
          <p:cNvPr id="212" name="Google Shape;212;p41">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213" name="Google Shape;213;p41"/>
          <p:cNvPicPr preferRelativeResize="0"/>
          <p:nvPr/>
        </p:nvPicPr>
        <p:blipFill rotWithShape="1">
          <a:blip r:embed="rId7">
            <a:alphaModFix/>
          </a:blip>
          <a:srcRect b="0" l="15168" r="14641" t="0"/>
          <a:stretch/>
        </p:blipFill>
        <p:spPr>
          <a:xfrm>
            <a:off x="152400" y="101600"/>
            <a:ext cx="1706675" cy="367025"/>
          </a:xfrm>
          <a:prstGeom prst="rect">
            <a:avLst/>
          </a:prstGeom>
          <a:noFill/>
          <a:ln>
            <a:noFill/>
          </a:ln>
        </p:spPr>
      </p:pic>
      <p:sp>
        <p:nvSpPr>
          <p:cNvPr id="214" name="Google Shape;214;p41"/>
          <p:cNvSpPr txBox="1"/>
          <p:nvPr/>
        </p:nvSpPr>
        <p:spPr>
          <a:xfrm>
            <a:off x="362950" y="4110625"/>
            <a:ext cx="4150800" cy="507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b="1" lang="fr-CA" sz="2100" u="sng">
                <a:solidFill>
                  <a:srgbClr val="0069BF"/>
                </a:solidFill>
                <a:latin typeface="Source Sans Pro"/>
                <a:ea typeface="Source Sans Pro"/>
                <a:cs typeface="Source Sans Pro"/>
                <a:sym typeface="Source Sans Pro"/>
                <a:hlinkClick r:id="rId8">
                  <a:extLst>
                    <a:ext uri="{A12FA001-AC4F-418D-AE19-62706E023703}">
                      <ahyp:hlinkClr val="tx"/>
                    </a:ext>
                  </a:extLst>
                </a:hlinkClick>
              </a:rPr>
              <a:t>recitmst.qc.ca/polypad07112024</a:t>
            </a:r>
            <a:endParaRPr b="1" sz="2100" u="sng">
              <a:solidFill>
                <a:srgbClr val="0069BF"/>
              </a:solidFill>
              <a:latin typeface="Source Sans Pro"/>
              <a:ea typeface="Source Sans Pro"/>
              <a:cs typeface="Source Sans Pro"/>
              <a:sym typeface="Source Sans Pro"/>
            </a:endParaRPr>
          </a:p>
        </p:txBody>
      </p:sp>
      <p:pic>
        <p:nvPicPr>
          <p:cNvPr id="215" name="Google Shape;215;p41"/>
          <p:cNvPicPr preferRelativeResize="0"/>
          <p:nvPr/>
        </p:nvPicPr>
        <p:blipFill>
          <a:blip r:embed="rId9">
            <a:alphaModFix/>
          </a:blip>
          <a:stretch>
            <a:fillRect/>
          </a:stretch>
        </p:blipFill>
        <p:spPr>
          <a:xfrm>
            <a:off x="1319875" y="2486900"/>
            <a:ext cx="1706675" cy="17066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Démonstrations</a:t>
            </a:r>
            <a:endParaRPr/>
          </a:p>
        </p:txBody>
      </p:sp>
      <p:sp>
        <p:nvSpPr>
          <p:cNvPr id="455" name="Google Shape;455;p59"/>
          <p:cNvSpPr txBox="1"/>
          <p:nvPr/>
        </p:nvSpPr>
        <p:spPr>
          <a:xfrm>
            <a:off x="98250" y="1025875"/>
            <a:ext cx="27963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Géométrie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3">
                  <a:extLst>
                    <a:ext uri="{A12FA001-AC4F-418D-AE19-62706E023703}">
                      <ahyp:hlinkClr val="tx"/>
                    </a:ext>
                  </a:extLst>
                </a:hlinkClick>
              </a:rPr>
              <a:t>Développement des solides</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4">
                  <a:extLst>
                    <a:ext uri="{A12FA001-AC4F-418D-AE19-62706E023703}">
                      <ahyp:hlinkClr val="tx"/>
                    </a:ext>
                  </a:extLst>
                </a:hlinkClick>
              </a:rPr>
              <a:t>Découper une figure plane</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5">
                  <a:extLst>
                    <a:ext uri="{A12FA001-AC4F-418D-AE19-62706E023703}">
                      <ahyp:hlinkClr val="tx"/>
                    </a:ext>
                  </a:extLst>
                </a:hlinkClick>
              </a:rPr>
              <a:t>Transformations géométriques</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Arithmétique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Droite numérique</a:t>
            </a:r>
            <a:endParaRPr sz="1500">
              <a:solidFill>
                <a:srgbClr val="0069BF"/>
              </a:solidFill>
              <a:latin typeface="Dosis SemiBold"/>
              <a:ea typeface="Dosis SemiBold"/>
              <a:cs typeface="Dosis SemiBold"/>
              <a:sym typeface="Dosis SemiBold"/>
            </a:endParaRPr>
          </a:p>
          <a:p>
            <a:pPr indent="0" lvl="0" marL="914400" rtl="0" algn="l">
              <a:spcBef>
                <a:spcPts val="0"/>
              </a:spcBef>
              <a:spcAft>
                <a:spcPts val="0"/>
              </a:spcAft>
              <a:buNone/>
            </a:pPr>
            <a:r>
              <a:t/>
            </a:r>
            <a:endParaRPr sz="1500">
              <a:solidFill>
                <a:srgbClr val="0A0A0A"/>
              </a:solidFill>
              <a:latin typeface="Dosis SemiBold"/>
              <a:ea typeface="Dosis SemiBold"/>
              <a:cs typeface="Dosis SemiBold"/>
              <a:sym typeface="Dosis SemiBold"/>
            </a:endParaRPr>
          </a:p>
        </p:txBody>
      </p:sp>
      <p:sp>
        <p:nvSpPr>
          <p:cNvPr id="456" name="Google Shape;456;p59"/>
          <p:cNvSpPr txBox="1"/>
          <p:nvPr/>
        </p:nvSpPr>
        <p:spPr>
          <a:xfrm>
            <a:off x="6347700" y="1025875"/>
            <a:ext cx="2796300" cy="232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Algèbre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7">
                  <a:extLst>
                    <a:ext uri="{A12FA001-AC4F-418D-AE19-62706E023703}">
                      <ahyp:hlinkClr val="tx"/>
                    </a:ext>
                  </a:extLst>
                </a:hlinkClick>
              </a:rPr>
              <a:t>Balance (terme manquant)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8">
                  <a:extLst>
                    <a:ext uri="{A12FA001-AC4F-418D-AE19-62706E023703}">
                      <ahyp:hlinkClr val="tx"/>
                    </a:ext>
                  </a:extLst>
                </a:hlinkClick>
              </a:rPr>
              <a:t>Résolution d’équation (semi-concret)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9">
                  <a:extLst>
                    <a:ext uri="{A12FA001-AC4F-418D-AE19-62706E023703}">
                      <ahyp:hlinkClr val="tx"/>
                    </a:ext>
                  </a:extLst>
                </a:hlinkClick>
              </a:rPr>
              <a:t>Résolution d’équation (abstrait)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u="sng">
                <a:solidFill>
                  <a:srgbClr val="0069BF"/>
                </a:solidFill>
                <a:latin typeface="Dosis SemiBold"/>
                <a:ea typeface="Dosis SemiBold"/>
                <a:cs typeface="Dosis SemiBold"/>
                <a:sym typeface="Dosis SemiBold"/>
                <a:hlinkClick r:id="rId10">
                  <a:extLst>
                    <a:ext uri="{A12FA001-AC4F-418D-AE19-62706E023703}">
                      <ahyp:hlinkClr val="tx"/>
                    </a:ext>
                  </a:extLst>
                </a:hlinkClick>
              </a:rPr>
              <a:t>Multiplication</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11">
                  <a:extLst>
                    <a:ext uri="{A12FA001-AC4F-418D-AE19-62706E023703}">
                      <ahyp:hlinkClr val="tx"/>
                    </a:ext>
                  </a:extLst>
                </a:hlinkClick>
              </a:rPr>
              <a:t>Exemples</a:t>
            </a:r>
            <a:r>
              <a:rPr lang="fr-CA" sz="1500">
                <a:solidFill>
                  <a:srgbClr val="0A0A0A"/>
                </a:solidFill>
                <a:latin typeface="Dosis SemiBold"/>
                <a:ea typeface="Dosis SemiBold"/>
                <a:cs typeface="Dosis SemiBold"/>
                <a:sym typeface="Dosis SemiBold"/>
              </a:rPr>
              <a:t> </a:t>
            </a:r>
            <a:r>
              <a:rPr lang="fr-CA" sz="1500">
                <a:solidFill>
                  <a:srgbClr val="0A0A0A"/>
                </a:solidFill>
                <a:latin typeface="Dosis SemiBold"/>
                <a:ea typeface="Dosis SemiBold"/>
                <a:cs typeface="Dosis SemiBold"/>
                <a:sym typeface="Dosis SemiBold"/>
              </a:rPr>
              <a:t>(compléter le carré)</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069BF"/>
              </a:solidFill>
              <a:latin typeface="Dosis SemiBold"/>
              <a:ea typeface="Dosis SemiBold"/>
              <a:cs typeface="Dosis SemiBold"/>
              <a:sym typeface="Dosis SemiBold"/>
            </a:endParaRPr>
          </a:p>
        </p:txBody>
      </p:sp>
      <p:sp>
        <p:nvSpPr>
          <p:cNvPr id="457" name="Google Shape;457;p59"/>
          <p:cNvSpPr txBox="1"/>
          <p:nvPr/>
        </p:nvSpPr>
        <p:spPr>
          <a:xfrm>
            <a:off x="2995800" y="1025875"/>
            <a:ext cx="27963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Probabilités et statistiques</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2">
                  <a:extLst>
                    <a:ext uri="{A12FA001-AC4F-418D-AE19-62706E023703}">
                      <ahyp:hlinkClr val="tx"/>
                    </a:ext>
                  </a:extLst>
                </a:hlinkClick>
              </a:rPr>
              <a:t>Expérience aléatoire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3">
                  <a:extLst>
                    <a:ext uri="{A12FA001-AC4F-418D-AE19-62706E023703}">
                      <ahyp:hlinkClr val="tx"/>
                    </a:ext>
                  </a:extLst>
                </a:hlinkClick>
              </a:rPr>
              <a:t>Moyenne &amp; médiane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4">
                  <a:extLst>
                    <a:ext uri="{A12FA001-AC4F-418D-AE19-62706E023703}">
                      <ahyp:hlinkClr val="tx"/>
                    </a:ext>
                  </a:extLst>
                </a:hlinkClick>
              </a:rPr>
              <a:t>Données aléatoires</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Représentation graphique</a:t>
            </a:r>
            <a:endParaRPr>
              <a:solidFill>
                <a:srgbClr val="0A0A0A"/>
              </a:solidFill>
            </a:endParaRPr>
          </a:p>
        </p:txBody>
      </p:sp>
      <p:sp>
        <p:nvSpPr>
          <p:cNvPr id="458" name="Google Shape;458;p59"/>
          <p:cNvSpPr txBox="1"/>
          <p:nvPr/>
        </p:nvSpPr>
        <p:spPr>
          <a:xfrm>
            <a:off x="2460450" y="3234900"/>
            <a:ext cx="6697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rgbClr val="0097A7"/>
                </a:solidFill>
                <a:latin typeface="Dosis SemiBold"/>
                <a:ea typeface="Dosis SemiBold"/>
                <a:cs typeface="Dosis SemiBold"/>
                <a:sym typeface="Dosis SemiBold"/>
                <a:hlinkClick r:id="rId15">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6">
                  <a:extLst>
                    <a:ext uri="{A12FA001-AC4F-418D-AE19-62706E023703}">
                      <ahyp:hlinkClr val="tx"/>
                    </a:ext>
                  </a:extLst>
                </a:hlinkClick>
              </a:rPr>
              <a:t>canevas</a:t>
            </a:r>
            <a:r>
              <a:rPr lang="fr-CA">
                <a:latin typeface="Dosis SemiBold"/>
                <a:ea typeface="Dosis SemiBold"/>
                <a:cs typeface="Dosis SemiBold"/>
                <a:sym typeface="Dosis SemiBold"/>
              </a:rPr>
              <a:t>)(</a:t>
            </a:r>
            <a:r>
              <a:rPr lang="fr-CA" u="sng">
                <a:solidFill>
                  <a:srgbClr val="0097A7"/>
                </a:solidFill>
                <a:latin typeface="Dosis SemiBold"/>
                <a:ea typeface="Dosis SemiBold"/>
                <a:cs typeface="Dosis SemiBold"/>
                <a:sym typeface="Dosis SemiBold"/>
                <a:hlinkClick r:id="rId17">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rgbClr val="0097A7"/>
                </a:solidFill>
                <a:latin typeface="Dosis SemiBold"/>
                <a:ea typeface="Dosis SemiBold"/>
                <a:cs typeface="Dosis SemiBold"/>
                <a:sym typeface="Dosis SemiBold"/>
                <a:hlinkClick r:id="rId18">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rgbClr val="0097A7"/>
                </a:solidFill>
                <a:latin typeface="Dosis SemiBold"/>
                <a:ea typeface="Dosis SemiBold"/>
                <a:cs typeface="Dosis SemiBold"/>
                <a:sym typeface="Dosis SemiBold"/>
                <a:hlinkClick r:id="rId19">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rgbClr val="0097A7"/>
                </a:solidFill>
                <a:latin typeface="Dosis SemiBold"/>
                <a:ea typeface="Dosis SemiBold"/>
                <a:cs typeface="Dosis SemiBold"/>
                <a:sym typeface="Dosis SemiBold"/>
                <a:hlinkClick r:id="rId20">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1">
                  <a:extLst>
                    <a:ext uri="{A12FA001-AC4F-418D-AE19-62706E023703}">
                      <ahyp:hlinkClr val="tx"/>
                    </a:ext>
                  </a:extLst>
                </a:hlinkClick>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rgbClr val="0097A7"/>
                </a:solidFill>
                <a:latin typeface="Dosis SemiBold"/>
                <a:ea typeface="Dosis SemiBold"/>
                <a:cs typeface="Dosis SemiBold"/>
                <a:sym typeface="Dosis SemiBold"/>
                <a:hlinkClick r:id="rId22">
                  <a:extLst>
                    <a:ext uri="{A12FA001-AC4F-418D-AE19-62706E023703}">
                      <ahyp:hlinkClr val="tx"/>
                    </a:ext>
                  </a:extLst>
                </a:hlinkClick>
              </a:rPr>
              <a:t>Arithmétique</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3">
                  <a:extLst>
                    <a:ext uri="{A12FA001-AC4F-418D-AE19-62706E023703}">
                      <ahyp:hlinkClr val="tx"/>
                    </a:ext>
                  </a:extLst>
                </a:hlinkClick>
              </a:rPr>
              <a:t>Développer</a:t>
            </a:r>
            <a:r>
              <a:rPr lang="fr-CA">
                <a:latin typeface="Dosis SemiBold"/>
                <a:ea typeface="Dosis SemiBold"/>
                <a:cs typeface="Dosis SemiBold"/>
                <a:sym typeface="Dosis SemiBold"/>
              </a:rPr>
              <a:t> et </a:t>
            </a:r>
            <a:r>
              <a:rPr lang="fr-CA" u="sng">
                <a:solidFill>
                  <a:srgbClr val="0097A7"/>
                </a:solidFill>
                <a:latin typeface="Dosis SemiBold"/>
                <a:ea typeface="Dosis SemiBold"/>
                <a:cs typeface="Dosis SemiBold"/>
                <a:sym typeface="Dosis SemiBold"/>
                <a:hlinkClick r:id="rId24">
                  <a:extLst>
                    <a:ext uri="{A12FA001-AC4F-418D-AE19-62706E023703}">
                      <ahyp:hlinkClr val="tx"/>
                    </a:ext>
                  </a:extLst>
                </a:hlinkClick>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rgbClr val="0097A7"/>
                </a:solidFill>
                <a:latin typeface="Dosis SemiBold"/>
                <a:ea typeface="Dosis SemiBold"/>
                <a:cs typeface="Dosis SemiBold"/>
                <a:sym typeface="Dosis SemiBold"/>
                <a:hlinkClick r:id="rId25">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6">
                  <a:extLst>
                    <a:ext uri="{A12FA001-AC4F-418D-AE19-62706E023703}">
                      <ahyp:hlinkClr val="tx"/>
                    </a:ext>
                  </a:extLst>
                </a:hlinkClick>
              </a:rPr>
              <a:t>canevas</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7">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rgbClr val="0097A7"/>
                </a:solidFill>
                <a:latin typeface="Dosis SemiBold"/>
                <a:ea typeface="Dosis SemiBold"/>
                <a:cs typeface="Dosis SemiBold"/>
                <a:sym typeface="Dosis SemiBold"/>
                <a:hlinkClick r:id="rId28">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0"/>
          <p:cNvSpPr txBox="1"/>
          <p:nvPr>
            <p:ph type="title"/>
          </p:nvPr>
        </p:nvSpPr>
        <p:spPr>
          <a:xfrm>
            <a:off x="265500" y="17665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Ressources et questions</a:t>
            </a:r>
            <a:endParaRPr sz="5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 Polypad</a:t>
            </a:r>
            <a:endParaRPr/>
          </a:p>
        </p:txBody>
      </p:sp>
      <p:sp>
        <p:nvSpPr>
          <p:cNvPr id="469" name="Google Shape;469;p61"/>
          <p:cNvSpPr txBox="1"/>
          <p:nvPr/>
        </p:nvSpPr>
        <p:spPr>
          <a:xfrm>
            <a:off x="286825" y="1714350"/>
            <a:ext cx="3057900" cy="109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Canevas de base</a:t>
            </a:r>
            <a:endParaRPr sz="1900">
              <a:latin typeface="Dosis SemiBold"/>
              <a:ea typeface="Dosis SemiBold"/>
              <a:cs typeface="Dosis SemiBold"/>
              <a:sym typeface="Dosis SemiBold"/>
            </a:endParaRPr>
          </a:p>
          <a:p>
            <a:pPr indent="269999" lvl="0" marL="0" rtl="0" algn="l">
              <a:spcBef>
                <a:spcPts val="1000"/>
              </a:spcBef>
              <a:spcAft>
                <a:spcPts val="0"/>
              </a:spcAft>
              <a:buNone/>
            </a:pPr>
            <a:r>
              <a:rPr lang="fr-CA" sz="1600" u="sng">
                <a:solidFill>
                  <a:srgbClr val="0D5CDF"/>
                </a:solidFill>
                <a:latin typeface="Dosis SemiBold"/>
                <a:ea typeface="Dosis SemiBold"/>
                <a:cs typeface="Dosis SemiBold"/>
                <a:sym typeface="Dosis SemiBold"/>
                <a:hlinkClick r:id="rId3">
                  <a:extLst>
                    <a:ext uri="{A12FA001-AC4F-418D-AE19-62706E023703}">
                      <ahyp:hlinkClr val="tx"/>
                    </a:ext>
                  </a:extLst>
                </a:hlinkClick>
              </a:rPr>
              <a:t>Collection MST</a:t>
            </a:r>
            <a:endParaRPr sz="1600">
              <a:solidFill>
                <a:srgbClr val="0D5CDF"/>
              </a:solidFill>
              <a:latin typeface="Dosis SemiBold"/>
              <a:ea typeface="Dosis SemiBold"/>
              <a:cs typeface="Dosis SemiBold"/>
              <a:sym typeface="Dosis SemiBold"/>
            </a:endParaRPr>
          </a:p>
          <a:p>
            <a:pPr indent="269999" lvl="0" marL="0" rtl="0" algn="l">
              <a:spcBef>
                <a:spcPts val="0"/>
              </a:spcBef>
              <a:spcAft>
                <a:spcPts val="0"/>
              </a:spcAft>
              <a:buNone/>
            </a:pPr>
            <a:r>
              <a:rPr lang="fr-CA" sz="1600" u="sng">
                <a:solidFill>
                  <a:srgbClr val="0D5CDF"/>
                </a:solidFill>
                <a:latin typeface="Dosis SemiBold"/>
                <a:ea typeface="Dosis SemiBold"/>
                <a:cs typeface="Dosis SemiBold"/>
                <a:sym typeface="Dosis SemiBold"/>
                <a:hlinkClick r:id="rId4">
                  <a:extLst>
                    <a:ext uri="{A12FA001-AC4F-418D-AE19-62706E023703}">
                      <ahyp:hlinkClr val="tx"/>
                    </a:ext>
                  </a:extLst>
                </a:hlinkClick>
              </a:rPr>
              <a:t>Collection MST (primaire)</a:t>
            </a:r>
            <a:endParaRPr sz="1600">
              <a:solidFill>
                <a:srgbClr val="0D5CDF"/>
              </a:solidFill>
              <a:latin typeface="Dosis SemiBold"/>
              <a:ea typeface="Dosis SemiBold"/>
              <a:cs typeface="Dosis SemiBold"/>
              <a:sym typeface="Dosis SemiBold"/>
            </a:endParaRPr>
          </a:p>
        </p:txBody>
      </p:sp>
      <p:sp>
        <p:nvSpPr>
          <p:cNvPr id="470" name="Google Shape;470;p61"/>
          <p:cNvSpPr txBox="1"/>
          <p:nvPr/>
        </p:nvSpPr>
        <p:spPr>
          <a:xfrm>
            <a:off x="4299825" y="1714350"/>
            <a:ext cx="4387500" cy="22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Ressources officielles</a:t>
            </a:r>
            <a:endParaRPr sz="1900">
              <a:latin typeface="Dosis SemiBold"/>
              <a:ea typeface="Dosis SemiBold"/>
              <a:cs typeface="Dosis SemiBold"/>
              <a:sym typeface="Dosis SemiBold"/>
            </a:endParaRPr>
          </a:p>
          <a:p>
            <a:pPr indent="457200" lvl="0" marL="0" rtl="0" algn="l">
              <a:spcBef>
                <a:spcPts val="1000"/>
              </a:spcBef>
              <a:spcAft>
                <a:spcPts val="0"/>
              </a:spcAft>
              <a:buNone/>
            </a:pPr>
            <a:r>
              <a:rPr lang="fr-CA" sz="1600" u="sng">
                <a:solidFill>
                  <a:srgbClr val="0069BF"/>
                </a:solidFill>
                <a:latin typeface="Dosis SemiBold"/>
                <a:ea typeface="Dosis SemiBold"/>
                <a:cs typeface="Dosis SemiBold"/>
                <a:sym typeface="Dosis SemiBold"/>
                <a:hlinkClick r:id="rId5">
                  <a:extLst>
                    <a:ext uri="{A12FA001-AC4F-418D-AE19-62706E023703}">
                      <ahyp:hlinkClr val="tx"/>
                    </a:ext>
                  </a:extLst>
                </a:hlinkClick>
              </a:rPr>
              <a:t>Chaîne </a:t>
            </a:r>
            <a:r>
              <a:rPr lang="fr-CA" sz="16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Youtube</a:t>
            </a:r>
            <a:r>
              <a:rPr lang="fr-CA" sz="1600" u="sng">
                <a:solidFill>
                  <a:srgbClr val="0069BF"/>
                </a:solidFill>
                <a:latin typeface="Dosis SemiBold"/>
                <a:ea typeface="Dosis SemiBold"/>
                <a:cs typeface="Dosis SemiBold"/>
                <a:sym typeface="Dosis SemiBold"/>
                <a:hlinkClick r:id="rId7">
                  <a:extLst>
                    <a:ext uri="{A12FA001-AC4F-418D-AE19-62706E023703}">
                      <ahyp:hlinkClr val="tx"/>
                    </a:ext>
                  </a:extLst>
                </a:hlinkClick>
              </a:rPr>
              <a:t> Polypad</a:t>
            </a:r>
            <a:r>
              <a:rPr lang="fr-CA" sz="1700">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Démonstration des nouveautés, astuces, webinaires, etc.</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600" u="sng">
                <a:solidFill>
                  <a:srgbClr val="3C78D8"/>
                </a:solidFill>
                <a:latin typeface="Dosis SemiBold"/>
                <a:ea typeface="Dosis SemiBold"/>
                <a:cs typeface="Dosis SemiBold"/>
                <a:sym typeface="Dosis SemiBold"/>
                <a:hlinkClick r:id="rId8">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Desmos Classroom</a:t>
            </a:r>
            <a:endParaRPr/>
          </a:p>
        </p:txBody>
      </p:sp>
      <p:pic>
        <p:nvPicPr>
          <p:cNvPr id="476" name="Google Shape;476;p62">
            <a:hlinkClick r:id="rId3"/>
          </p:cNvPr>
          <p:cNvPicPr preferRelativeResize="0"/>
          <p:nvPr/>
        </p:nvPicPr>
        <p:blipFill>
          <a:blip r:embed="rId4">
            <a:alphaModFix/>
          </a:blip>
          <a:stretch>
            <a:fillRect/>
          </a:stretch>
        </p:blipFill>
        <p:spPr>
          <a:xfrm>
            <a:off x="3242475" y="2021500"/>
            <a:ext cx="2130100" cy="1334775"/>
          </a:xfrm>
          <a:prstGeom prst="rect">
            <a:avLst/>
          </a:prstGeom>
          <a:noFill/>
          <a:ln>
            <a:noFill/>
          </a:ln>
          <a:effectLst>
            <a:outerShdw blurRad="57150" rotWithShape="0" algn="bl" dir="5400000" dist="19050">
              <a:srgbClr val="000000">
                <a:alpha val="50000"/>
              </a:srgbClr>
            </a:outerShdw>
          </a:effectLst>
        </p:spPr>
      </p:pic>
      <p:sp>
        <p:nvSpPr>
          <p:cNvPr id="477" name="Google Shape;477;p62"/>
          <p:cNvSpPr txBox="1"/>
          <p:nvPr/>
        </p:nvSpPr>
        <p:spPr>
          <a:xfrm>
            <a:off x="414650" y="1283400"/>
            <a:ext cx="15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78" name="Google Shape;478;p62">
            <a:hlinkClick r:id="rId5"/>
          </p:cNvPr>
          <p:cNvSpPr/>
          <p:nvPr/>
        </p:nvSpPr>
        <p:spPr>
          <a:xfrm>
            <a:off x="6148450" y="2021537"/>
            <a:ext cx="2083200" cy="1334700"/>
          </a:xfrm>
          <a:prstGeom prst="rect">
            <a:avLst/>
          </a:prstGeom>
          <a:solidFill>
            <a:srgbClr val="0D5CD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6">
                  <a:extLst>
                    <a:ext uri="{A12FA001-AC4F-418D-AE19-62706E023703}">
                      <ahyp:hlinkClr val="tx"/>
                    </a:ext>
                  </a:extLst>
                </a:hlinkClick>
              </a:rPr>
              <a:t>Collection Polypad</a:t>
            </a:r>
            <a:endParaRPr sz="2700">
              <a:solidFill>
                <a:schemeClr val="lt1"/>
              </a:solidFill>
              <a:latin typeface="Viga"/>
              <a:ea typeface="Viga"/>
              <a:cs typeface="Viga"/>
              <a:sym typeface="Viga"/>
            </a:endParaRPr>
          </a:p>
        </p:txBody>
      </p:sp>
      <p:sp>
        <p:nvSpPr>
          <p:cNvPr id="479" name="Google Shape;479;p62">
            <a:hlinkClick r:id="rId7"/>
          </p:cNvPr>
          <p:cNvSpPr/>
          <p:nvPr/>
        </p:nvSpPr>
        <p:spPr>
          <a:xfrm>
            <a:off x="383400" y="2021537"/>
            <a:ext cx="2083200" cy="1334700"/>
          </a:xfrm>
          <a:prstGeom prst="rect">
            <a:avLst/>
          </a:prstGeom>
          <a:solidFill>
            <a:srgbClr val="5959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8">
                  <a:extLst>
                    <a:ext uri="{A12FA001-AC4F-418D-AE19-62706E023703}">
                      <ahyp:hlinkClr val="tx"/>
                    </a:ext>
                  </a:extLst>
                </a:hlinkClick>
              </a:rPr>
              <a:t>desmos classroom</a:t>
            </a:r>
            <a:endParaRPr sz="2700">
              <a:solidFill>
                <a:schemeClr val="lt1"/>
              </a:solidFill>
              <a:latin typeface="Viga"/>
              <a:ea typeface="Viga"/>
              <a:cs typeface="Viga"/>
              <a:sym typeface="Vig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Autoformations à découvrir</a:t>
            </a:r>
            <a:endParaRPr>
              <a:solidFill>
                <a:srgbClr val="FFFFFF"/>
              </a:solidFill>
            </a:endParaRPr>
          </a:p>
        </p:txBody>
      </p:sp>
      <p:pic>
        <p:nvPicPr>
          <p:cNvPr id="485" name="Google Shape;485;p63">
            <a:hlinkClick r:id="rId3"/>
          </p:cNvPr>
          <p:cNvPicPr preferRelativeResize="0"/>
          <p:nvPr/>
        </p:nvPicPr>
        <p:blipFill rotWithShape="1">
          <a:blip r:embed="rId4">
            <a:alphaModFix/>
          </a:blip>
          <a:srcRect b="13058" l="19442" r="20699" t="15543"/>
          <a:stretch/>
        </p:blipFill>
        <p:spPr>
          <a:xfrm>
            <a:off x="3888462" y="1447725"/>
            <a:ext cx="1372275" cy="1464550"/>
          </a:xfrm>
          <a:prstGeom prst="rect">
            <a:avLst/>
          </a:prstGeom>
          <a:noFill/>
          <a:ln>
            <a:noFill/>
          </a:ln>
        </p:spPr>
      </p:pic>
      <p:sp>
        <p:nvSpPr>
          <p:cNvPr id="486" name="Google Shape;486;p63"/>
          <p:cNvSpPr txBox="1"/>
          <p:nvPr/>
        </p:nvSpPr>
        <p:spPr>
          <a:xfrm>
            <a:off x="531050" y="2949675"/>
            <a:ext cx="227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Polypad et la manipulation virtuelle en mathématique</a:t>
            </a:r>
            <a:endParaRPr b="1">
              <a:solidFill>
                <a:srgbClr val="434343"/>
              </a:solidFill>
              <a:latin typeface="Source Sans Pro"/>
              <a:ea typeface="Source Sans Pro"/>
              <a:cs typeface="Source Sans Pro"/>
              <a:sym typeface="Source Sans Pro"/>
            </a:endParaRPr>
          </a:p>
        </p:txBody>
      </p:sp>
      <p:sp>
        <p:nvSpPr>
          <p:cNvPr id="487" name="Google Shape;487;p63"/>
          <p:cNvSpPr txBox="1"/>
          <p:nvPr/>
        </p:nvSpPr>
        <p:spPr>
          <a:xfrm>
            <a:off x="3335525" y="2949675"/>
            <a:ext cx="25908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6">
                  <a:extLst>
                    <a:ext uri="{A12FA001-AC4F-418D-AE19-62706E023703}">
                      <ahyp:hlinkClr val="tx"/>
                    </a:ext>
                  </a:extLst>
                </a:hlinkClick>
              </a:rPr>
              <a:t>Les PEPPIT MST</a:t>
            </a:r>
            <a:endParaRPr b="1">
              <a:solidFill>
                <a:srgbClr val="595959"/>
              </a:solidFill>
              <a:latin typeface="Source Sans Pro"/>
              <a:ea typeface="Source Sans Pro"/>
              <a:cs typeface="Source Sans Pro"/>
              <a:sym typeface="Source Sans Pro"/>
            </a:endParaRPr>
          </a:p>
          <a:p>
            <a:pPr indent="0" lvl="0" marL="0" rtl="0" algn="ctr">
              <a:spcBef>
                <a:spcPts val="0"/>
              </a:spcBef>
              <a:spcAft>
                <a:spcPts val="0"/>
              </a:spcAft>
              <a:buNone/>
            </a:pPr>
            <a:r>
              <a:t/>
            </a:r>
            <a:endParaRPr b="1">
              <a:solidFill>
                <a:srgbClr val="595959"/>
              </a:solidFill>
              <a:latin typeface="Source Sans Pro"/>
              <a:ea typeface="Source Sans Pro"/>
              <a:cs typeface="Source Sans Pro"/>
              <a:sym typeface="Source Sans Pro"/>
            </a:endParaRPr>
          </a:p>
          <a:p>
            <a:pPr indent="0" lvl="0" marL="0" rtl="0" algn="ctr">
              <a:spcBef>
                <a:spcPts val="0"/>
              </a:spcBef>
              <a:spcAft>
                <a:spcPts val="0"/>
              </a:spcAft>
              <a:buNone/>
            </a:pPr>
            <a:r>
              <a:rPr b="1" lang="fr-CA" u="sng">
                <a:solidFill>
                  <a:srgbClr val="595959"/>
                </a:solidFill>
                <a:latin typeface="Source Sans Pro"/>
                <a:ea typeface="Source Sans Pro"/>
                <a:cs typeface="Source Sans Pro"/>
                <a:sym typeface="Source Sans Pro"/>
                <a:hlinkClick r:id="rId7">
                  <a:extLst>
                    <a:ext uri="{A12FA001-AC4F-418D-AE19-62706E023703}">
                      <ahyp:hlinkClr val="tx"/>
                    </a:ext>
                  </a:extLst>
                </a:hlinkClick>
              </a:rPr>
              <a:t>PEPPIT - Polypad -Découvrir les fonctions</a:t>
            </a:r>
            <a:endParaRPr b="1">
              <a:solidFill>
                <a:srgbClr val="595959"/>
              </a:solidFill>
              <a:latin typeface="Source Sans Pro"/>
              <a:ea typeface="Source Sans Pro"/>
              <a:cs typeface="Source Sans Pro"/>
              <a:sym typeface="Source Sans Pro"/>
            </a:endParaRPr>
          </a:p>
        </p:txBody>
      </p:sp>
      <p:pic>
        <p:nvPicPr>
          <p:cNvPr id="488" name="Google Shape;488;p63" title="logositeblancdroite.png"/>
          <p:cNvPicPr preferRelativeResize="0"/>
          <p:nvPr/>
        </p:nvPicPr>
        <p:blipFill rotWithShape="1">
          <a:blip r:embed="rId8">
            <a:alphaModFix/>
          </a:blip>
          <a:srcRect b="0" l="0" r="48765" t="0"/>
          <a:stretch/>
        </p:blipFill>
        <p:spPr>
          <a:xfrm>
            <a:off x="6568875" y="4539100"/>
            <a:ext cx="2497926" cy="555025"/>
          </a:xfrm>
          <a:prstGeom prst="rect">
            <a:avLst/>
          </a:prstGeom>
          <a:noFill/>
          <a:ln>
            <a:noFill/>
          </a:ln>
        </p:spPr>
      </p:pic>
      <p:pic>
        <p:nvPicPr>
          <p:cNvPr id="489" name="Google Shape;489;p63" title="Logo_campus_blanc.png"/>
          <p:cNvPicPr preferRelativeResize="0"/>
          <p:nvPr/>
        </p:nvPicPr>
        <p:blipFill>
          <a:blip r:embed="rId9">
            <a:alphaModFix/>
          </a:blip>
          <a:stretch>
            <a:fillRect/>
          </a:stretch>
        </p:blipFill>
        <p:spPr>
          <a:xfrm>
            <a:off x="59234" y="4561637"/>
            <a:ext cx="1287078" cy="555025"/>
          </a:xfrm>
          <a:prstGeom prst="rect">
            <a:avLst/>
          </a:prstGeom>
          <a:noFill/>
          <a:ln>
            <a:noFill/>
          </a:ln>
        </p:spPr>
      </p:pic>
      <p:sp>
        <p:nvSpPr>
          <p:cNvPr id="490" name="Google Shape;490;p63"/>
          <p:cNvSpPr txBox="1"/>
          <p:nvPr/>
        </p:nvSpPr>
        <p:spPr>
          <a:xfrm>
            <a:off x="6434000" y="2949675"/>
            <a:ext cx="22725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u="sng">
                <a:solidFill>
                  <a:srgbClr val="434343"/>
                </a:solidFill>
                <a:latin typeface="Source Sans Pro"/>
                <a:ea typeface="Source Sans Pro"/>
                <a:cs typeface="Source Sans Pro"/>
                <a:sym typeface="Source Sans Pro"/>
                <a:hlinkClick r:id="rId10">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491" name="Google Shape;491;p63">
            <a:hlinkClick r:id="rId11"/>
          </p:cNvPr>
          <p:cNvPicPr preferRelativeResize="0"/>
          <p:nvPr/>
        </p:nvPicPr>
        <p:blipFill>
          <a:blip r:embed="rId12">
            <a:alphaModFix/>
          </a:blip>
          <a:stretch>
            <a:fillRect/>
          </a:stretch>
        </p:blipFill>
        <p:spPr>
          <a:xfrm>
            <a:off x="6926713" y="1549620"/>
            <a:ext cx="1287075" cy="1260760"/>
          </a:xfrm>
          <a:prstGeom prst="rect">
            <a:avLst/>
          </a:prstGeom>
          <a:noFill/>
          <a:ln>
            <a:noFill/>
          </a:ln>
        </p:spPr>
      </p:pic>
      <p:sp>
        <p:nvSpPr>
          <p:cNvPr id="492" name="Google Shape;492;p63"/>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u="sng">
                <a:solidFill>
                  <a:srgbClr val="FFFFFF"/>
                </a:solidFill>
                <a:latin typeface="Viga"/>
                <a:ea typeface="Viga"/>
                <a:cs typeface="Viga"/>
                <a:sym typeface="Viga"/>
                <a:hlinkClick r:id="rId13">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pic>
        <p:nvPicPr>
          <p:cNvPr id="493" name="Google Shape;493;p63" title="polylogo.png"/>
          <p:cNvPicPr preferRelativeResize="0"/>
          <p:nvPr/>
        </p:nvPicPr>
        <p:blipFill>
          <a:blip r:embed="rId14">
            <a:alphaModFix/>
          </a:blip>
          <a:stretch>
            <a:fillRect/>
          </a:stretch>
        </p:blipFill>
        <p:spPr>
          <a:xfrm>
            <a:off x="610025" y="1353888"/>
            <a:ext cx="1888262" cy="1652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64">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499" name="Google Shape;499;p64"/>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00" name="Google Shape;500;p64"/>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5"/>
          <p:cNvSpPr txBox="1"/>
          <p:nvPr>
            <p:ph type="title"/>
          </p:nvPr>
        </p:nvSpPr>
        <p:spPr>
          <a:xfrm>
            <a:off x="1779000" y="284600"/>
            <a:ext cx="32874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Badge « Découverte »</a:t>
            </a:r>
            <a:endParaRPr>
              <a:solidFill>
                <a:srgbClr val="FFFFFF"/>
              </a:solidFill>
            </a:endParaRPr>
          </a:p>
        </p:txBody>
      </p:sp>
      <p:sp>
        <p:nvSpPr>
          <p:cNvPr id="506" name="Google Shape;506;p65">
            <a:hlinkClick r:id="rId3"/>
          </p:cNvPr>
          <p:cNvSpPr/>
          <p:nvPr/>
        </p:nvSpPr>
        <p:spPr>
          <a:xfrm>
            <a:off x="310840" y="3224588"/>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7" name="Google Shape;507;p65"/>
          <p:cNvSpPr txBox="1"/>
          <p:nvPr/>
        </p:nvSpPr>
        <p:spPr>
          <a:xfrm>
            <a:off x="233063" y="2429231"/>
            <a:ext cx="26394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Création d’un compte gratuit ou se connecter</a:t>
            </a:r>
            <a:endParaRPr sz="1700"/>
          </a:p>
        </p:txBody>
      </p:sp>
      <p:sp>
        <p:nvSpPr>
          <p:cNvPr id="508" name="Google Shape;508;p65"/>
          <p:cNvSpPr txBox="1"/>
          <p:nvPr/>
        </p:nvSpPr>
        <p:spPr>
          <a:xfrm>
            <a:off x="306000" y="29111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si nouveau compte → valider le courriel</a:t>
            </a:r>
            <a:endParaRPr sz="800">
              <a:latin typeface="Dosis Medium"/>
              <a:ea typeface="Dosis Medium"/>
              <a:cs typeface="Dosis Medium"/>
              <a:sym typeface="Dosis Medium"/>
            </a:endParaRPr>
          </a:p>
        </p:txBody>
      </p:sp>
      <p:pic>
        <p:nvPicPr>
          <p:cNvPr id="509" name="Google Shape;509;p65">
            <a:hlinkClick r:id="rId4"/>
          </p:cNvPr>
          <p:cNvPicPr preferRelativeResize="0"/>
          <p:nvPr/>
        </p:nvPicPr>
        <p:blipFill>
          <a:blip r:embed="rId5">
            <a:alphaModFix/>
          </a:blip>
          <a:stretch>
            <a:fillRect/>
          </a:stretch>
        </p:blipFill>
        <p:spPr>
          <a:xfrm>
            <a:off x="531364" y="3274688"/>
            <a:ext cx="1439048" cy="618750"/>
          </a:xfrm>
          <a:prstGeom prst="rect">
            <a:avLst/>
          </a:prstGeom>
          <a:noFill/>
          <a:ln>
            <a:noFill/>
          </a:ln>
        </p:spPr>
      </p:pic>
      <p:sp>
        <p:nvSpPr>
          <p:cNvPr id="510" name="Google Shape;510;p65">
            <a:hlinkClick r:id="rId6"/>
          </p:cNvPr>
          <p:cNvSpPr/>
          <p:nvPr/>
        </p:nvSpPr>
        <p:spPr>
          <a:xfrm>
            <a:off x="3338355" y="3201009"/>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u="sng">
                <a:solidFill>
                  <a:srgbClr val="3564B9"/>
                </a:solidFill>
                <a:latin typeface="Viga"/>
                <a:ea typeface="Viga"/>
                <a:cs typeface="Viga"/>
                <a:sym typeface="Viga"/>
                <a:hlinkClick r:id="rId7">
                  <a:extLst>
                    <a:ext uri="{A12FA001-AC4F-418D-AE19-62706E023703}">
                      <ahyp:hlinkClr val="tx"/>
                    </a:ext>
                  </a:extLst>
                </a:hlinkClick>
              </a:rPr>
              <a:t>Polypad et la manipulation virtuelle</a:t>
            </a:r>
            <a:endParaRPr sz="1400">
              <a:solidFill>
                <a:srgbClr val="3564B9"/>
              </a:solidFill>
              <a:latin typeface="Viga"/>
              <a:ea typeface="Viga"/>
              <a:cs typeface="Viga"/>
              <a:sym typeface="Viga"/>
            </a:endParaRPr>
          </a:p>
        </p:txBody>
      </p:sp>
      <p:pic>
        <p:nvPicPr>
          <p:cNvPr id="511" name="Google Shape;511;p65"/>
          <p:cNvPicPr preferRelativeResize="0"/>
          <p:nvPr/>
        </p:nvPicPr>
        <p:blipFill>
          <a:blip r:embed="rId8">
            <a:alphaModFix/>
          </a:blip>
          <a:stretch>
            <a:fillRect/>
          </a:stretch>
        </p:blipFill>
        <p:spPr>
          <a:xfrm rot="-1286681">
            <a:off x="1983622" y="3800953"/>
            <a:ext cx="567505" cy="567505"/>
          </a:xfrm>
          <a:prstGeom prst="rect">
            <a:avLst/>
          </a:prstGeom>
          <a:noFill/>
          <a:ln>
            <a:noFill/>
          </a:ln>
        </p:spPr>
      </p:pic>
      <p:sp>
        <p:nvSpPr>
          <p:cNvPr id="512" name="Google Shape;512;p65"/>
          <p:cNvSpPr/>
          <p:nvPr/>
        </p:nvSpPr>
        <p:spPr>
          <a:xfrm>
            <a:off x="2362341" y="3988988"/>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1</a:t>
            </a:r>
            <a:endParaRPr b="1" sz="1700">
              <a:latin typeface="Dosis"/>
              <a:ea typeface="Dosis"/>
              <a:cs typeface="Dosis"/>
              <a:sym typeface="Dosis"/>
            </a:endParaRPr>
          </a:p>
        </p:txBody>
      </p:sp>
      <p:pic>
        <p:nvPicPr>
          <p:cNvPr id="513" name="Google Shape;513;p65"/>
          <p:cNvPicPr preferRelativeResize="0"/>
          <p:nvPr/>
        </p:nvPicPr>
        <p:blipFill>
          <a:blip r:embed="rId8">
            <a:alphaModFix/>
          </a:blip>
          <a:stretch>
            <a:fillRect/>
          </a:stretch>
        </p:blipFill>
        <p:spPr>
          <a:xfrm rot="-1286681">
            <a:off x="5011213" y="3751519"/>
            <a:ext cx="567505" cy="567505"/>
          </a:xfrm>
          <a:prstGeom prst="rect">
            <a:avLst/>
          </a:prstGeom>
          <a:noFill/>
          <a:ln>
            <a:noFill/>
          </a:ln>
        </p:spPr>
      </p:pic>
      <p:sp>
        <p:nvSpPr>
          <p:cNvPr id="514" name="Google Shape;514;p65"/>
          <p:cNvSpPr/>
          <p:nvPr/>
        </p:nvSpPr>
        <p:spPr>
          <a:xfrm>
            <a:off x="5389931" y="3939553"/>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2</a:t>
            </a:r>
            <a:endParaRPr b="1" sz="1700">
              <a:latin typeface="Dosis"/>
              <a:ea typeface="Dosis"/>
              <a:cs typeface="Dosis"/>
              <a:sym typeface="Dosis"/>
            </a:endParaRPr>
          </a:p>
        </p:txBody>
      </p:sp>
      <p:sp>
        <p:nvSpPr>
          <p:cNvPr id="515" name="Google Shape;515;p65">
            <a:hlinkClick r:id="rId9"/>
          </p:cNvPr>
          <p:cNvSpPr/>
          <p:nvPr/>
        </p:nvSpPr>
        <p:spPr>
          <a:xfrm>
            <a:off x="6368494" y="3160444"/>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sz="1400" u="sng">
                <a:solidFill>
                  <a:srgbClr val="3564B9"/>
                </a:solidFill>
                <a:latin typeface="Viga"/>
                <a:ea typeface="Viga"/>
                <a:cs typeface="Viga"/>
                <a:sym typeface="Viga"/>
                <a:hlinkClick r:id="rId10">
                  <a:extLst>
                    <a:ext uri="{A12FA001-AC4F-418D-AE19-62706E023703}">
                      <ahyp:hlinkClr val="tx"/>
                    </a:ext>
                  </a:extLst>
                </a:hlinkClick>
              </a:rPr>
              <a:t>Obtenir mon badge</a:t>
            </a:r>
            <a:endParaRPr sz="1400" u="sng">
              <a:solidFill>
                <a:srgbClr val="3564B9"/>
              </a:solidFill>
              <a:latin typeface="Viga"/>
              <a:ea typeface="Viga"/>
              <a:cs typeface="Viga"/>
              <a:sym typeface="Viga"/>
            </a:endParaRPr>
          </a:p>
          <a:p>
            <a:pPr indent="0" lvl="0" marL="0" rtl="0" algn="ctr">
              <a:spcBef>
                <a:spcPts val="0"/>
              </a:spcBef>
              <a:spcAft>
                <a:spcPts val="0"/>
              </a:spcAft>
              <a:buNone/>
            </a:pPr>
            <a:r>
              <a:rPr lang="fr-CA" sz="1400" u="sng">
                <a:solidFill>
                  <a:srgbClr val="3564B9"/>
                </a:solidFill>
                <a:latin typeface="Viga"/>
                <a:ea typeface="Viga"/>
                <a:cs typeface="Viga"/>
                <a:sym typeface="Viga"/>
                <a:hlinkClick r:id="rId11">
                  <a:extLst>
                    <a:ext uri="{A12FA001-AC4F-418D-AE19-62706E023703}">
                      <ahyp:hlinkClr val="tx"/>
                    </a:ext>
                  </a:extLst>
                </a:hlinkClick>
              </a:rPr>
              <a:t>DÉCOUVERTE</a:t>
            </a:r>
            <a:endParaRPr sz="1400" u="sng">
              <a:solidFill>
                <a:srgbClr val="3564B9"/>
              </a:solidFill>
              <a:latin typeface="Viga"/>
              <a:ea typeface="Viga"/>
              <a:cs typeface="Viga"/>
              <a:sym typeface="Viga"/>
            </a:endParaRPr>
          </a:p>
        </p:txBody>
      </p:sp>
      <p:pic>
        <p:nvPicPr>
          <p:cNvPr id="516" name="Google Shape;516;p65">
            <a:hlinkClick r:id="rId12"/>
          </p:cNvPr>
          <p:cNvPicPr preferRelativeResize="0"/>
          <p:nvPr/>
        </p:nvPicPr>
        <p:blipFill>
          <a:blip r:embed="rId8">
            <a:alphaModFix/>
          </a:blip>
          <a:stretch>
            <a:fillRect/>
          </a:stretch>
        </p:blipFill>
        <p:spPr>
          <a:xfrm rot="-1286681">
            <a:off x="8261307" y="3687838"/>
            <a:ext cx="567505" cy="567505"/>
          </a:xfrm>
          <a:prstGeom prst="rect">
            <a:avLst/>
          </a:prstGeom>
          <a:noFill/>
          <a:ln>
            <a:noFill/>
          </a:ln>
        </p:spPr>
      </p:pic>
      <p:sp>
        <p:nvSpPr>
          <p:cNvPr id="517" name="Google Shape;517;p65"/>
          <p:cNvSpPr/>
          <p:nvPr/>
        </p:nvSpPr>
        <p:spPr>
          <a:xfrm>
            <a:off x="8410050" y="3805472"/>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3</a:t>
            </a:r>
            <a:endParaRPr b="1" sz="1700">
              <a:latin typeface="Dosis"/>
              <a:ea typeface="Dosis"/>
              <a:cs typeface="Dosis"/>
              <a:sym typeface="Dosis"/>
            </a:endParaRPr>
          </a:p>
        </p:txBody>
      </p:sp>
      <p:sp>
        <p:nvSpPr>
          <p:cNvPr id="518" name="Google Shape;518;p65"/>
          <p:cNvSpPr txBox="1"/>
          <p:nvPr/>
        </p:nvSpPr>
        <p:spPr>
          <a:xfrm>
            <a:off x="6602288" y="4174519"/>
            <a:ext cx="18897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fr-CA" sz="1100">
                <a:solidFill>
                  <a:srgbClr val="434343"/>
                </a:solidFill>
                <a:latin typeface="Dosis Medium"/>
                <a:ea typeface="Dosis Medium"/>
                <a:cs typeface="Dosis Medium"/>
                <a:sym typeface="Dosis Medium"/>
              </a:rPr>
              <a:t>Ce</a:t>
            </a:r>
            <a:r>
              <a:rPr i="1" lang="fr-CA" sz="1100">
                <a:solidFill>
                  <a:srgbClr val="434343"/>
                </a:solidFill>
                <a:latin typeface="Dosis Medium"/>
                <a:ea typeface="Dosis Medium"/>
                <a:cs typeface="Dosis Medium"/>
                <a:sym typeface="Dosis Medium"/>
              </a:rPr>
              <a:t> lien s’autodétruira dans quelques heures.</a:t>
            </a:r>
            <a:endParaRPr sz="1400">
              <a:solidFill>
                <a:srgbClr val="595959"/>
              </a:solidFill>
              <a:latin typeface="Dosis Medium"/>
              <a:ea typeface="Dosis Medium"/>
              <a:cs typeface="Dosis Medium"/>
              <a:sym typeface="Dosis Medium"/>
            </a:endParaRPr>
          </a:p>
        </p:txBody>
      </p:sp>
      <p:pic>
        <p:nvPicPr>
          <p:cNvPr id="519" name="Google Shape;519;p65"/>
          <p:cNvPicPr preferRelativeResize="0"/>
          <p:nvPr/>
        </p:nvPicPr>
        <p:blipFill rotWithShape="1">
          <a:blip r:embed="rId13">
            <a:alphaModFix/>
          </a:blip>
          <a:srcRect b="11164" l="15814" r="8411" t="11195"/>
          <a:stretch/>
        </p:blipFill>
        <p:spPr>
          <a:xfrm>
            <a:off x="6368484" y="4183896"/>
            <a:ext cx="270000" cy="276672"/>
          </a:xfrm>
          <a:prstGeom prst="rect">
            <a:avLst/>
          </a:prstGeom>
          <a:noFill/>
          <a:ln>
            <a:noFill/>
          </a:ln>
        </p:spPr>
      </p:pic>
      <p:sp>
        <p:nvSpPr>
          <p:cNvPr id="520" name="Google Shape;520;p65"/>
          <p:cNvSpPr txBox="1"/>
          <p:nvPr/>
        </p:nvSpPr>
        <p:spPr>
          <a:xfrm>
            <a:off x="3614325" y="2429231"/>
            <a:ext cx="16581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Inscription à l’autoformation</a:t>
            </a:r>
            <a:endParaRPr sz="1700"/>
          </a:p>
        </p:txBody>
      </p:sp>
      <p:sp>
        <p:nvSpPr>
          <p:cNvPr id="521" name="Google Shape;521;p65"/>
          <p:cNvSpPr txBox="1"/>
          <p:nvPr/>
        </p:nvSpPr>
        <p:spPr>
          <a:xfrm>
            <a:off x="6530156" y="2530819"/>
            <a:ext cx="1658100" cy="3480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Visiter cette page</a:t>
            </a:r>
            <a:endParaRPr sz="1700"/>
          </a:p>
        </p:txBody>
      </p:sp>
      <p:pic>
        <p:nvPicPr>
          <p:cNvPr id="522" name="Google Shape;522;p65"/>
          <p:cNvPicPr preferRelativeResize="0"/>
          <p:nvPr/>
        </p:nvPicPr>
        <p:blipFill>
          <a:blip r:embed="rId14">
            <a:alphaModFix/>
          </a:blip>
          <a:stretch>
            <a:fillRect/>
          </a:stretch>
        </p:blipFill>
        <p:spPr>
          <a:xfrm>
            <a:off x="16400" y="0"/>
            <a:ext cx="1762600" cy="1553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6"/>
          <p:cNvSpPr txBox="1"/>
          <p:nvPr/>
        </p:nvSpPr>
        <p:spPr>
          <a:xfrm>
            <a:off x="31466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528" name="Google Shape;528;p66"/>
          <p:cNvSpPr txBox="1"/>
          <p:nvPr/>
        </p:nvSpPr>
        <p:spPr>
          <a:xfrm>
            <a:off x="5147200" y="1352550"/>
            <a:ext cx="3342300" cy="19908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3"/>
              </a:rPr>
              <a:t>stephanie.rioux</a:t>
            </a:r>
            <a:r>
              <a:rPr lang="fr-CA" sz="1600" u="sng">
                <a:solidFill>
                  <a:schemeClr val="hlink"/>
                </a:solidFill>
                <a:latin typeface="Ubuntu"/>
                <a:ea typeface="Ubuntu"/>
                <a:cs typeface="Ubuntu"/>
                <a:sym typeface="Ubuntu"/>
                <a:hlinkClick r:id="rId4"/>
              </a:rPr>
              <a:t>@recit.qc.ca</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5"/>
              </a:rPr>
              <a:t>luc.lagarde@recit.qc.ca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6"/>
              </a:rPr>
              <a:t>equipemst@recit.qc.ca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368300" lvl="0" marL="609600" rtl="0" algn="l">
              <a:spcBef>
                <a:spcPts val="80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7">
                  <a:extLst>
                    <a:ext uri="{A12FA001-AC4F-418D-AE19-62706E023703}">
                      <ahyp:hlinkClr val="tx"/>
                    </a:ext>
                  </a:extLst>
                </a:hlinkClick>
              </a:rPr>
              <a:t>Page Facebook</a:t>
            </a:r>
            <a:endParaRPr sz="1000" u="sng">
              <a:solidFill>
                <a:srgbClr val="1C4587"/>
              </a:solidFill>
              <a:latin typeface="Ubuntu"/>
              <a:ea typeface="Ubuntu"/>
              <a:cs typeface="Ubuntu"/>
              <a:sym typeface="Ubuntu"/>
            </a:endParaRPr>
          </a:p>
          <a:p>
            <a:pPr indent="-368300" lvl="0" marL="609600" rtl="0" algn="l">
              <a:spcBef>
                <a:spcPts val="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8">
                  <a:extLst>
                    <a:ext uri="{A12FA001-AC4F-418D-AE19-62706E023703}">
                      <ahyp:hlinkClr val="tx"/>
                    </a:ext>
                  </a:extLst>
                </a:hlinkClick>
              </a:rPr>
              <a:t>Twitter</a:t>
            </a:r>
            <a:endParaRPr sz="1000" u="sng">
              <a:solidFill>
                <a:srgbClr val="1C4587"/>
              </a:solidFill>
              <a:latin typeface="Ubuntu"/>
              <a:ea typeface="Ubuntu"/>
              <a:cs typeface="Ubuntu"/>
              <a:sym typeface="Ubuntu"/>
            </a:endParaRPr>
          </a:p>
          <a:p>
            <a:pPr indent="-368300" lvl="0" marL="609600" rtl="0" algn="l">
              <a:spcBef>
                <a:spcPts val="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9">
                  <a:extLst>
                    <a:ext uri="{A12FA001-AC4F-418D-AE19-62706E023703}">
                      <ahyp:hlinkClr val="tx"/>
                    </a:ext>
                  </a:extLst>
                </a:hlinkClick>
              </a:rPr>
              <a:t>Chaîne Youtube</a:t>
            </a:r>
            <a:endParaRPr sz="100">
              <a:solidFill>
                <a:srgbClr val="1C4587"/>
              </a:solidFill>
            </a:endParaRPr>
          </a:p>
        </p:txBody>
      </p:sp>
      <p:pic>
        <p:nvPicPr>
          <p:cNvPr id="529" name="Google Shape;529;p66"/>
          <p:cNvPicPr preferRelativeResize="0"/>
          <p:nvPr/>
        </p:nvPicPr>
        <p:blipFill>
          <a:blip r:embed="rId10">
            <a:alphaModFix/>
          </a:blip>
          <a:stretch>
            <a:fillRect/>
          </a:stretch>
        </p:blipFill>
        <p:spPr>
          <a:xfrm>
            <a:off x="39502" y="4771998"/>
            <a:ext cx="735700" cy="260453"/>
          </a:xfrm>
          <a:prstGeom prst="rect">
            <a:avLst/>
          </a:prstGeom>
          <a:noFill/>
          <a:ln>
            <a:noFill/>
          </a:ln>
        </p:spPr>
      </p:pic>
      <p:cxnSp>
        <p:nvCxnSpPr>
          <p:cNvPr id="530" name="Google Shape;530;p66"/>
          <p:cNvCxnSpPr/>
          <p:nvPr/>
        </p:nvCxnSpPr>
        <p:spPr>
          <a:xfrm flipH="1">
            <a:off x="3059238" y="165913"/>
            <a:ext cx="11100" cy="4262400"/>
          </a:xfrm>
          <a:prstGeom prst="straightConnector1">
            <a:avLst/>
          </a:prstGeom>
          <a:noFill/>
          <a:ln cap="flat" cmpd="sng" w="19050">
            <a:solidFill>
              <a:srgbClr val="595959"/>
            </a:solidFill>
            <a:prstDash val="dot"/>
            <a:round/>
            <a:headEnd len="med" w="med" type="none"/>
            <a:tailEnd len="med" w="med" type="none"/>
          </a:ln>
        </p:spPr>
      </p:cxnSp>
      <p:pic>
        <p:nvPicPr>
          <p:cNvPr id="531" name="Google Shape;531;p66"/>
          <p:cNvPicPr preferRelativeResize="0"/>
          <p:nvPr/>
        </p:nvPicPr>
        <p:blipFill>
          <a:blip r:embed="rId11">
            <a:alphaModFix/>
          </a:blip>
          <a:stretch>
            <a:fillRect/>
          </a:stretch>
        </p:blipFill>
        <p:spPr>
          <a:xfrm>
            <a:off x="3797727" y="1561198"/>
            <a:ext cx="1349476" cy="1349474"/>
          </a:xfrm>
          <a:prstGeom prst="rect">
            <a:avLst/>
          </a:prstGeom>
          <a:noFill/>
          <a:ln>
            <a:noFill/>
          </a:ln>
        </p:spPr>
      </p:pic>
      <p:sp>
        <p:nvSpPr>
          <p:cNvPr id="532" name="Google Shape;532;p66"/>
          <p:cNvSpPr/>
          <p:nvPr/>
        </p:nvSpPr>
        <p:spPr>
          <a:xfrm>
            <a:off x="3967100" y="3205600"/>
            <a:ext cx="4311600" cy="537900"/>
          </a:xfrm>
          <a:prstGeom prst="roundRect">
            <a:avLst>
              <a:gd fmla="val 16667" name="adj"/>
            </a:avLst>
          </a:prstGeom>
          <a:solidFill>
            <a:srgbClr val="3564B9"/>
          </a:solidFill>
          <a:ln cap="flat" cmpd="sng" w="19050">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2200" u="sng">
                <a:solidFill>
                  <a:schemeClr val="accent6"/>
                </a:solidFill>
                <a:latin typeface="Source Sans Pro"/>
                <a:ea typeface="Source Sans Pro"/>
                <a:cs typeface="Source Sans Pro"/>
                <a:sym typeface="Source Sans Pro"/>
                <a:hlinkClick r:id="rId12">
                  <a:extLst>
                    <a:ext uri="{A12FA001-AC4F-418D-AE19-62706E023703}">
                      <ahyp:hlinkClr val="tx"/>
                    </a:ext>
                  </a:extLst>
                </a:hlinkClick>
              </a:rPr>
              <a:t>recitmst.qc.ca/polypad07112024</a:t>
            </a:r>
            <a:endParaRPr sz="1600">
              <a:solidFill>
                <a:schemeClr val="accent6"/>
              </a:solidFill>
              <a:highlight>
                <a:schemeClr val="accent6"/>
              </a:highlight>
              <a:latin typeface="Dosis SemiBold"/>
              <a:ea typeface="Dosis SemiBold"/>
              <a:cs typeface="Dosis SemiBold"/>
              <a:sym typeface="Dosis SemiBold"/>
            </a:endParaRPr>
          </a:p>
        </p:txBody>
      </p:sp>
      <p:pic>
        <p:nvPicPr>
          <p:cNvPr id="533" name="Google Shape;533;p66"/>
          <p:cNvPicPr preferRelativeResize="0"/>
          <p:nvPr/>
        </p:nvPicPr>
        <p:blipFill>
          <a:blip r:embed="rId13">
            <a:alphaModFix/>
          </a:blip>
          <a:stretch>
            <a:fillRect/>
          </a:stretch>
        </p:blipFill>
        <p:spPr>
          <a:xfrm rot="-1286681">
            <a:off x="7510738" y="3513713"/>
            <a:ext cx="567505" cy="567505"/>
          </a:xfrm>
          <a:prstGeom prst="rect">
            <a:avLst/>
          </a:prstGeom>
          <a:noFill/>
          <a:ln>
            <a:noFill/>
          </a:ln>
        </p:spPr>
      </p:pic>
      <p:pic>
        <p:nvPicPr>
          <p:cNvPr id="534" name="Google Shape;534;p66" title="logositeblancdroite.png"/>
          <p:cNvPicPr preferRelativeResize="0"/>
          <p:nvPr/>
        </p:nvPicPr>
        <p:blipFill rotWithShape="1">
          <a:blip r:embed="rId14">
            <a:alphaModFix/>
          </a:blip>
          <a:srcRect b="0" l="0" r="48765" t="0"/>
          <a:stretch/>
        </p:blipFill>
        <p:spPr>
          <a:xfrm>
            <a:off x="6568875" y="4539100"/>
            <a:ext cx="2497926" cy="555025"/>
          </a:xfrm>
          <a:prstGeom prst="rect">
            <a:avLst/>
          </a:prstGeom>
          <a:noFill/>
          <a:ln>
            <a:noFill/>
          </a:ln>
        </p:spPr>
      </p:pic>
      <p:sp>
        <p:nvSpPr>
          <p:cNvPr id="535" name="Google Shape;535;p66"/>
          <p:cNvSpPr txBox="1"/>
          <p:nvPr/>
        </p:nvSpPr>
        <p:spPr>
          <a:xfrm>
            <a:off x="836696" y="4798730"/>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chemeClr val="lt1"/>
                </a:solidFill>
              </a:rPr>
              <a:t>Cette présentation est mise à disposition par le  </a:t>
            </a:r>
            <a:r>
              <a:rPr lang="fr-CA" sz="700" u="sng">
                <a:solidFill>
                  <a:schemeClr val="lt1"/>
                </a:solidFill>
                <a:hlinkClick r:id="rId15">
                  <a:extLst>
                    <a:ext uri="{A12FA001-AC4F-418D-AE19-62706E023703}">
                      <ahyp:hlinkClr val="tx"/>
                    </a:ext>
                  </a:extLst>
                </a:hlinkClick>
              </a:rPr>
              <a:t>RÉCIT MST</a:t>
            </a:r>
            <a:r>
              <a:rPr lang="fr-CA" sz="700">
                <a:solidFill>
                  <a:schemeClr val="lt1"/>
                </a:solidFill>
              </a:rPr>
              <a:t>, sauf exception, selon les termes de la </a:t>
            </a:r>
            <a:r>
              <a:rPr lang="fr-CA" sz="700" u="sng">
                <a:solidFill>
                  <a:schemeClr val="lt1"/>
                </a:solidFill>
                <a:hlinkClick r:id="rId16">
                  <a:extLst>
                    <a:ext uri="{A12FA001-AC4F-418D-AE19-62706E023703}">
                      <ahyp:hlinkClr val="tx"/>
                    </a:ext>
                  </a:extLst>
                </a:hlinkClick>
              </a:rPr>
              <a:t>Licence CC BY-NC-SA 4.0</a:t>
            </a:r>
            <a:r>
              <a:rPr lang="fr-CA" sz="700">
                <a:solidFill>
                  <a:schemeClr val="lt1"/>
                </a:solidFill>
              </a:rPr>
              <a:t>, 2024.</a:t>
            </a:r>
            <a:endParaRPr sz="700">
              <a:solidFill>
                <a:schemeClr val="lt1"/>
              </a:solidFill>
            </a:endParaRPr>
          </a:p>
        </p:txBody>
      </p:sp>
      <p:pic>
        <p:nvPicPr>
          <p:cNvPr id="536" name="Google Shape;536;p66" title="polylogo.png"/>
          <p:cNvPicPr preferRelativeResize="0"/>
          <p:nvPr/>
        </p:nvPicPr>
        <p:blipFill>
          <a:blip r:embed="rId17">
            <a:alphaModFix/>
          </a:blip>
          <a:stretch>
            <a:fillRect/>
          </a:stretch>
        </p:blipFill>
        <p:spPr>
          <a:xfrm>
            <a:off x="610025" y="1353888"/>
            <a:ext cx="1888262" cy="165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Animation</a:t>
            </a:r>
            <a:endParaRPr/>
          </a:p>
        </p:txBody>
      </p:sp>
      <p:sp>
        <p:nvSpPr>
          <p:cNvPr id="221" name="Google Shape;221;p42"/>
          <p:cNvSpPr txBox="1"/>
          <p:nvPr>
            <p:ph idx="4294967295" type="body"/>
          </p:nvPr>
        </p:nvSpPr>
        <p:spPr>
          <a:xfrm>
            <a:off x="610700" y="2363442"/>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fr-CA" sz="3800">
                <a:solidFill>
                  <a:srgbClr val="1C4587"/>
                </a:solidFill>
                <a:latin typeface="Source Sans Pro"/>
                <a:ea typeface="Source Sans Pro"/>
                <a:cs typeface="Source Sans Pro"/>
                <a:sym typeface="Source Sans Pro"/>
              </a:rPr>
              <a:t>Stéphanie Rioux</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0069BF"/>
                </a:solidFill>
                <a:latin typeface="Dosis"/>
                <a:ea typeface="Dosis"/>
                <a:cs typeface="Dosis"/>
                <a:sym typeface="Dosis"/>
                <a:hlinkClick r:id="rId3">
                  <a:extLst>
                    <a:ext uri="{A12FA001-AC4F-418D-AE19-62706E023703}">
                      <ahyp:hlinkClr val="tx"/>
                    </a:ext>
                  </a:extLst>
                </a:hlinkClick>
              </a:rPr>
              <a:t>stephanie.rioux</a:t>
            </a:r>
            <a:r>
              <a:rPr b="1" lang="fr-CA" sz="1700" u="sng">
                <a:solidFill>
                  <a:srgbClr val="0069BF"/>
                </a:solidFill>
                <a:latin typeface="Dosis"/>
                <a:ea typeface="Dosis"/>
                <a:cs typeface="Dosis"/>
                <a:sym typeface="Dosis"/>
                <a:hlinkClick r:id="rId4">
                  <a:extLst>
                    <a:ext uri="{A12FA001-AC4F-418D-AE19-62706E023703}">
                      <ahyp:hlinkClr val="tx"/>
                    </a:ext>
                  </a:extLst>
                </a:hlinkClick>
              </a:rPr>
              <a:t>@recit.qc.ca </a:t>
            </a:r>
            <a:endParaRPr b="1" sz="1700">
              <a:solidFill>
                <a:srgbClr val="0069BF"/>
              </a:solidFill>
              <a:latin typeface="Dosis"/>
              <a:ea typeface="Dosis"/>
              <a:cs typeface="Dosis"/>
              <a:sym typeface="Dosis"/>
            </a:endParaRPr>
          </a:p>
          <a:p>
            <a:pPr indent="0" lvl="0" marL="0" rtl="0" algn="ctr">
              <a:spcBef>
                <a:spcPts val="0"/>
              </a:spcBef>
              <a:spcAft>
                <a:spcPts val="1600"/>
              </a:spcAft>
              <a:buNone/>
            </a:pPr>
            <a:r>
              <a:t/>
            </a:r>
            <a:endParaRPr/>
          </a:p>
        </p:txBody>
      </p:sp>
      <p:sp>
        <p:nvSpPr>
          <p:cNvPr id="222" name="Google Shape;222;p42"/>
          <p:cNvSpPr txBox="1"/>
          <p:nvPr>
            <p:ph idx="4294967295" type="body"/>
          </p:nvPr>
        </p:nvSpPr>
        <p:spPr>
          <a:xfrm>
            <a:off x="4610600" y="2369855"/>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None/>
            </a:pPr>
            <a:r>
              <a:rPr lang="fr-CA"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0069BF"/>
                </a:solidFill>
                <a:latin typeface="Dosis"/>
                <a:ea typeface="Dosis"/>
                <a:cs typeface="Dosis"/>
                <a:sym typeface="Dosis"/>
                <a:hlinkClick r:id="rId5">
                  <a:extLst>
                    <a:ext uri="{A12FA001-AC4F-418D-AE19-62706E023703}">
                      <ahyp:hlinkClr val="tx"/>
                    </a:ext>
                  </a:extLst>
                </a:hlinkClick>
              </a:rPr>
              <a:t>luc.lagarde</a:t>
            </a:r>
            <a:r>
              <a:rPr b="1" lang="fr-CA" sz="1700" u="sng">
                <a:solidFill>
                  <a:srgbClr val="0069BF"/>
                </a:solidFill>
                <a:latin typeface="Dosis"/>
                <a:ea typeface="Dosis"/>
                <a:cs typeface="Dosis"/>
                <a:sym typeface="Dosis"/>
                <a:hlinkClick r:id="rId6">
                  <a:extLst>
                    <a:ext uri="{A12FA001-AC4F-418D-AE19-62706E023703}">
                      <ahyp:hlinkClr val="tx"/>
                    </a:ext>
                  </a:extLst>
                </a:hlinkClick>
              </a:rPr>
              <a:t>@recit.qc.ca </a:t>
            </a:r>
            <a:endParaRPr sz="3800">
              <a:solidFill>
                <a:srgbClr val="0069BF"/>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t/>
            </a:r>
            <a:endParaRPr sz="1700">
              <a:solidFill>
                <a:srgbClr val="3D4965"/>
              </a:solidFill>
            </a:endParaRPr>
          </a:p>
          <a:p>
            <a:pPr indent="0" lvl="0" marL="0" rtl="0" algn="ctr">
              <a:spcBef>
                <a:spcPts val="0"/>
              </a:spcBef>
              <a:spcAft>
                <a:spcPts val="1600"/>
              </a:spcAft>
              <a:buNone/>
            </a:pPr>
            <a:r>
              <a:t/>
            </a:r>
            <a:endParaRPr/>
          </a:p>
        </p:txBody>
      </p:sp>
      <p:pic>
        <p:nvPicPr>
          <p:cNvPr id="223" name="Google Shape;223;p42"/>
          <p:cNvPicPr preferRelativeResize="0"/>
          <p:nvPr/>
        </p:nvPicPr>
        <p:blipFill rotWithShape="1">
          <a:blip r:embed="rId7">
            <a:alphaModFix/>
          </a:blip>
          <a:srcRect b="0" l="15168" r="14641" t="0"/>
          <a:stretch/>
        </p:blipFill>
        <p:spPr>
          <a:xfrm>
            <a:off x="2517713" y="3685367"/>
            <a:ext cx="3803775" cy="818008"/>
          </a:xfrm>
          <a:prstGeom prst="rect">
            <a:avLst/>
          </a:prstGeom>
          <a:noFill/>
          <a:ln>
            <a:noFill/>
          </a:ln>
        </p:spPr>
      </p:pic>
      <p:sp>
        <p:nvSpPr>
          <p:cNvPr id="224" name="Google Shape;224;p42"/>
          <p:cNvSpPr txBox="1"/>
          <p:nvPr/>
        </p:nvSpPr>
        <p:spPr>
          <a:xfrm>
            <a:off x="4340975" y="4540075"/>
            <a:ext cx="4831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u="sng">
                <a:solidFill>
                  <a:schemeClr val="accent6"/>
                </a:solidFill>
                <a:latin typeface="Source Sans Pro"/>
                <a:ea typeface="Source Sans Pro"/>
                <a:cs typeface="Source Sans Pro"/>
                <a:sym typeface="Source Sans Pro"/>
                <a:hlinkClick r:id="rId8">
                  <a:extLst>
                    <a:ext uri="{A12FA001-AC4F-418D-AE19-62706E023703}">
                      <ahyp:hlinkClr val="tx"/>
                    </a:ext>
                  </a:extLst>
                </a:hlinkClick>
              </a:rPr>
              <a:t>recitmst.qc.ca/polypad07112024</a:t>
            </a:r>
            <a:endParaRPr>
              <a:solidFill>
                <a:schemeClr val="accent6"/>
              </a:solidFill>
            </a:endParaRPr>
          </a:p>
        </p:txBody>
      </p:sp>
      <p:pic>
        <p:nvPicPr>
          <p:cNvPr id="225" name="Google Shape;225;p42" title="PXL_20240827_121331165~3.jpg"/>
          <p:cNvPicPr preferRelativeResize="0"/>
          <p:nvPr/>
        </p:nvPicPr>
        <p:blipFill rotWithShape="1">
          <a:blip r:embed="rId9">
            <a:alphaModFix/>
          </a:blip>
          <a:srcRect b="11813" l="0" r="0" t="11228"/>
          <a:stretch/>
        </p:blipFill>
        <p:spPr>
          <a:xfrm>
            <a:off x="5930594" y="1050188"/>
            <a:ext cx="1359900" cy="1396800"/>
          </a:xfrm>
          <a:prstGeom prst="ellipse">
            <a:avLst/>
          </a:prstGeom>
          <a:noFill/>
          <a:ln>
            <a:noFill/>
          </a:ln>
          <a:effectLst>
            <a:outerShdw blurRad="57150" rotWithShape="0" algn="bl" dir="5400000" dist="19050">
              <a:srgbClr val="000000">
                <a:alpha val="50000"/>
              </a:srgbClr>
            </a:outerShdw>
          </a:effectLst>
        </p:spPr>
      </p:pic>
      <p:pic>
        <p:nvPicPr>
          <p:cNvPr id="226" name="Google Shape;226;p42"/>
          <p:cNvPicPr preferRelativeResize="0"/>
          <p:nvPr/>
        </p:nvPicPr>
        <p:blipFill rotWithShape="1">
          <a:blip r:embed="rId10">
            <a:alphaModFix/>
          </a:blip>
          <a:srcRect b="0" l="7548" r="29967" t="0"/>
          <a:stretch/>
        </p:blipFill>
        <p:spPr>
          <a:xfrm>
            <a:off x="2009147" y="1050188"/>
            <a:ext cx="1308600" cy="1396800"/>
          </a:xfrm>
          <a:prstGeom prst="ellipse">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ph type="title"/>
          </p:nvPr>
        </p:nvSpPr>
        <p:spPr>
          <a:xfrm>
            <a:off x="460950" y="521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Activités d’amorce</a:t>
            </a:r>
            <a:endParaRPr/>
          </a:p>
        </p:txBody>
      </p:sp>
      <p:pic>
        <p:nvPicPr>
          <p:cNvPr id="232" name="Google Shape;232;p43">
            <a:hlinkClick r:id="rId3"/>
          </p:cNvPr>
          <p:cNvPicPr preferRelativeResize="0"/>
          <p:nvPr/>
        </p:nvPicPr>
        <p:blipFill>
          <a:blip r:embed="rId4">
            <a:alphaModFix/>
          </a:blip>
          <a:stretch>
            <a:fillRect/>
          </a:stretch>
        </p:blipFill>
        <p:spPr>
          <a:xfrm>
            <a:off x="5136875" y="2396650"/>
            <a:ext cx="3200049" cy="2061600"/>
          </a:xfrm>
          <a:prstGeom prst="rect">
            <a:avLst/>
          </a:prstGeom>
          <a:noFill/>
          <a:ln>
            <a:noFill/>
          </a:ln>
          <a:effectLst>
            <a:outerShdw blurRad="57150" rotWithShape="0" algn="bl" dir="5400000" dist="19050">
              <a:srgbClr val="000000">
                <a:alpha val="50000"/>
              </a:srgbClr>
            </a:outerShdw>
          </a:effectLst>
        </p:spPr>
      </p:pic>
      <p:sp>
        <p:nvSpPr>
          <p:cNvPr id="233" name="Google Shape;233;p43"/>
          <p:cNvSpPr txBox="1"/>
          <p:nvPr/>
        </p:nvSpPr>
        <p:spPr>
          <a:xfrm>
            <a:off x="4123500" y="92525"/>
            <a:ext cx="49617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u="sng">
                <a:solidFill>
                  <a:schemeClr val="accent6"/>
                </a:solidFill>
                <a:latin typeface="Source Sans Pro"/>
                <a:ea typeface="Source Sans Pro"/>
                <a:cs typeface="Source Sans Pro"/>
                <a:sym typeface="Source Sans Pro"/>
                <a:hlinkClick r:id="rId5">
                  <a:extLst>
                    <a:ext uri="{A12FA001-AC4F-418D-AE19-62706E023703}">
                      <ahyp:hlinkClr val="tx"/>
                    </a:ext>
                  </a:extLst>
                </a:hlinkClick>
              </a:rPr>
              <a:t>recitmst.qc.ca/polypad07112024</a:t>
            </a:r>
            <a:endParaRPr>
              <a:solidFill>
                <a:schemeClr val="accent6"/>
              </a:solidFill>
            </a:endParaRPr>
          </a:p>
        </p:txBody>
      </p:sp>
      <p:pic>
        <p:nvPicPr>
          <p:cNvPr id="234" name="Google Shape;234;p43">
            <a:hlinkClick r:id="rId6"/>
          </p:cNvPr>
          <p:cNvPicPr preferRelativeResize="0"/>
          <p:nvPr/>
        </p:nvPicPr>
        <p:blipFill>
          <a:blip r:embed="rId7">
            <a:alphaModFix/>
          </a:blip>
          <a:stretch>
            <a:fillRect/>
          </a:stretch>
        </p:blipFill>
        <p:spPr>
          <a:xfrm>
            <a:off x="471900" y="2396650"/>
            <a:ext cx="3594075" cy="2120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nvSpPr>
        <p:spPr>
          <a:xfrm>
            <a:off x="228600" y="2567600"/>
            <a:ext cx="2921400" cy="953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fr-CA" sz="3300">
                <a:solidFill>
                  <a:srgbClr val="FFFFFF"/>
                </a:solidFill>
                <a:latin typeface="Viga"/>
                <a:ea typeface="Viga"/>
                <a:cs typeface="Viga"/>
                <a:sym typeface="Viga"/>
              </a:rPr>
              <a:t>Déroulement de l’atelier</a:t>
            </a:r>
            <a:endParaRPr sz="3300">
              <a:solidFill>
                <a:srgbClr val="CFE2F3"/>
              </a:solidFill>
              <a:latin typeface="Viga"/>
              <a:ea typeface="Viga"/>
              <a:cs typeface="Viga"/>
              <a:sym typeface="Viga"/>
            </a:endParaRPr>
          </a:p>
        </p:txBody>
      </p:sp>
      <p:pic>
        <p:nvPicPr>
          <p:cNvPr descr="File:Ic timer 48px.svg - Wikimedia Commons" id="240" name="Google Shape;240;p44"/>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241" name="Google Shape;241;p44"/>
          <p:cNvSpPr txBox="1"/>
          <p:nvPr/>
        </p:nvSpPr>
        <p:spPr>
          <a:xfrm>
            <a:off x="98725" y="464000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500" u="sng">
                <a:solidFill>
                  <a:schemeClr val="accent6"/>
                </a:solidFill>
                <a:latin typeface="Source Sans Pro"/>
                <a:ea typeface="Source Sans Pro"/>
                <a:cs typeface="Source Sans Pro"/>
                <a:sym typeface="Source Sans Pro"/>
                <a:hlinkClick r:id="rId4">
                  <a:extLst>
                    <a:ext uri="{A12FA001-AC4F-418D-AE19-62706E023703}">
                      <ahyp:hlinkClr val="tx"/>
                    </a:ext>
                  </a:extLst>
                </a:hlinkClick>
              </a:rPr>
              <a:t>recitmst.qc.ca/polypad07112024</a:t>
            </a:r>
            <a:endParaRPr sz="400">
              <a:solidFill>
                <a:schemeClr val="accent6"/>
              </a:solidFill>
            </a:endParaRPr>
          </a:p>
        </p:txBody>
      </p:sp>
      <p:sp>
        <p:nvSpPr>
          <p:cNvPr id="242" name="Google Shape;242;p44"/>
          <p:cNvSpPr txBox="1"/>
          <p:nvPr/>
        </p:nvSpPr>
        <p:spPr>
          <a:xfrm>
            <a:off x="3615250" y="700525"/>
            <a:ext cx="5222400" cy="4053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fr-CA" sz="2500">
                <a:solidFill>
                  <a:srgbClr val="0A0A0A"/>
                </a:solidFill>
                <a:latin typeface="Viga"/>
                <a:ea typeface="Viga"/>
                <a:cs typeface="Viga"/>
                <a:sym typeface="Viga"/>
              </a:rPr>
              <a:t>Accueil et bienvenue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Pourquoi la manipulation virtuelle en mathématique?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Survol de Polypad</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Démonstration et manipulation</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Ressources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t/>
            </a:r>
            <a:endParaRPr sz="2500">
              <a:solidFill>
                <a:srgbClr val="0A0A0A"/>
              </a:solidFill>
              <a:latin typeface="Viga"/>
              <a:ea typeface="Viga"/>
              <a:cs typeface="Viga"/>
              <a:sym typeface="Viga"/>
            </a:endParaRPr>
          </a:p>
          <a:p>
            <a:pPr indent="0" lvl="0" marL="0" rtl="0" algn="l">
              <a:lnSpc>
                <a:spcPct val="115000"/>
              </a:lnSpc>
              <a:spcBef>
                <a:spcPts val="1600"/>
              </a:spcBef>
              <a:spcAft>
                <a:spcPts val="1600"/>
              </a:spcAft>
              <a:buNone/>
            </a:pPr>
            <a:r>
              <a:t/>
            </a:r>
            <a:endParaRPr sz="2000">
              <a:solidFill>
                <a:srgbClr val="0A0A0A"/>
              </a:solidFill>
              <a:latin typeface="Viga"/>
              <a:ea typeface="Viga"/>
              <a:cs typeface="Viga"/>
              <a:sym typeface="Vig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5"/>
          <p:cNvSpPr txBox="1"/>
          <p:nvPr>
            <p:ph type="title"/>
          </p:nvPr>
        </p:nvSpPr>
        <p:spPr>
          <a:xfrm>
            <a:off x="100700" y="526350"/>
            <a:ext cx="4255200" cy="2949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fr-CA" sz="4600">
                <a:solidFill>
                  <a:srgbClr val="3564B9"/>
                </a:solidFill>
              </a:rPr>
              <a:t>Pourquoi la manipulation virtuelle en mathématique?</a:t>
            </a:r>
            <a:endParaRPr sz="4600">
              <a:solidFill>
                <a:srgbClr val="3564B9"/>
              </a:solidFill>
            </a:endParaRPr>
          </a:p>
        </p:txBody>
      </p:sp>
      <p:pic>
        <p:nvPicPr>
          <p:cNvPr id="248" name="Google Shape;248;p45"/>
          <p:cNvPicPr preferRelativeResize="0"/>
          <p:nvPr/>
        </p:nvPicPr>
        <p:blipFill>
          <a:blip r:embed="rId3">
            <a:alphaModFix/>
          </a:blip>
          <a:stretch>
            <a:fillRect/>
          </a:stretch>
        </p:blipFill>
        <p:spPr>
          <a:xfrm rot="838869">
            <a:off x="5305151" y="814131"/>
            <a:ext cx="2088601" cy="2710563"/>
          </a:xfrm>
          <a:prstGeom prst="rect">
            <a:avLst/>
          </a:prstGeom>
          <a:noFill/>
          <a:ln>
            <a:noFill/>
          </a:ln>
          <a:effectLst>
            <a:outerShdw blurRad="57150" rotWithShape="0" algn="bl" dir="5400000" dist="19050">
              <a:srgbClr val="000000">
                <a:alpha val="50000"/>
              </a:srgbClr>
            </a:outerShdw>
          </a:effectLst>
        </p:spPr>
      </p:pic>
      <p:pic>
        <p:nvPicPr>
          <p:cNvPr id="249" name="Google Shape;249;p45">
            <a:hlinkClick r:id="rId4"/>
          </p:cNvPr>
          <p:cNvPicPr preferRelativeResize="0"/>
          <p:nvPr/>
        </p:nvPicPr>
        <p:blipFill>
          <a:blip r:embed="rId5">
            <a:alphaModFix/>
          </a:blip>
          <a:stretch>
            <a:fillRect/>
          </a:stretch>
        </p:blipFill>
        <p:spPr>
          <a:xfrm rot="-564192">
            <a:off x="6641254" y="2013964"/>
            <a:ext cx="2025340" cy="2636273"/>
          </a:xfrm>
          <a:prstGeom prst="rect">
            <a:avLst/>
          </a:prstGeom>
          <a:noFill/>
          <a:ln>
            <a:noFill/>
          </a:ln>
          <a:effectLst>
            <a:outerShdw blurRad="57150" rotWithShape="0" algn="bl" dir="5400000" dist="19050">
              <a:srgbClr val="000000">
                <a:alpha val="50000"/>
              </a:srgbClr>
            </a:outerShdw>
          </a:effectLst>
        </p:spPr>
      </p:pic>
      <p:sp>
        <p:nvSpPr>
          <p:cNvPr id="250" name="Google Shape;250;p45"/>
          <p:cNvSpPr txBox="1"/>
          <p:nvPr/>
        </p:nvSpPr>
        <p:spPr>
          <a:xfrm>
            <a:off x="559850" y="3736850"/>
            <a:ext cx="3336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Référentiel d’intervention en mathématique</a:t>
            </a:r>
            <a:endParaRPr sz="1200">
              <a:solidFill>
                <a:schemeClr val="lt2"/>
              </a:solidFill>
              <a:latin typeface="Viga"/>
              <a:ea typeface="Viga"/>
              <a:cs typeface="Viga"/>
              <a:sym typeface="Viga"/>
            </a:endParaRPr>
          </a:p>
          <a:p>
            <a:pPr indent="0" lvl="0" marL="0" rtl="0" algn="l">
              <a:spcBef>
                <a:spcPts val="0"/>
              </a:spcBef>
              <a:spcAft>
                <a:spcPts val="0"/>
              </a:spcAft>
              <a:buNone/>
            </a:pPr>
            <a:r>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Cadre de référence de la compétence numérique</a:t>
            </a:r>
            <a:endParaRPr sz="1200">
              <a:solidFill>
                <a:schemeClr val="lt2"/>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256" name="Google Shape;256;p46"/>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46"/>
          <p:cNvPicPr preferRelativeResize="0"/>
          <p:nvPr/>
        </p:nvPicPr>
        <p:blipFill>
          <a:blip r:embed="rId3">
            <a:alphaModFix/>
          </a:blip>
          <a:stretch>
            <a:fillRect/>
          </a:stretch>
        </p:blipFill>
        <p:spPr>
          <a:xfrm>
            <a:off x="2661401" y="1255436"/>
            <a:ext cx="4761399" cy="952275"/>
          </a:xfrm>
          <a:prstGeom prst="rect">
            <a:avLst/>
          </a:prstGeom>
          <a:noFill/>
          <a:ln>
            <a:noFill/>
          </a:ln>
        </p:spPr>
      </p:pic>
      <p:pic>
        <p:nvPicPr>
          <p:cNvPr id="258" name="Google Shape;258;p46">
            <a:hlinkClick r:id="rId4"/>
          </p:cNvPr>
          <p:cNvPicPr preferRelativeResize="0"/>
          <p:nvPr/>
        </p:nvPicPr>
        <p:blipFill>
          <a:blip r:embed="rId5">
            <a:alphaModFix/>
          </a:blip>
          <a:stretch>
            <a:fillRect/>
          </a:stretch>
        </p:blipFill>
        <p:spPr>
          <a:xfrm>
            <a:off x="481854" y="1569771"/>
            <a:ext cx="1668049" cy="2171225"/>
          </a:xfrm>
          <a:prstGeom prst="rect">
            <a:avLst/>
          </a:prstGeom>
          <a:noFill/>
          <a:ln>
            <a:noFill/>
          </a:ln>
          <a:effectLst>
            <a:outerShdw blurRad="57150" rotWithShape="0" algn="bl" dir="5400000" dist="19050">
              <a:srgbClr val="000000">
                <a:alpha val="50000"/>
              </a:srgbClr>
            </a:outerShdw>
          </a:effectLst>
        </p:spPr>
      </p:pic>
      <p:pic>
        <p:nvPicPr>
          <p:cNvPr id="259" name="Google Shape;259;p46"/>
          <p:cNvPicPr preferRelativeResize="0"/>
          <p:nvPr/>
        </p:nvPicPr>
        <p:blipFill>
          <a:blip r:embed="rId6">
            <a:alphaModFix/>
          </a:blip>
          <a:stretch>
            <a:fillRect/>
          </a:stretch>
        </p:blipFill>
        <p:spPr>
          <a:xfrm>
            <a:off x="2658025" y="2360425"/>
            <a:ext cx="4808576" cy="2171224"/>
          </a:xfrm>
          <a:prstGeom prst="rect">
            <a:avLst/>
          </a:prstGeom>
          <a:noFill/>
          <a:ln>
            <a:noFill/>
          </a:ln>
          <a:effectLst>
            <a:outerShdw blurRad="57150" rotWithShape="0" algn="bl" dir="5400000" dist="19050">
              <a:srgbClr val="000000">
                <a:alpha val="50000"/>
              </a:srgbClr>
            </a:outerShdw>
          </a:effectLst>
        </p:spPr>
      </p:pic>
      <p:sp>
        <p:nvSpPr>
          <p:cNvPr id="260" name="Google Shape;260;p46"/>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rgbClr val="3564B9"/>
                </a:solidFill>
                <a:latin typeface="Viga"/>
                <a:ea typeface="Viga"/>
                <a:cs typeface="Viga"/>
                <a:sym typeface="Viga"/>
              </a:rPr>
              <a:t>🔗</a:t>
            </a:r>
            <a:r>
              <a:rPr lang="fr-CA" sz="800" u="sng">
                <a:solidFill>
                  <a:srgbClr val="3564B9"/>
                </a:solidFill>
                <a:latin typeface="Viga"/>
                <a:ea typeface="Viga"/>
                <a:cs typeface="Viga"/>
                <a:sym typeface="Viga"/>
                <a:hlinkClick r:id="rId7">
                  <a:extLst>
                    <a:ext uri="{A12FA001-AC4F-418D-AE19-62706E023703}">
                      <ahyp:hlinkClr val="tx"/>
                    </a:ext>
                  </a:extLst>
                </a:hlinkClick>
              </a:rPr>
              <a:t>Référentiel d'intervention en mathématique (août 2019)</a:t>
            </a:r>
            <a:endParaRPr sz="800">
              <a:solidFill>
                <a:srgbClr val="3564B9"/>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266" name="Google Shape;266;p47"/>
          <p:cNvSpPr/>
          <p:nvPr/>
        </p:nvSpPr>
        <p:spPr>
          <a:xfrm>
            <a:off x="504050" y="1180675"/>
            <a:ext cx="8309100" cy="2846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7"/>
          <p:cNvSpPr txBox="1"/>
          <p:nvPr/>
        </p:nvSpPr>
        <p:spPr>
          <a:xfrm>
            <a:off x="639750" y="32135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268" name="Google Shape;268;p47"/>
          <p:cNvSpPr txBox="1"/>
          <p:nvPr/>
        </p:nvSpPr>
        <p:spPr>
          <a:xfrm>
            <a:off x="37500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269" name="Google Shape;269;p47"/>
          <p:cNvSpPr txBox="1"/>
          <p:nvPr/>
        </p:nvSpPr>
        <p:spPr>
          <a:xfrm>
            <a:off x="67664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270" name="Google Shape;270;p47"/>
          <p:cNvSpPr/>
          <p:nvPr/>
        </p:nvSpPr>
        <p:spPr>
          <a:xfrm>
            <a:off x="651800" y="17764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 name="Google Shape;271;p47"/>
          <p:cNvGrpSpPr/>
          <p:nvPr/>
        </p:nvGrpSpPr>
        <p:grpSpPr>
          <a:xfrm>
            <a:off x="1776035" y="4088781"/>
            <a:ext cx="4441823" cy="850813"/>
            <a:chOff x="1395100" y="3783975"/>
            <a:chExt cx="3808800" cy="850813"/>
          </a:xfrm>
        </p:grpSpPr>
        <p:sp>
          <p:nvSpPr>
            <p:cNvPr id="272" name="Google Shape;272;p47"/>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7"/>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274" name="Google Shape;274;p47"/>
          <p:cNvPicPr preferRelativeResize="0"/>
          <p:nvPr/>
        </p:nvPicPr>
        <p:blipFill rotWithShape="1">
          <a:blip r:embed="rId3">
            <a:alphaModFix/>
          </a:blip>
          <a:srcRect b="8207" l="5541" r="3902" t="75183"/>
          <a:stretch/>
        </p:blipFill>
        <p:spPr>
          <a:xfrm>
            <a:off x="552075" y="1318500"/>
            <a:ext cx="5529626" cy="457925"/>
          </a:xfrm>
          <a:prstGeom prst="rect">
            <a:avLst/>
          </a:prstGeom>
          <a:noFill/>
          <a:ln>
            <a:noFill/>
          </a:ln>
          <a:effectLst>
            <a:outerShdw blurRad="57150" rotWithShape="0" algn="bl" dir="5400000" dist="19050">
              <a:srgbClr val="000000">
                <a:alpha val="50000"/>
              </a:srgbClr>
            </a:outerShdw>
          </a:effectLst>
        </p:spPr>
      </p:pic>
      <p:grpSp>
        <p:nvGrpSpPr>
          <p:cNvPr id="275" name="Google Shape;275;p47"/>
          <p:cNvGrpSpPr/>
          <p:nvPr/>
        </p:nvGrpSpPr>
        <p:grpSpPr>
          <a:xfrm>
            <a:off x="1035625" y="2178475"/>
            <a:ext cx="1636500" cy="850837"/>
            <a:chOff x="654625" y="1949875"/>
            <a:chExt cx="1636500" cy="850837"/>
          </a:xfrm>
        </p:grpSpPr>
        <p:sp>
          <p:nvSpPr>
            <p:cNvPr id="276" name="Google Shape;276;p47"/>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47"/>
            <p:cNvGrpSpPr/>
            <p:nvPr/>
          </p:nvGrpSpPr>
          <p:grpSpPr>
            <a:xfrm>
              <a:off x="695971" y="1949875"/>
              <a:ext cx="1545179" cy="850837"/>
              <a:chOff x="695971" y="1949875"/>
              <a:chExt cx="1545179" cy="850837"/>
            </a:xfrm>
          </p:grpSpPr>
          <p:pic>
            <p:nvPicPr>
              <p:cNvPr id="278" name="Google Shape;278;p47"/>
              <p:cNvPicPr preferRelativeResize="0"/>
              <p:nvPr/>
            </p:nvPicPr>
            <p:blipFill>
              <a:blip r:embed="rId4">
                <a:alphaModFix/>
              </a:blip>
              <a:stretch>
                <a:fillRect/>
              </a:stretch>
            </p:blipFill>
            <p:spPr>
              <a:xfrm>
                <a:off x="695975" y="1980050"/>
                <a:ext cx="393600" cy="393600"/>
              </a:xfrm>
              <a:prstGeom prst="rect">
                <a:avLst/>
              </a:prstGeom>
              <a:noFill/>
              <a:ln>
                <a:noFill/>
              </a:ln>
            </p:spPr>
          </p:pic>
          <p:pic>
            <p:nvPicPr>
              <p:cNvPr id="279" name="Google Shape;279;p47"/>
              <p:cNvPicPr preferRelativeResize="0"/>
              <p:nvPr/>
            </p:nvPicPr>
            <p:blipFill>
              <a:blip r:embed="rId4">
                <a:alphaModFix/>
              </a:blip>
              <a:stretch>
                <a:fillRect/>
              </a:stretch>
            </p:blipFill>
            <p:spPr>
              <a:xfrm>
                <a:off x="1089575" y="1989791"/>
                <a:ext cx="393600" cy="393600"/>
              </a:xfrm>
              <a:prstGeom prst="rect">
                <a:avLst/>
              </a:prstGeom>
              <a:noFill/>
              <a:ln>
                <a:noFill/>
              </a:ln>
            </p:spPr>
          </p:pic>
          <p:pic>
            <p:nvPicPr>
              <p:cNvPr id="280" name="Google Shape;280;p47"/>
              <p:cNvPicPr preferRelativeResize="0"/>
              <p:nvPr/>
            </p:nvPicPr>
            <p:blipFill>
              <a:blip r:embed="rId4">
                <a:alphaModFix/>
              </a:blip>
              <a:stretch>
                <a:fillRect/>
              </a:stretch>
            </p:blipFill>
            <p:spPr>
              <a:xfrm>
                <a:off x="1483175" y="1970309"/>
                <a:ext cx="393600" cy="393600"/>
              </a:xfrm>
              <a:prstGeom prst="rect">
                <a:avLst/>
              </a:prstGeom>
              <a:noFill/>
              <a:ln>
                <a:noFill/>
              </a:ln>
            </p:spPr>
          </p:pic>
          <p:pic>
            <p:nvPicPr>
              <p:cNvPr id="281" name="Google Shape;281;p47"/>
              <p:cNvPicPr preferRelativeResize="0"/>
              <p:nvPr/>
            </p:nvPicPr>
            <p:blipFill>
              <a:blip r:embed="rId5">
                <a:alphaModFix/>
              </a:blip>
              <a:stretch>
                <a:fillRect/>
              </a:stretch>
            </p:blipFill>
            <p:spPr>
              <a:xfrm>
                <a:off x="695971" y="2333046"/>
                <a:ext cx="472687" cy="457924"/>
              </a:xfrm>
              <a:prstGeom prst="rect">
                <a:avLst/>
              </a:prstGeom>
              <a:noFill/>
              <a:ln>
                <a:noFill/>
              </a:ln>
            </p:spPr>
          </p:pic>
          <p:pic>
            <p:nvPicPr>
              <p:cNvPr id="282" name="Google Shape;282;p47"/>
              <p:cNvPicPr preferRelativeResize="0"/>
              <p:nvPr/>
            </p:nvPicPr>
            <p:blipFill>
              <a:blip r:embed="rId5">
                <a:alphaModFix/>
              </a:blip>
              <a:stretch>
                <a:fillRect/>
              </a:stretch>
            </p:blipFill>
            <p:spPr>
              <a:xfrm>
                <a:off x="1168646" y="2342788"/>
                <a:ext cx="472687" cy="457924"/>
              </a:xfrm>
              <a:prstGeom prst="rect">
                <a:avLst/>
              </a:prstGeom>
              <a:noFill/>
              <a:ln>
                <a:noFill/>
              </a:ln>
            </p:spPr>
          </p:pic>
          <p:pic>
            <p:nvPicPr>
              <p:cNvPr id="283" name="Google Shape;283;p47"/>
              <p:cNvPicPr preferRelativeResize="0"/>
              <p:nvPr/>
            </p:nvPicPr>
            <p:blipFill>
              <a:blip r:embed="rId5">
                <a:alphaModFix/>
              </a:blip>
              <a:stretch>
                <a:fillRect/>
              </a:stretch>
            </p:blipFill>
            <p:spPr>
              <a:xfrm>
                <a:off x="1641321" y="2333046"/>
                <a:ext cx="472687" cy="457924"/>
              </a:xfrm>
              <a:prstGeom prst="rect">
                <a:avLst/>
              </a:prstGeom>
              <a:noFill/>
              <a:ln>
                <a:noFill/>
              </a:ln>
            </p:spPr>
          </p:pic>
          <p:pic>
            <p:nvPicPr>
              <p:cNvPr id="284" name="Google Shape;284;p47"/>
              <p:cNvPicPr preferRelativeResize="0"/>
              <p:nvPr/>
            </p:nvPicPr>
            <p:blipFill>
              <a:blip r:embed="rId4">
                <a:alphaModFix/>
              </a:blip>
              <a:stretch>
                <a:fillRect/>
              </a:stretch>
            </p:blipFill>
            <p:spPr>
              <a:xfrm>
                <a:off x="1847550" y="1949875"/>
                <a:ext cx="393600" cy="393600"/>
              </a:xfrm>
              <a:prstGeom prst="rect">
                <a:avLst/>
              </a:prstGeom>
              <a:noFill/>
              <a:ln>
                <a:noFill/>
              </a:ln>
            </p:spPr>
          </p:pic>
        </p:grpSp>
      </p:grpSp>
      <p:graphicFrame>
        <p:nvGraphicFramePr>
          <p:cNvPr id="285" name="Google Shape;285;p47"/>
          <p:cNvGraphicFramePr/>
          <p:nvPr/>
        </p:nvGraphicFramePr>
        <p:xfrm>
          <a:off x="3549538" y="2231825"/>
          <a:ext cx="3000000" cy="3000000"/>
        </p:xfrm>
        <a:graphic>
          <a:graphicData uri="http://schemas.openxmlformats.org/drawingml/2006/table">
            <a:tbl>
              <a:tblPr>
                <a:noFill/>
                <a:tableStyleId>{4996E486-8F9D-437B-B680-FDF9E2397C17}</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86" name="Google Shape;286;p47"/>
          <p:cNvSpPr txBox="1"/>
          <p:nvPr/>
        </p:nvSpPr>
        <p:spPr>
          <a:xfrm>
            <a:off x="6759050" y="23895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2400"/>
                                        <p:tgtEl>
                                          <p:spTgt spid="285"/>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Warning sign vector illustration | Free SVG" id="291" name="Google Shape;291;p48"/>
          <p:cNvPicPr preferRelativeResize="0"/>
          <p:nvPr/>
        </p:nvPicPr>
        <p:blipFill>
          <a:blip r:embed="rId3">
            <a:alphaModFix/>
          </a:blip>
          <a:stretch>
            <a:fillRect/>
          </a:stretch>
        </p:blipFill>
        <p:spPr>
          <a:xfrm rot="-516603">
            <a:off x="348095" y="1555724"/>
            <a:ext cx="2032076" cy="2032034"/>
          </a:xfrm>
          <a:prstGeom prst="rect">
            <a:avLst/>
          </a:prstGeom>
          <a:noFill/>
          <a:ln>
            <a:noFill/>
          </a:ln>
        </p:spPr>
      </p:pic>
      <p:sp>
        <p:nvSpPr>
          <p:cNvPr id="292" name="Google Shape;292;p48"/>
          <p:cNvSpPr txBox="1"/>
          <p:nvPr/>
        </p:nvSpPr>
        <p:spPr>
          <a:xfrm>
            <a:off x="3407925" y="1085875"/>
            <a:ext cx="5607600" cy="33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Le matériel de manipulation doit être varié et soutenu par une </a:t>
            </a:r>
            <a:r>
              <a:rPr lang="fr-CA" sz="1800">
                <a:solidFill>
                  <a:srgbClr val="F1C232"/>
                </a:solidFill>
                <a:highlight>
                  <a:srgbClr val="000000"/>
                </a:highlight>
                <a:latin typeface="Source Sans Pro"/>
                <a:ea typeface="Source Sans Pro"/>
                <a:cs typeface="Source Sans Pro"/>
                <a:sym typeface="Source Sans Pro"/>
              </a:rPr>
              <a:t>intention d’apprentissage claire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est important de présenter le fonctionnement de l’application aux élèves, mais il faut éviter les activités qui demandent de suivre des étapes à la lettre. L’activité doit </a:t>
            </a:r>
            <a:r>
              <a:rPr lang="fr-CA" sz="1800">
                <a:solidFill>
                  <a:srgbClr val="F1C232"/>
                </a:solidFill>
                <a:highlight>
                  <a:srgbClr val="0A0A0A"/>
                </a:highlight>
                <a:latin typeface="Source Sans Pro"/>
                <a:ea typeface="Source Sans Pro"/>
                <a:cs typeface="Source Sans Pro"/>
                <a:sym typeface="Source Sans Pro"/>
              </a:rPr>
              <a:t>susciter une réflexion chez l’élève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faut prévoir du</a:t>
            </a:r>
            <a:r>
              <a:rPr lang="fr-CA" sz="1800">
                <a:solidFill>
                  <a:srgbClr val="F1C232"/>
                </a:solidFill>
                <a:highlight>
                  <a:srgbClr val="0A0A0A"/>
                </a:highlight>
                <a:latin typeface="Source Sans Pro"/>
                <a:ea typeface="Source Sans Pro"/>
                <a:cs typeface="Source Sans Pro"/>
                <a:sym typeface="Source Sans Pro"/>
              </a:rPr>
              <a:t> temps d’appropriation</a:t>
            </a:r>
            <a:r>
              <a:rPr lang="fr-CA" sz="1800">
                <a:latin typeface="Source Sans Pro"/>
                <a:ea typeface="Source Sans Pro"/>
                <a:cs typeface="Source Sans Pro"/>
                <a:sym typeface="Source Sans Pro"/>
              </a:rPr>
              <a:t> avec les élèves.</a:t>
            </a:r>
            <a:endParaRPr sz="1800">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