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Dosis"/>
      <p:regular r:id="rId23"/>
      <p:bold r:id="rId24"/>
    </p:embeddedFont>
    <p:embeddedFont>
      <p:font typeface="Ubuntu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Viga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CD3875-AFFE-4B19-B531-B17C33A9285F}">
  <a:tblStyle styleId="{B8CD3875-AFFE-4B19-B531-B17C33A928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niglet-regular.fntdata"/><Relationship Id="rId21" Type="http://schemas.openxmlformats.org/officeDocument/2006/relationships/slide" Target="slides/slide16.xml"/><Relationship Id="rId24" Type="http://schemas.openxmlformats.org/officeDocument/2006/relationships/font" Target="fonts/Dosis-bold.fntdata"/><Relationship Id="rId23" Type="http://schemas.openxmlformats.org/officeDocument/2006/relationships/font" Target="fonts/Dosi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Viga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7e559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7e559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81c581e6f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81c581e6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9CK63H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77e55982e_0_5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77e55982e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977e55982e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977e55982e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977e55982e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977e55982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79bc78b1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79bc78b1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https://scratch.mit.edu/projects/380722893/editor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1268/editor" TargetMode="External"/><Relationship Id="rId8" Type="http://schemas.openxmlformats.org/officeDocument/2006/relationships/hyperlink" Target="https://scratch.mit.edu/projects/277692550/edito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hyperlink" Target="https://recitmst.qc.ca/Formations-MST-de-la-rentree-20-21#scratchmath2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math%c3%a9matique-science-et-technologie/scratchpremierspas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hWJM3_F-5miQ7z5ioTb7M4mGA_XJKdYkcP4EPwlgk9c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hyperlink" Target="http://bit.ly/scratch1709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3334767/editor/" TargetMode="External"/><Relationship Id="rId10" Type="http://schemas.openxmlformats.org/officeDocument/2006/relationships/hyperlink" Target="https://scratch.mit.edu/projects/277691668/editor" TargetMode="External"/><Relationship Id="rId13" Type="http://schemas.openxmlformats.org/officeDocument/2006/relationships/hyperlink" Target="https://youtu.be/IS_-V0bICeM" TargetMode="External"/><Relationship Id="rId12" Type="http://schemas.openxmlformats.org/officeDocument/2006/relationships/hyperlink" Target="https://youtu.be/Ln05pjPuFx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youtu.be/J68ZVy2Gfik" TargetMode="External"/><Relationship Id="rId15" Type="http://schemas.openxmlformats.org/officeDocument/2006/relationships/image" Target="../media/image3.png"/><Relationship Id="rId14" Type="http://schemas.openxmlformats.org/officeDocument/2006/relationships/hyperlink" Target="https://youtu.be/RsSjMk3V5uA" TargetMode="External"/><Relationship Id="rId5" Type="http://schemas.openxmlformats.org/officeDocument/2006/relationships/hyperlink" Target="https://scratch.mit.edu/projects/357316433/editor/" TargetMode="External"/><Relationship Id="rId6" Type="http://schemas.openxmlformats.org/officeDocument/2006/relationships/hyperlink" Target="https://youtu.be/Ju9WvQgktzM" TargetMode="External"/><Relationship Id="rId7" Type="http://schemas.openxmlformats.org/officeDocument/2006/relationships/hyperlink" Target="https://scratch.mit.edu/projects/154511043/editor" TargetMode="External"/><Relationship Id="rId8" Type="http://schemas.openxmlformats.org/officeDocument/2006/relationships/hyperlink" Target="https://scratch.mit.edu/projects/277691507/edi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</a:rPr>
              <a:t>Scratch: dessin géométrique</a:t>
            </a:r>
            <a:endParaRPr sz="3900">
              <a:solidFill>
                <a:srgbClr val="FFFFFF"/>
              </a:solidFill>
            </a:endParaRPr>
          </a:p>
        </p:txBody>
      </p:sp>
      <p:pic>
        <p:nvPicPr>
          <p:cNvPr id="533" name="Google Shape;5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17 septembre 2020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13h30 à 14h30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6" name="Google Shape;5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4" name="Google Shape;6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068869"/>
            <a:ext cx="3503750" cy="25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225" y="1020700"/>
            <a:ext cx="3189625" cy="2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75" y="1808250"/>
            <a:ext cx="2240575" cy="2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050" y="896475"/>
            <a:ext cx="1953550" cy="22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14475"/>
            <a:ext cx="2553115" cy="2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3"/>
          <p:cNvSpPr txBox="1"/>
          <p:nvPr>
            <p:ph idx="4294967295" type="subTitle"/>
          </p:nvPr>
        </p:nvSpPr>
        <p:spPr>
          <a:xfrm>
            <a:off x="598600" y="202000"/>
            <a:ext cx="818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</a:t>
            </a: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vec variables, incrémentation et opérateurs mathématiques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4" name="Google Shape;614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5" name="Google Shape;615;p23"/>
          <p:cNvSpPr txBox="1"/>
          <p:nvPr/>
        </p:nvSpPr>
        <p:spPr>
          <a:xfrm>
            <a:off x="460450" y="23891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6" name="Google Shape;616;p23"/>
          <p:cNvSpPr txBox="1"/>
          <p:nvPr/>
        </p:nvSpPr>
        <p:spPr>
          <a:xfrm>
            <a:off x="8262888" y="195802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7" name="Google Shape;617;p23"/>
          <p:cNvSpPr txBox="1"/>
          <p:nvPr/>
        </p:nvSpPr>
        <p:spPr>
          <a:xfrm>
            <a:off x="2188788" y="8851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8" name="Google Shape;61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9075" y="2092526"/>
            <a:ext cx="2471075" cy="2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3"/>
          <p:cNvSpPr txBox="1"/>
          <p:nvPr/>
        </p:nvSpPr>
        <p:spPr>
          <a:xfrm>
            <a:off x="4474788" y="21805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4"/>
          <p:cNvSpPr txBox="1"/>
          <p:nvPr>
            <p:ph idx="1" type="subTitle"/>
          </p:nvPr>
        </p:nvSpPr>
        <p:spPr>
          <a:xfrm>
            <a:off x="1691699" y="272350"/>
            <a:ext cx="576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Idée Scratch en classe ou à distance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5" name="Google Shape;625;p24"/>
          <p:cNvSpPr txBox="1"/>
          <p:nvPr/>
        </p:nvSpPr>
        <p:spPr>
          <a:xfrm>
            <a:off x="5336750" y="1204575"/>
            <a:ext cx="3146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6" name="Google Shape;6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725" y="1765375"/>
            <a:ext cx="1974949" cy="18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25" y="1416849"/>
            <a:ext cx="4373450" cy="22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5"/>
          <p:cNvSpPr/>
          <p:nvPr/>
        </p:nvSpPr>
        <p:spPr>
          <a:xfrm>
            <a:off x="321475" y="1205500"/>
            <a:ext cx="6730800" cy="502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4" name="Google Shape;634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25"/>
          <p:cNvSpPr txBox="1"/>
          <p:nvPr>
            <p:ph idx="1" type="body"/>
          </p:nvPr>
        </p:nvSpPr>
        <p:spPr>
          <a:xfrm>
            <a:off x="321475" y="1264075"/>
            <a:ext cx="77253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en mathématique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Plus loin avec Scratch en mathématique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Leçons de programmation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❏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Webinaire à venir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généralisation de calculs avec Scratch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	(30 septembre à 13h30)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1" name="Google Shape;641;p26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2" name="Google Shape;642;p26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b="1"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3" name="Google Shape;6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0175" y="1510988"/>
            <a:ext cx="2740400" cy="267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7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9" name="Google Shape;649;p27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0" name="Google Shape;650;p27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51" name="Google Shape;651;p27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52" name="Google Shape;652;p27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53" name="Google Shape;653;p27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4" name="Google Shape;654;p27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8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60" name="Google Shape;6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8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62" name="Google Shape;662;p28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3" name="Google Shape;663;p28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4" name="Google Shape;66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4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bit.ly/scratch17092020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5"/>
          <p:cNvSpPr txBox="1"/>
          <p:nvPr>
            <p:ph idx="1" type="body"/>
          </p:nvPr>
        </p:nvSpPr>
        <p:spPr>
          <a:xfrm>
            <a:off x="747925" y="1383175"/>
            <a:ext cx="6826800" cy="24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Scratch?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dessin géométrique de base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Nom, rôle, CSS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(clavardage)</a:t>
            </a:r>
            <a:endParaRPr i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2" name="Google Shape;562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3" name="Google Shape;563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9" name="Google Shape;569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0" name="Google Shape;570;p17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{B8CD3875-AFFE-4B19-B531-B17C33A9285F}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la panique!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J’en dors plus la nuit… 😱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J’apprivoise… lentement mais sûrement! 😕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commence à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vraiment m’amuser! 😊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suis comme un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poisson dans l’eau! 😀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Scratch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6" name="Google Shape;576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7" name="Google Shape;577;p18"/>
          <p:cNvGraphicFramePr/>
          <p:nvPr/>
        </p:nvGraphicFramePr>
        <p:xfrm>
          <a:off x="371575" y="11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{B8CD3875-AFFE-4B19-B531-B17C33A9285F}</a:tableStyleId>
              </a:tblPr>
              <a:tblGrid>
                <a:gridCol w="2687700"/>
                <a:gridCol w="4355400"/>
              </a:tblGrid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Scratch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?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j’ai pas encore osé!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à son plein potentiel! 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Scratch</a:t>
                      </a:r>
                      <a:r>
                        <a:rPr lang="en" sz="17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et moi… c’est l’amour fou! </a:t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 txBox="1"/>
          <p:nvPr>
            <p:ph idx="4294967295" type="subTitle"/>
          </p:nvPr>
        </p:nvSpPr>
        <p:spPr>
          <a:xfrm>
            <a:off x="576000" y="40175"/>
            <a:ext cx="79920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 Pourquoi Scratch?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3" name="Google Shape;583;p19"/>
          <p:cNvSpPr txBox="1"/>
          <p:nvPr>
            <p:ph idx="4294967295" type="body"/>
          </p:nvPr>
        </p:nvSpPr>
        <p:spPr>
          <a:xfrm>
            <a:off x="258275" y="1001150"/>
            <a:ext cx="8855400" cy="32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motivation, faire des maths autrement;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algèbre, probabilités, statistiques, maths financières;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algorithmique;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(dimension 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 txBox="1"/>
          <p:nvPr/>
        </p:nvSpPr>
        <p:spPr>
          <a:xfrm>
            <a:off x="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            </a:t>
            </a:r>
            <a:r>
              <a:rPr lang="en">
                <a:solidFill>
                  <a:schemeClr val="accent1"/>
                </a:solidFill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0" name="Google Shape;5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0"/>
          <p:cNvSpPr txBox="1"/>
          <p:nvPr/>
        </p:nvSpPr>
        <p:spPr>
          <a:xfrm>
            <a:off x="4992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MEES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7" name="Google Shape;597;p21"/>
          <p:cNvSpPr txBox="1"/>
          <p:nvPr/>
        </p:nvSpPr>
        <p:spPr>
          <a:xfrm>
            <a:off x="301725" y="986800"/>
            <a:ext cx="65820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Triangle équilatéral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Dessiner des quadrilatères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x10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créatif: les 3 fleurs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Tuto1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Tuto2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Tuto3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8" name="Google Shape;598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21625" y="986800"/>
            <a:ext cx="4019175" cy="2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