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5143500" type="screen16x9"/>
  <p:notesSz cx="6858000" cy="9144000"/>
  <p:embeddedFontLst>
    <p:embeddedFont>
      <p:font typeface="Bangers" panose="020B0604020202020204" charset="0"/>
      <p:regular r:id="rId28"/>
    </p:embeddedFont>
    <p:embeddedFont>
      <p:font typeface="Cousine" panose="020B0604020202020204" charset="0"/>
      <p:regular r:id="rId29"/>
      <p:bold r:id="rId30"/>
      <p:italic r:id="rId31"/>
      <p:boldItalic r:id="rId32"/>
    </p:embeddedFont>
    <p:embeddedFont>
      <p:font typeface="Dosis" panose="020B0604020202020204" charset="0"/>
      <p:regular r:id="rId33"/>
      <p:bold r:id="rId34"/>
    </p:embeddedFont>
    <p:embeddedFont>
      <p:font typeface="Merriweather" panose="020B0604020202020204" charset="0"/>
      <p:regular r:id="rId35"/>
      <p:bold r:id="rId36"/>
      <p:italic r:id="rId37"/>
      <p:boldItalic r:id="rId38"/>
    </p:embeddedFont>
    <p:embeddedFont>
      <p:font typeface="Nixie One" panose="020B0604020202020204" charset="0"/>
      <p:regular r:id="rId39"/>
    </p:embeddedFont>
    <p:embeddedFont>
      <p:font typeface="Permanent Marker" panose="020B0604020202020204" charset="0"/>
      <p:regular r:id="rId40"/>
    </p:embeddedFont>
    <p:embeddedFont>
      <p:font typeface="Roboto" panose="020B0604020202020204" charset="0"/>
      <p:regular r:id="rId41"/>
      <p:bold r:id="rId42"/>
      <p:italic r:id="rId43"/>
      <p:boldItalic r:id="rId44"/>
    </p:embeddedFont>
    <p:embeddedFont>
      <p:font typeface="Sniglet" panose="020B0604020202020204" charset="0"/>
      <p:regular r:id="rId45"/>
    </p:embeddedFont>
    <p:embeddedFont>
      <p:font typeface="Ubuntu" panose="020B0604020202020204" charset="0"/>
      <p:regular r:id="rId46"/>
      <p:bold r:id="rId47"/>
      <p:italic r:id="rId48"/>
      <p:boldItalic r:id="rId49"/>
    </p:embeddedFont>
    <p:embeddedFont>
      <p:font typeface="Viga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5E8E26-0EE0-4A6A-B4A7-C0D6138C5886}">
  <a:tblStyle styleId="{6B5E8E26-0EE0-4A6A-B4A7-C0D6138C588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91389999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TeTtgX2VzOU1yqyAMDRW3v05NWrWg_QoVKwGClFLPlQ/edit?usp=sharin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4220533/editor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sonya.fiset@recitmst.qc.ca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mailto:equipe@recitmst.qc.ca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app.goo.gl/gxCn8HghpoSxiAQ58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b41ac2c1e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b41ac2c1ec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 clientèle serait précisée dans le descriptif du webinaire sur le site du CAMPUS RÉCIT.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Enregistrement à partir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PDF à insérer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Ajouter conanimateur dans la section animateur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Activer micro, crayon, et son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Prendre les présences avec capteur d’écran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870a178747_0_3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8" name="Google Shape;668;g870a178747_0_3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http://recitmst.qc.ca/blockly/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870a178747_0_37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7" name="Google Shape;677;g870a178747_0_37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870a178747_0_5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870a178747_0_5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b7dc080134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5" name="Google Shape;695;gb7dc080134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b7dc080134_0_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b7dc080134_0_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b7dc0801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b7dc08013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b7dc080134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" name="Google Shape;732;gb7dc080134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Projet Scratch : </a:t>
            </a:r>
            <a:r>
              <a:rPr lang="en" sz="1200" u="sng">
                <a:solidFill>
                  <a:srgbClr val="3C78D8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https://scratch.mit.edu/projects/191389999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b7dc08013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b7dc08013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Guide avec une tâche avec des défis progressifs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https://docs.google.com/presentation/d/1TeTtgX2VzOU1yqyAMDRW3v05NWrWg_QoVKwGClFLPlQ/edit?usp=sharing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b7dc080134_0_1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" name="Google Shape;748;gb7dc080134_0_1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https://scratch.mit.edu/projects/254220533/editor/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8814c82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8814c82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http://bit.ly/mst4dec20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La présentation sera enregistrée. Si vous ne souhaitez pas que l’on voit qu’on vous voit, on vous invite à fermer votre caméra.</a:t>
            </a:r>
            <a:endParaRPr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80a1a99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80a1a99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80a1a99a2d_0_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80a1a99a2d_0_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ad5542a5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ad5542a5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g535b498cb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8" name="Google Shape;788;g535b498cb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</a:t>
            </a:r>
            <a:r>
              <a:rPr lang="en"/>
              <a:t>a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870a1787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870a1787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Plan d’action numérique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http://www.education.gouv.qc.ca/dossiers-thematiques/plan-daction-numerique/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870a17874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870a178747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g870a17874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" name="Google Shape;629;g870a17874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rgbClr val="0069B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r>
              <a:rPr lang="en" sz="1000"/>
              <a:t>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http://www.education.gouv.qc.ca/references/tx-solrtyperecherchepublicationtx-solrpublicationnouveaute/resultats-de-la-recherche/detail/article/cadre-de-reference-de-la-competence-numerique/?fbclid=IwAR02kujgADiHkBgtfqqTZLNz-eIPcYYDK7AN8Z1ZgOgdQuEJwUCmiDkqapg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g870a178747_0_1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4" name="Google Shape;644;g870a178747_0_1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Modèle d’engagement créatif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https://images.app.goo.gl/gxCn8HghpoSxiAQ58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Plateforme Scratch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3" name="Google Shape;5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1" name="Google Shape;55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2" name="Google Shape;55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58" name="Google Shape;558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59" name="Google Shape;559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62" name="Google Shape;56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66" name="Google Shape;566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67" name="Google Shape;567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8" name="Google Shape;56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74" name="Google Shape;574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75" name="Google Shape;575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Viga"/>
              <a:buNone/>
              <a:defRPr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Ubuntu"/>
              <a:buChar char="●"/>
              <a:defRPr sz="1800"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hyperlink" Target="https://campus.recit.qc.ca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de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S9Y9Y9VU2Eg" TargetMode="Externa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scratch.mit.edu/projects/189233210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191389999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TeTtgX2VzOU1yqyAMDRW3v05NWrWg_QoVKwGClFLPlQ/edit?usp=sharing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hyperlink" Target="https://scratch.mit.edu/projects/254220533/editor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nc-sa/4.0/" TargetMode="External"/><Relationship Id="rId3" Type="http://schemas.openxmlformats.org/officeDocument/2006/relationships/hyperlink" Target="https://bit.ly/mst29janvier%202021" TargetMode="External"/><Relationship Id="rId7" Type="http://schemas.openxmlformats.org/officeDocument/2006/relationships/hyperlink" Target="https://recitmst.qc.c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it.ly/progCSC" TargetMode="External"/><Relationship Id="rId5" Type="http://schemas.openxmlformats.org/officeDocument/2006/relationships/hyperlink" Target="https://padlet.com/sonya_fiset/kml29hq5sgsx" TargetMode="External"/><Relationship Id="rId4" Type="http://schemas.openxmlformats.org/officeDocument/2006/relationships/hyperlink" Target="https://campus.recit.qc.ca/math%c3%a9matique-science-et-technologie/scratchmathematique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png"/><Relationship Id="rId4" Type="http://schemas.openxmlformats.org/officeDocument/2006/relationships/hyperlink" Target="https://zoom.us/j/93849137106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7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dossiers-thematiques/plan-daction-numerique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5" Type="http://schemas.openxmlformats.org/officeDocument/2006/relationships/hyperlink" Target="http://www.education.gouv.qc.ca/fileadmin/site_web/documents/ministere/continuum-cadre-reference-num.pdf" TargetMode="External"/><Relationship Id="rId4" Type="http://schemas.openxmlformats.org/officeDocument/2006/relationships/hyperlink" Target="https://view.genial.ly/5d812659369a7d0fc95ca03b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25"/>
          <p:cNvPicPr preferRelativeResize="0"/>
          <p:nvPr/>
        </p:nvPicPr>
        <p:blipFill rotWithShape="1">
          <a:blip r:embed="rId3">
            <a:alphaModFix/>
          </a:blip>
          <a:srcRect t="9481" b="-8139"/>
          <a:stretch/>
        </p:blipFill>
        <p:spPr>
          <a:xfrm>
            <a:off x="20225" y="0"/>
            <a:ext cx="9103550" cy="56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800" y="-37000"/>
            <a:ext cx="9169025" cy="5180499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25">
            <a:hlinkClick r:id="rId5"/>
          </p:cNvPr>
          <p:cNvSpPr txBox="1"/>
          <p:nvPr/>
        </p:nvSpPr>
        <p:spPr>
          <a:xfrm>
            <a:off x="4501425" y="4719300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Ubuntu"/>
                <a:ea typeface="Ubuntu"/>
                <a:cs typeface="Ubuntu"/>
                <a:sym typeface="Ubuntu"/>
              </a:rPr>
              <a:t>Pour plus de détails : campus.recit.qc.ca</a:t>
            </a:r>
            <a:endParaRPr sz="1600" b="1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5" name="Google Shape;585;p25"/>
          <p:cNvSpPr txBox="1">
            <a:spLocks noGrp="1"/>
          </p:cNvSpPr>
          <p:nvPr>
            <p:ph type="ctrTitle"/>
          </p:nvPr>
        </p:nvSpPr>
        <p:spPr>
          <a:xfrm>
            <a:off x="20225" y="2723675"/>
            <a:ext cx="6754200" cy="1143000"/>
          </a:xfrm>
          <a:prstGeom prst="rect">
            <a:avLst/>
          </a:prstGeom>
          <a:solidFill>
            <a:srgbClr val="202D36">
              <a:alpha val="486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Initiation à la programmation Scratch </a:t>
            </a:r>
            <a:endParaRPr sz="3400">
              <a:solidFill>
                <a:srgbClr val="FFFFFF"/>
              </a:solidFill>
            </a:endParaRPr>
          </a:p>
          <a:p>
            <a:pPr marL="720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400">
              <a:solidFill>
                <a:srgbClr val="FFFFFF"/>
              </a:solidFill>
            </a:endParaRPr>
          </a:p>
        </p:txBody>
      </p:sp>
      <p:sp>
        <p:nvSpPr>
          <p:cNvPr id="586" name="Google Shape;586;p25"/>
          <p:cNvSpPr txBox="1"/>
          <p:nvPr/>
        </p:nvSpPr>
        <p:spPr>
          <a:xfrm>
            <a:off x="20225" y="3436175"/>
            <a:ext cx="3827100" cy="13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29 janvier 2021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107999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Sonya Fiset </a:t>
            </a:r>
            <a:endParaRPr sz="2000" b="1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87" name="Google Shape;587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775" y="364725"/>
            <a:ext cx="3431422" cy="128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39700" y="61000"/>
            <a:ext cx="1864850" cy="155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4"/>
          <p:cNvSpPr txBox="1">
            <a:spLocks noGrp="1"/>
          </p:cNvSpPr>
          <p:nvPr>
            <p:ph type="title"/>
          </p:nvPr>
        </p:nvSpPr>
        <p:spPr>
          <a:xfrm>
            <a:off x="606800" y="379950"/>
            <a:ext cx="7405500" cy="3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1" name="Google Shape;671;p34"/>
          <p:cNvSpPr txBox="1">
            <a:spLocks noGrp="1"/>
          </p:cNvSpPr>
          <p:nvPr>
            <p:ph type="body" idx="1"/>
          </p:nvPr>
        </p:nvSpPr>
        <p:spPr>
          <a:xfrm>
            <a:off x="270900" y="962700"/>
            <a:ext cx="8725800" cy="39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72" name="Google Shape;672;p34" descr="blockly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47650" y="2044406"/>
            <a:ext cx="3861788" cy="2915194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34"/>
          <p:cNvSpPr txBox="1"/>
          <p:nvPr/>
        </p:nvSpPr>
        <p:spPr>
          <a:xfrm>
            <a:off x="606800" y="1684024"/>
            <a:ext cx="2573700" cy="28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installation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Base de programmation par blocs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Évolutif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Addictif ;-)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4" name="Google Shape;67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7823" y="10328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35"/>
          <p:cNvSpPr txBox="1">
            <a:spLocks noGrp="1"/>
          </p:cNvSpPr>
          <p:nvPr>
            <p:ph type="title"/>
          </p:nvPr>
        </p:nvSpPr>
        <p:spPr>
          <a:xfrm>
            <a:off x="777250" y="379950"/>
            <a:ext cx="72351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0" name="Google Shape;680;p35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2. Code.org : </a:t>
            </a:r>
            <a:r>
              <a:rPr lang="en" sz="2000" u="sng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000000"/>
              </a:solidFill>
              <a:latin typeface="Nixie One"/>
              <a:ea typeface="Nixie One"/>
              <a:cs typeface="Nixie One"/>
              <a:sym typeface="Nixie One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/>
          </a:p>
        </p:txBody>
      </p:sp>
      <p:pic>
        <p:nvPicPr>
          <p:cNvPr id="681" name="Google Shape;681;p35" descr="code_org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7525" y="2180230"/>
            <a:ext cx="4143055" cy="263139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35"/>
          <p:cNvSpPr txBox="1"/>
          <p:nvPr/>
        </p:nvSpPr>
        <p:spPr>
          <a:xfrm>
            <a:off x="648650" y="2237119"/>
            <a:ext cx="2532000" cy="25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enseignant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Suivi des élèves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Tous âges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Ludique (thèmes)</a:t>
            </a:r>
            <a:endParaRPr sz="18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Tutoriel</a:t>
            </a:r>
            <a:endParaRPr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3" name="Google Shape;68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2723" y="178195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36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414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.	</a:t>
            </a:r>
            <a:r>
              <a:rPr lang="en" sz="20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Choisir la langue en haut à gauche </a:t>
            </a:r>
            <a:endParaRPr sz="20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4. 	Enregistrement automatique</a:t>
            </a:r>
            <a:endParaRPr sz="20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4A86E8"/>
              </a:solidFill>
            </a:endParaRPr>
          </a:p>
        </p:txBody>
      </p:sp>
      <p:sp>
        <p:nvSpPr>
          <p:cNvPr id="689" name="Google Shape;689;p36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90" name="Google Shape;69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9775" y="2633250"/>
            <a:ext cx="1150500" cy="3657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2" name="Google Shape;692;p36"/>
          <p:cNvCxnSpPr/>
          <p:nvPr/>
        </p:nvCxnSpPr>
        <p:spPr>
          <a:xfrm flipH="1">
            <a:off x="6608100" y="2067300"/>
            <a:ext cx="692700" cy="4893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37"/>
          <p:cNvSpPr txBox="1"/>
          <p:nvPr/>
        </p:nvSpPr>
        <p:spPr>
          <a:xfrm>
            <a:off x="514400" y="196591"/>
            <a:ext cx="84207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Géométrie : Construction et description des figures planes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animation</a:t>
            </a:r>
            <a:endParaRPr sz="12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698" name="Google Shape;69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98842" y="2028700"/>
            <a:ext cx="1793081" cy="148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775" y="1358201"/>
            <a:ext cx="2650824" cy="2269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27375" y="1477819"/>
            <a:ext cx="2764825" cy="209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2000" y="3723450"/>
            <a:ext cx="1408500" cy="861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90600" y="3870913"/>
            <a:ext cx="1597634" cy="861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98842" y="3647950"/>
            <a:ext cx="1671651" cy="1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969575" y="3533460"/>
            <a:ext cx="1729275" cy="12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8"/>
          <p:cNvSpPr txBox="1"/>
          <p:nvPr/>
        </p:nvSpPr>
        <p:spPr>
          <a:xfrm>
            <a:off x="299400" y="904450"/>
            <a:ext cx="8545200" cy="384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</a:t>
            </a:r>
            <a:r>
              <a:rPr lang="en" sz="22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Choisir un lutin (Sprite)</a:t>
            </a:r>
            <a:endParaRPr sz="22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2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3-Bloc « Événement » pour partir le programme</a:t>
            </a:r>
            <a:endParaRPr sz="22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4-Écrire une phrase pour introduire le sujet</a:t>
            </a:r>
            <a:endParaRPr sz="2200">
              <a:solidFill>
                <a:srgbClr val="FAA22A"/>
              </a:solidFill>
              <a:highlight>
                <a:schemeClr val="lt1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5-Déplacement</a:t>
            </a: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6-Ajouter le bloc « Attendre » pour ralentir le mvt</a:t>
            </a: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7-Bloc « Stylo » position d’écriture, couleur, taille </a:t>
            </a: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*Efficience d’un programme : </a:t>
            </a: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Trouver les régularités</a:t>
            </a:r>
            <a:endParaRPr sz="22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10" name="Google Shape;710;p38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11" name="Google Shape;7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4150" y="386676"/>
            <a:ext cx="2412775" cy="37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206363" y="386663"/>
            <a:ext cx="2447925" cy="452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9"/>
          <p:cNvSpPr txBox="1"/>
          <p:nvPr/>
        </p:nvSpPr>
        <p:spPr>
          <a:xfrm>
            <a:off x="922200" y="376174"/>
            <a:ext cx="7504500" cy="8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SOMME DE 2 NOMBRES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19" name="Google Shape;719;p39"/>
          <p:cNvSpPr/>
          <p:nvPr/>
        </p:nvSpPr>
        <p:spPr>
          <a:xfrm>
            <a:off x="152025" y="2215247"/>
            <a:ext cx="2758800" cy="1419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69B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39"/>
          <p:cNvSpPr txBox="1"/>
          <p:nvPr/>
        </p:nvSpPr>
        <p:spPr>
          <a:xfrm>
            <a:off x="228225" y="2571749"/>
            <a:ext cx="2351700" cy="5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NOMBRE1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NOMBRE2</a:t>
            </a: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721" name="Google Shape;721;p39"/>
          <p:cNvGrpSpPr/>
          <p:nvPr/>
        </p:nvGrpSpPr>
        <p:grpSpPr>
          <a:xfrm>
            <a:off x="486675" y="1827759"/>
            <a:ext cx="8429075" cy="1733625"/>
            <a:chOff x="495125" y="2035650"/>
            <a:chExt cx="8429075" cy="2311500"/>
          </a:xfrm>
        </p:grpSpPr>
        <p:sp>
          <p:nvSpPr>
            <p:cNvPr id="722" name="Google Shape;722;p39"/>
            <p:cNvSpPr/>
            <p:nvPr/>
          </p:nvSpPr>
          <p:spPr>
            <a:xfrm>
              <a:off x="6046300" y="2600850"/>
              <a:ext cx="2877900" cy="17463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9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9"/>
            <p:cNvSpPr txBox="1"/>
            <p:nvPr/>
          </p:nvSpPr>
          <p:spPr>
            <a:xfrm>
              <a:off x="495125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25" name="Google Shape;725;p39"/>
            <p:cNvSpPr txBox="1"/>
            <p:nvPr/>
          </p:nvSpPr>
          <p:spPr>
            <a:xfrm>
              <a:off x="36546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CALCULS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726" name="Google Shape;726;p39"/>
            <p:cNvSpPr txBox="1"/>
            <p:nvPr/>
          </p:nvSpPr>
          <p:spPr>
            <a:xfrm>
              <a:off x="6378975" y="23182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617A86"/>
                  </a:solidFill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solidFill>
                  <a:srgbClr val="617A86"/>
                </a:solidFill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727" name="Google Shape;727;p39"/>
          <p:cNvSpPr txBox="1"/>
          <p:nvPr/>
        </p:nvSpPr>
        <p:spPr>
          <a:xfrm>
            <a:off x="3140050" y="2094806"/>
            <a:ext cx="2956500" cy="7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SOMME= 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latin typeface="Merriweather"/>
                <a:ea typeface="Merriweather"/>
                <a:cs typeface="Merriweather"/>
                <a:sym typeface="Merriweather"/>
              </a:rPr>
              <a:t>NOMBRE1 + NOMBRE2</a:t>
            </a:r>
            <a:endParaRPr sz="1800" b="1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728" name="Google Shape;728;p39"/>
          <p:cNvSpPr txBox="1"/>
          <p:nvPr/>
        </p:nvSpPr>
        <p:spPr>
          <a:xfrm>
            <a:off x="6325775" y="2639297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Merriweather"/>
                <a:ea typeface="Merriweather"/>
                <a:cs typeface="Merriweather"/>
                <a:sym typeface="Merriweather"/>
              </a:rPr>
              <a:t>SOMME</a:t>
            </a:r>
            <a:endParaRPr sz="1600" b="1">
              <a:latin typeface="Cousine"/>
              <a:ea typeface="Cousine"/>
              <a:cs typeface="Cousine"/>
              <a:sym typeface="Cousine"/>
            </a:endParaRPr>
          </a:p>
        </p:txBody>
      </p:sp>
      <p:pic>
        <p:nvPicPr>
          <p:cNvPr id="729" name="Google Shape;7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1898" y="230939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40"/>
          <p:cNvSpPr txBox="1"/>
          <p:nvPr/>
        </p:nvSpPr>
        <p:spPr>
          <a:xfrm>
            <a:off x="373025" y="1258750"/>
            <a:ext cx="8545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1-Créer un nouveau projet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2-Ajouter le titre « Somme de 2 nombres 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3-Définir la tâche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variables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5-Demander les ENTRÉES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6-Raisonner le calcul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7-Demander les SORTIES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8-Penser à des jeux d’essai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35" name="Google Shape;735;p40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Projet Scratch : </a:t>
            </a:r>
            <a:r>
              <a:rPr lang="en" sz="12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Somme de 2 nombres</a:t>
            </a:r>
            <a:r>
              <a:rPr lang="en" sz="12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36" name="Google Shape;73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8675" y="2160775"/>
            <a:ext cx="3240250" cy="294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41"/>
          <p:cNvSpPr txBox="1"/>
          <p:nvPr/>
        </p:nvSpPr>
        <p:spPr>
          <a:xfrm>
            <a:off x="373025" y="1258750"/>
            <a:ext cx="8545200" cy="363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Tâche avec défis progressifs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1-Produit de 2 nombres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</a:rPr>
              <a:t>2-Somme de 3 </a:t>
            </a: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nombres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3-Moyenne de 3 nombres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4-Périmètre d’une figure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5-Aire d’une figure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6-Calcul de la taxe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43" name="Google Shape;743;p41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1+</a:t>
            </a:r>
            <a:endParaRPr sz="24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44" name="Google Shape;74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8525" y="1157475"/>
            <a:ext cx="4108350" cy="37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42"/>
          <p:cNvSpPr txBox="1"/>
          <p:nvPr/>
        </p:nvSpPr>
        <p:spPr>
          <a:xfrm>
            <a:off x="1349125" y="1517231"/>
            <a:ext cx="75690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>
              <a:solidFill>
                <a:srgbClr val="FAA22A"/>
              </a:solidFill>
              <a:highlight>
                <a:srgbClr val="FFFFFF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751" name="Google Shape;751;p42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La carte du Canada</a:t>
            </a:r>
            <a:endParaRPr sz="36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52" name="Google Shape;75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601" y="985097"/>
            <a:ext cx="4231068" cy="3173306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42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Pour démarrer (cliquez et remixez)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54" name="Google Shape;75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43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 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400">
              <a:solidFill>
                <a:srgbClr val="FF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0" name="Google Shape;760;p43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761" name="Google Shape;76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6"/>
          <p:cNvSpPr txBox="1">
            <a:spLocks noGrp="1"/>
          </p:cNvSpPr>
          <p:nvPr>
            <p:ph type="ctrTitle"/>
          </p:nvPr>
        </p:nvSpPr>
        <p:spPr>
          <a:xfrm>
            <a:off x="361700" y="562000"/>
            <a:ext cx="6308100" cy="21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Initiation à la programmation Scratch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bit.ly/mst29janvier2021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CSS des Bois-Francs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94" name="Google Shape;59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1300" y="48578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26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26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</a:t>
            </a:r>
            <a:r>
              <a:rPr lang="en" sz="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RÉCIT</a:t>
            </a:r>
            <a:r>
              <a:rPr lang="en" sz="800">
                <a:latin typeface="Ubuntu"/>
                <a:ea typeface="Ubuntu"/>
                <a:cs typeface="Ubuntu"/>
                <a:sym typeface="Ubuntu"/>
              </a:rPr>
              <a:t>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44"/>
          <p:cNvSpPr txBox="1">
            <a:spLocks noGrp="1"/>
          </p:cNvSpPr>
          <p:nvPr>
            <p:ph type="ctrTitle" idx="4294967295"/>
          </p:nvPr>
        </p:nvSpPr>
        <p:spPr>
          <a:xfrm>
            <a:off x="481800" y="371598"/>
            <a:ext cx="83505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D’AUTRES POSSIBILITÉS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67" name="Google Shape;767;p44"/>
          <p:cNvSpPr txBox="1">
            <a:spLocks noGrp="1"/>
          </p:cNvSpPr>
          <p:nvPr>
            <p:ph type="body" idx="4294967295"/>
          </p:nvPr>
        </p:nvSpPr>
        <p:spPr>
          <a:xfrm>
            <a:off x="311700" y="1005850"/>
            <a:ext cx="85206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de programmation en langues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 du Canada en univers social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en arts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Explorer mot-clé : sciences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Animations (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cartes de voeux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Jeux vidéos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cadenas virtuel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Et une infinité d’autres possibilités...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768" name="Google Shape;768;p4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45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en mathématique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●"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Padlet de ressources pour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débuter avec Scratch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Missions (vidéos et aide)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http://bit.ly/progCSC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774" name="Google Shape;774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781" name="Google Shape;781;p46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11 h 30.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82" name="Google Shape;782;p46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83" name="Google Shape;783;p46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84" name="Google Shape;784;p46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85" name="Google Shape;785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7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91" name="Google Shape;791;p47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792" name="Google Shape;792;p47"/>
          <p:cNvSpPr txBox="1"/>
          <p:nvPr/>
        </p:nvSpPr>
        <p:spPr>
          <a:xfrm>
            <a:off x="456175" y="1525750"/>
            <a:ext cx="30000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rgbClr val="4A86E8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Badge de participation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1-Si vous venez de valider la création d’un compte, il faut confirmer votre inscription à Campus RÉCIT.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2-Pour l’attribution d’un badge, suivre les instructions pour ajouter un travail.</a:t>
            </a: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793" name="Google Shape;79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8350" y="2977625"/>
            <a:ext cx="3831076" cy="171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8125" y="1282125"/>
            <a:ext cx="1528623" cy="14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48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800" name="Google Shape;80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48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802" name="Google Shape;802;p48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03" name="Google Shape;803;p48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804" name="Google Shape;804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2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04" name="Google Shape;604;p27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Pourquoi apprendre à programmer?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5" name="Google Shape;605;p2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11" name="Google Shape;611;p28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8"/>
          <p:cNvSpPr txBox="1"/>
          <p:nvPr/>
        </p:nvSpPr>
        <p:spPr>
          <a:xfrm>
            <a:off x="228600" y="1060856"/>
            <a:ext cx="87921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PAN: Plan d’action numérique du MEES</a:t>
            </a:r>
            <a:r>
              <a:rPr lang="en" sz="3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3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(Orientation 1, mesure 02, pages 27-28)</a:t>
            </a:r>
            <a:endParaRPr sz="2000"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13" name="Google Shape;61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9200" y="2078608"/>
            <a:ext cx="6858001" cy="1229172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28"/>
          <p:cNvSpPr/>
          <p:nvPr/>
        </p:nvSpPr>
        <p:spPr>
          <a:xfrm>
            <a:off x="2505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28"/>
          <p:cNvSpPr/>
          <p:nvPr/>
        </p:nvSpPr>
        <p:spPr>
          <a:xfrm>
            <a:off x="7557075" y="3203981"/>
            <a:ext cx="314400" cy="5502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6" name="Google Shape;6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86" y="3744121"/>
            <a:ext cx="2922438" cy="64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35724" y="3744112"/>
            <a:ext cx="2922450" cy="51869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28"/>
          <p:cNvSpPr txBox="1"/>
          <p:nvPr/>
        </p:nvSpPr>
        <p:spPr>
          <a:xfrm>
            <a:off x="2559450" y="4699125"/>
            <a:ext cx="41304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tableau synoptique du  PAN, p.2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9"/>
          <p:cNvSpPr txBox="1">
            <a:spLocks noGrp="1"/>
          </p:cNvSpPr>
          <p:nvPr>
            <p:ph type="title"/>
          </p:nvPr>
        </p:nvSpPr>
        <p:spPr>
          <a:xfrm>
            <a:off x="311700" y="102356"/>
            <a:ext cx="8520600" cy="70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00"/>
                </a:solidFill>
                <a:latin typeface="Viga"/>
                <a:ea typeface="Viga"/>
                <a:cs typeface="Viga"/>
                <a:sym typeface="Viga"/>
              </a:rPr>
              <a:t>Enseigner la programmation… Pourquoi?</a:t>
            </a:r>
            <a:endParaRPr sz="3500">
              <a:solidFill>
                <a:srgbClr val="000000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24" name="Google Shape;624;p29"/>
          <p:cNvSpPr/>
          <p:nvPr/>
        </p:nvSpPr>
        <p:spPr>
          <a:xfrm>
            <a:off x="0" y="868031"/>
            <a:ext cx="9144000" cy="4275300"/>
          </a:xfrm>
          <a:prstGeom prst="rect">
            <a:avLst/>
          </a:prstGeom>
          <a:solidFill>
            <a:srgbClr val="0069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5" name="Google Shape;62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125" y="1065281"/>
            <a:ext cx="6001032" cy="354532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29"/>
          <p:cNvSpPr txBox="1"/>
          <p:nvPr/>
        </p:nvSpPr>
        <p:spPr>
          <a:xfrm>
            <a:off x="3328950" y="4697081"/>
            <a:ext cx="2486100" cy="3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Viga"/>
                <a:ea typeface="Viga"/>
                <a:cs typeface="Viga"/>
                <a:sym typeface="Viga"/>
              </a:rPr>
              <a:t>Extrait du PAN, p.28</a:t>
            </a:r>
            <a:endParaRPr>
              <a:solidFill>
                <a:srgbClr val="FFFFFF"/>
              </a:solidFill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30"/>
          <p:cNvSpPr txBox="1"/>
          <p:nvPr/>
        </p:nvSpPr>
        <p:spPr>
          <a:xfrm>
            <a:off x="6745925" y="247238"/>
            <a:ext cx="2089200" cy="44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?</a:t>
            </a:r>
            <a:endParaRPr sz="2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endParaRPr sz="1300">
              <a:solidFill>
                <a:srgbClr val="0069B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Avril 2019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12 dimensions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u="sng">
                <a:solidFill>
                  <a:srgbClr val="227A78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version interactive</a:t>
            </a:r>
            <a:endParaRPr sz="17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5"/>
              </a:rPr>
              <a:t>Continuum de développement de la compétence numérique</a:t>
            </a:r>
            <a:endParaRPr sz="17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Source : MEES - 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Janvier 2020</a:t>
            </a:r>
            <a:endParaRPr sz="13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32" name="Google Shape;632;p30"/>
          <p:cNvSpPr/>
          <p:nvPr/>
        </p:nvSpPr>
        <p:spPr>
          <a:xfrm>
            <a:off x="542525" y="786919"/>
            <a:ext cx="4284900" cy="3390600"/>
          </a:xfrm>
          <a:prstGeom prst="ellipse">
            <a:avLst/>
          </a:prstGeom>
          <a:solidFill>
            <a:srgbClr val="F55D4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3" name="Google Shape;63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123" y="449419"/>
            <a:ext cx="4527134" cy="4241907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p30"/>
          <p:cNvSpPr/>
          <p:nvPr/>
        </p:nvSpPr>
        <p:spPr>
          <a:xfrm>
            <a:off x="2713825" y="5087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30"/>
          <p:cNvSpPr/>
          <p:nvPr/>
        </p:nvSpPr>
        <p:spPr>
          <a:xfrm>
            <a:off x="2774775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30"/>
          <p:cNvSpPr/>
          <p:nvPr/>
        </p:nvSpPr>
        <p:spPr>
          <a:xfrm>
            <a:off x="3897300" y="26783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30"/>
          <p:cNvSpPr/>
          <p:nvPr/>
        </p:nvSpPr>
        <p:spPr>
          <a:xfrm>
            <a:off x="2774775" y="4273569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30"/>
          <p:cNvSpPr/>
          <p:nvPr/>
        </p:nvSpPr>
        <p:spPr>
          <a:xfrm>
            <a:off x="1289150" y="4339150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30"/>
          <p:cNvSpPr/>
          <p:nvPr/>
        </p:nvSpPr>
        <p:spPr>
          <a:xfrm>
            <a:off x="459350" y="3670256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30"/>
          <p:cNvSpPr/>
          <p:nvPr/>
        </p:nvSpPr>
        <p:spPr>
          <a:xfrm>
            <a:off x="235725" y="2602163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30"/>
          <p:cNvSpPr/>
          <p:nvPr/>
        </p:nvSpPr>
        <p:spPr>
          <a:xfrm>
            <a:off x="1443100" y="939281"/>
            <a:ext cx="1220400" cy="3261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31"/>
          <p:cNvSpPr txBox="1">
            <a:spLocks noGrp="1"/>
          </p:cNvSpPr>
          <p:nvPr>
            <p:ph type="title"/>
          </p:nvPr>
        </p:nvSpPr>
        <p:spPr>
          <a:xfrm>
            <a:off x="464825" y="168775"/>
            <a:ext cx="6423600" cy="64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L’engagement de l’élève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47" name="Google Shape;647;p31"/>
          <p:cNvSpPr txBox="1">
            <a:spLocks noGrp="1"/>
          </p:cNvSpPr>
          <p:nvPr>
            <p:ph type="body" idx="1"/>
          </p:nvPr>
        </p:nvSpPr>
        <p:spPr>
          <a:xfrm>
            <a:off x="747925" y="977128"/>
            <a:ext cx="6140400" cy="270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31"/>
          <p:cNvSpPr/>
          <p:nvPr/>
        </p:nvSpPr>
        <p:spPr>
          <a:xfrm>
            <a:off x="3629575" y="1145438"/>
            <a:ext cx="136500" cy="221700"/>
          </a:xfrm>
          <a:prstGeom prst="rect">
            <a:avLst/>
          </a:prstGeom>
          <a:solidFill>
            <a:srgbClr val="98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49" name="Google Shape;6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879651"/>
            <a:ext cx="7364624" cy="40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32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55" name="Google Shape;655;p32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aphicFrame>
        <p:nvGraphicFramePr>
          <p:cNvPr id="656" name="Google Shape;656;p32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{6B5E8E26-0EE0-4A6A-B4A7-C0D6138C5886}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57" name="Google Shape;65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3725" y="327299"/>
            <a:ext cx="1298525" cy="129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33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3" name="Google Shape;663;p33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64" name="Google Shape;664;p33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665" name="Google Shape;66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1204</Words>
  <Application>Microsoft Office PowerPoint</Application>
  <PresentationFormat>Affichage à l'écran (16:9)</PresentationFormat>
  <Paragraphs>206</Paragraphs>
  <Slides>24</Slides>
  <Notes>24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7" baseType="lpstr">
      <vt:lpstr>Ubuntu</vt:lpstr>
      <vt:lpstr>Merriweather</vt:lpstr>
      <vt:lpstr>Arial</vt:lpstr>
      <vt:lpstr>Viga</vt:lpstr>
      <vt:lpstr>Nixie One</vt:lpstr>
      <vt:lpstr>Cousine</vt:lpstr>
      <vt:lpstr>Roboto</vt:lpstr>
      <vt:lpstr>Permanent Marker</vt:lpstr>
      <vt:lpstr>Bangers</vt:lpstr>
      <vt:lpstr>Dosis</vt:lpstr>
      <vt:lpstr>Sniglet</vt:lpstr>
      <vt:lpstr>Friar template</vt:lpstr>
      <vt:lpstr>Simple Light</vt:lpstr>
      <vt:lpstr>Initiation à la programmation Scratch  </vt:lpstr>
      <vt:lpstr>Initiation à la programmation Scratch  Lien vers la présentation Web : bit.ly/mst29janvier2021  CSS des Bois-Francs</vt:lpstr>
      <vt:lpstr>Plan de la rencontre</vt:lpstr>
      <vt:lpstr>Enseigner la programmation… Pourquoi?</vt:lpstr>
      <vt:lpstr>Enseigner la programmation… Pourquoi?</vt:lpstr>
      <vt:lpstr>Présentation PowerPoint</vt:lpstr>
      <vt:lpstr>L’engagement de l’élève</vt:lpstr>
      <vt:lpstr>Connaissez-vous Scratch?</vt:lpstr>
      <vt:lpstr>Des outils pour s’initier à la programmation</vt:lpstr>
      <vt:lpstr>Des outils pour s’initier à la programmation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SURVOL D’AUTRES POSSIBILITÉS </vt:lpstr>
      <vt:lpstr>Présentation PowerPoint</vt:lpstr>
      <vt:lpstr>L’équipe du RÉCIT MST est disponible  les mercredis matins  de 9 h à 11 h 30. 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Initiation à la programmation Scratch  </dc:title>
  <dc:creator>Sonya Fiset</dc:creator>
  <cp:lastModifiedBy>Fiset Sonia</cp:lastModifiedBy>
  <cp:revision>1</cp:revision>
  <dcterms:modified xsi:type="dcterms:W3CDTF">2021-01-26T19:06:33Z</dcterms:modified>
</cp:coreProperties>
</file>