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Bangers" panose="020B0604020202020204" charset="0"/>
      <p:regular r:id="rId20"/>
    </p:embeddedFont>
    <p:embeddedFont>
      <p:font typeface="Dosis" panose="020B0604020202020204" charset="0"/>
      <p:regular r:id="rId21"/>
      <p:bold r:id="rId22"/>
    </p:embeddedFont>
    <p:embeddedFont>
      <p:font typeface="Merriweather" panose="020B0604020202020204" charset="0"/>
      <p:regular r:id="rId23"/>
      <p:bold r:id="rId24"/>
      <p:italic r:id="rId25"/>
      <p:boldItalic r:id="rId26"/>
    </p:embeddedFont>
    <p:embeddedFont>
      <p:font typeface="Permanent Marker" panose="020B0604020202020204" charset="0"/>
      <p:regular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  <p:embeddedFont>
      <p:font typeface="Sniglet" panose="020B0604020202020204" charset="0"/>
      <p:regular r:id="rId32"/>
    </p:embeddedFont>
    <p:embeddedFont>
      <p:font typeface="Ubuntu" panose="020B0604020202020204" charset="0"/>
      <p:regular r:id="rId33"/>
      <p:bold r:id="rId34"/>
      <p:italic r:id="rId35"/>
      <p:boldItalic r:id="rId36"/>
    </p:embeddedFont>
    <p:embeddedFont>
      <p:font typeface="Viga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191389999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sonya_fiset/kml29hq5sgsx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ampus.recit.qc.ca/math%c3%a9matique-science-et-technologie/scratchpremierspas" TargetMode="External"/><Relationship Id="rId4" Type="http://schemas.openxmlformats.org/officeDocument/2006/relationships/hyperlink" Target="https://campus.recit.qc.ca/course/view.php?id=16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93849137106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enrol/index.php?id=284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ampus.recit.qc.ca/mod/assign/view.php?id=10165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quipe@recitmst.qc.ca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channel/UC7IcadI_rZFwso9N81PYqFg" TargetMode="External"/><Relationship Id="rId5" Type="http://schemas.openxmlformats.org/officeDocument/2006/relationships/hyperlink" Target="https://twitter.com/recitmst" TargetMode="External"/><Relationship Id="rId4" Type="http://schemas.openxmlformats.org/officeDocument/2006/relationships/hyperlink" Target="https://www.facebook.com/RECITMST2020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d2eae8279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d2eae8279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Lien de la présentation : </a:t>
            </a:r>
            <a:r>
              <a:rPr lang="en" sz="3400" b="1" u="sng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http://bit.ly/mst29avril2021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d2eae8279d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d2eae8279d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d5932e14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d5932e14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Remixer ce programmer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https://scratch.mit.edu/projects/191389999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a4c30b11fa_1_1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a4c30b11fa_1_1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Padlet par disciplines : 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https://padlet.com/sonya_fiset/kml29hq5sgsx</a:t>
            </a:r>
            <a:endParaRPr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Autoformation sur Campus RÉCIT </a:t>
            </a: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Scratch</a:t>
            </a:r>
            <a:r>
              <a:rPr lang="en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  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https://campus.recit.qc.ca/math%c3%a9matique-science-et-technologie/scratchpremierspas</a:t>
            </a:r>
            <a:endParaRPr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b71cc012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b71cc012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Salle de vidéoconférence : </a:t>
            </a:r>
            <a:r>
              <a:rPr lang="en" sz="1050" u="sng">
                <a:solidFill>
                  <a:srgbClr val="1A73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https://zoom.us/j/93849137106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bd1ec8427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6" name="Google Shape;716;gbd1ec8427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638831563_0_2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638831563_0_2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pour obtenir le badge de participation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https://campus.recit.qc.ca/enrol/index.php?id=284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https://campus.recit.qc.ca/mod/assign/view.php?id=10165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a4c30b11fa_1_1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a4c30b11fa_1_1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Me joindre </a:t>
            </a: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sonya.fiset@recitmst.qc.ca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Message à l’équipe : equipe</a:t>
            </a:r>
            <a:r>
              <a:rPr lang="en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@recitmst.qc.ca</a:t>
            </a: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: https://www.facebook.com/RECITMST2020/</a:t>
            </a:r>
            <a:endParaRPr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: https://twitter.com/recitmst</a:t>
            </a:r>
            <a:endParaRPr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r>
              <a:rPr lang="en"/>
              <a:t> : </a:t>
            </a:r>
            <a:r>
              <a:rPr lang="en" u="sng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https://www.youtube.com/channel/UC7IcadI_rZFwso9N81PYqFg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d2eae827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d2eae827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c9ad1388b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c9ad1388b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a4c30b11fa_1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a4c30b11fa_1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a4c30b11fa_1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a4c30b11fa_1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4c30b11fa_1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4c30b11fa_1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https://scratch.mit.edu/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c638831563_0_1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c638831563_0_1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https://scratch.mit.edu/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d2eae8279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d2eae8279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https://pixabay.com/fr/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d2eae8279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d2eae8279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2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24" name="Google Shape;524;p12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2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2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2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2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2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2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2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2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 1">
  <p:cSld name="TITLE_5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5" name="Google Shape;53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6" name="Google Shape;53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3" name="Google Shape;543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4" name="Google Shape;54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7" name="Google Shape;54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1" name="Google Shape;55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5" name="Google Shape;555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6" name="Google Shape;55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3" name="Google Shape;56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66" name="Google Shape;56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70" name="Google Shape;570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1" name="Google Shape;571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2" name="Google Shape;57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75" name="Google Shape;57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8" name="Google Shape;578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9" name="Google Shape;57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7" name="Google Shape;397;p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31" name="Google Shape;431;p8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iga"/>
              <a:buNone/>
              <a:defRPr sz="28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9" name="Google Shape;539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●"/>
              <a:defRPr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540" name="Google Shape;54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hyperlink" Target="https://creativecommons.org/licenses/by-nc-sa/4.0/deed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18923321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math%c3%a9matique-science-et-technologie/scratchpremierspa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hyperlink" Target="https://padlet.com/sonya_fiset/kml29hq5sgs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hyperlink" Target="https://zoom.us/j/9384913710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docs.google.com/document/d/1l8zWnIkVf7YOmuXukXEmhALialAQ4FLGas9Vb8AgnbI/edit?usp=shari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login/index.ph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hyperlink" Target="https://campus.recit.qc.ca/mod/assign/view.php?id=10165" TargetMode="External"/><Relationship Id="rId4" Type="http://schemas.openxmlformats.org/officeDocument/2006/relationships/hyperlink" Target="https://campus.recit.qc.ca/enrol/index.php?id=284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youtube.com/channel/UC7IcadI_rZFwso9N81PYqF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twitter.com/recitmst" TargetMode="External"/><Relationship Id="rId5" Type="http://schemas.openxmlformats.org/officeDocument/2006/relationships/hyperlink" Target="https://www.facebook.com/RECITMST2020/" TargetMode="External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hyperlink" Target="https://creativecommons.org/licenses/by-nc-sa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creativecommons.org/licenses/by-nc-sa/4.0/" TargetMode="External"/><Relationship Id="rId5" Type="http://schemas.openxmlformats.org/officeDocument/2006/relationships/hyperlink" Target="mailto:equipe@recitmst.qc.ca" TargetMode="External"/><Relationship Id="rId4" Type="http://schemas.openxmlformats.org/officeDocument/2006/relationships/hyperlink" Target="https://recitmst.qc.ca/" TargetMode="Externa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hyperlink" Target="http://www.education.gouv.qc.ca/fileadmin/site_web/documents/ministere/continuum-cadre-reference-num.pdf" TargetMode="External"/><Relationship Id="rId4" Type="http://schemas.openxmlformats.org/officeDocument/2006/relationships/hyperlink" Target="https://view.genial.ly/5d812659369a7d0fc95ca03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ecitmst.qc.ca/blockly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hyperlink" Target="https://scratch.mit.edu/" TargetMode="External"/><Relationship Id="rId4" Type="http://schemas.openxmlformats.org/officeDocument/2006/relationships/hyperlink" Target="http://code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hyperlink" Target="https://scratch.mit.edu/projects/298029557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docs.google.com/document/d/122HsXwiLygt9tpebbItnzqvw27mihjLVHVJuagBZ_To/edit?usp=sharing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scratch.mit.edu/projects/216531127/#edito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26"/>
          <p:cNvPicPr preferRelativeResize="0"/>
          <p:nvPr/>
        </p:nvPicPr>
        <p:blipFill rotWithShape="1">
          <a:blip r:embed="rId3">
            <a:alphaModFix/>
          </a:blip>
          <a:srcRect t="9481" b="-8139"/>
          <a:stretch/>
        </p:blipFill>
        <p:spPr>
          <a:xfrm>
            <a:off x="20225" y="0"/>
            <a:ext cx="9103550" cy="560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00" y="-370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26"/>
          <p:cNvSpPr txBox="1">
            <a:spLocks noGrp="1"/>
          </p:cNvSpPr>
          <p:nvPr>
            <p:ph type="ctrTitle"/>
          </p:nvPr>
        </p:nvSpPr>
        <p:spPr>
          <a:xfrm>
            <a:off x="20225" y="2040888"/>
            <a:ext cx="6754200" cy="22506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Programmer avec Scratch pour développer la compétence numérique</a:t>
            </a:r>
            <a:endParaRPr sz="3400" b="1" i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u="sng">
                <a:solidFill>
                  <a:srgbClr val="FF9900"/>
                </a:solidFill>
              </a:rPr>
              <a:t>http://bit.ly/mst29avril2021</a:t>
            </a:r>
            <a:r>
              <a:rPr lang="en" sz="3400">
                <a:solidFill>
                  <a:srgbClr val="FFFFFF"/>
                </a:solidFill>
              </a:rPr>
              <a:t> </a:t>
            </a:r>
            <a:endParaRPr sz="3400">
              <a:solidFill>
                <a:srgbClr val="0069BF"/>
              </a:solidFill>
            </a:endParaRPr>
          </a:p>
        </p:txBody>
      </p:sp>
      <p:sp>
        <p:nvSpPr>
          <p:cNvPr id="589" name="Google Shape;589;p26"/>
          <p:cNvSpPr txBox="1"/>
          <p:nvPr/>
        </p:nvSpPr>
        <p:spPr>
          <a:xfrm>
            <a:off x="0" y="4528900"/>
            <a:ext cx="38271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Sonya Fiset </a:t>
            </a:r>
            <a:endParaRPr sz="20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0" name="Google Shape;59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775" y="364725"/>
            <a:ext cx="3431422" cy="128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15750" y="87525"/>
            <a:ext cx="1813600" cy="11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6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82249" y="4704324"/>
            <a:ext cx="1024125" cy="3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28225" y="1504900"/>
            <a:ext cx="1077150" cy="119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5"/>
          <p:cNvSpPr txBox="1"/>
          <p:nvPr/>
        </p:nvSpPr>
        <p:spPr>
          <a:xfrm>
            <a:off x="299400" y="1109700"/>
            <a:ext cx="4891200" cy="3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1-Bloc « Événement »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2- Bloc « Effacer »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3-Bloc « Stylo en position d’écriture , couleur et taille »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4-Tracer le carré 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5-Ajouter le temps pour ralentir l’action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6" name="Google Shape;686;p35"/>
          <p:cNvSpPr txBox="1"/>
          <p:nvPr/>
        </p:nvSpPr>
        <p:spPr>
          <a:xfrm>
            <a:off x="905775" y="295725"/>
            <a:ext cx="43635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Défi 2</a:t>
            </a:r>
            <a:endParaRPr sz="24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Projet Scratch : </a:t>
            </a:r>
            <a:r>
              <a:rPr lang="en" sz="12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https://scratch.mit.edu/projects/189233210</a:t>
            </a:r>
            <a:endParaRPr sz="1200"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87" name="Google Shape;68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4296" y="0"/>
            <a:ext cx="308840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2248" y="4167708"/>
            <a:ext cx="689156" cy="66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6"/>
          <p:cNvSpPr txBox="1"/>
          <p:nvPr/>
        </p:nvSpPr>
        <p:spPr>
          <a:xfrm>
            <a:off x="373025" y="909575"/>
            <a:ext cx="8545200" cy="3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0-Remixer un programme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Réaliser un défi :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-Produit de 2 nombres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</a:rPr>
              <a:t>-Somme de 3 </a:t>
            </a: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nombres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-Moyenne de 3 nombres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-Périmètre d’une figure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-Aire d’une figure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-Calcul de la taxe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Créativité et exploration!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94" name="Google Shape;694;p36"/>
          <p:cNvSpPr txBox="1"/>
          <p:nvPr/>
        </p:nvSpPr>
        <p:spPr>
          <a:xfrm>
            <a:off x="905775" y="295725"/>
            <a:ext cx="68133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Défi 3</a:t>
            </a:r>
            <a:endParaRPr sz="2400"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95" name="Google Shape;69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0323" y="295720"/>
            <a:ext cx="689156" cy="66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8225" y="1273298"/>
            <a:ext cx="4446274" cy="26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7"/>
          <p:cNvSpPr txBox="1">
            <a:spLocks noGrp="1"/>
          </p:cNvSpPr>
          <p:nvPr>
            <p:ph type="body" idx="1"/>
          </p:nvPr>
        </p:nvSpPr>
        <p:spPr>
          <a:xfrm>
            <a:off x="2234275" y="369025"/>
            <a:ext cx="5965800" cy="44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Ressources :</a:t>
            </a:r>
            <a:endParaRPr sz="3600" b="1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Autoformations Campus RÉCIT :</a:t>
            </a:r>
            <a:endParaRPr sz="2400"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Scratch pour tous</a:t>
            </a:r>
            <a:endParaRPr sz="24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9900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Padlet</a:t>
            </a:r>
            <a:endParaRPr sz="2400" b="1">
              <a:solidFill>
                <a:srgbClr val="FF99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2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702" name="Google Shape;70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2248" y="4167708"/>
            <a:ext cx="689156" cy="66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600" y="1362075"/>
            <a:ext cx="1961476" cy="164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8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709" name="Google Shape;709;p38"/>
          <p:cNvSpPr txBox="1">
            <a:spLocks noGrp="1"/>
          </p:cNvSpPr>
          <p:nvPr>
            <p:ph type="title" idx="4294967295"/>
          </p:nvPr>
        </p:nvSpPr>
        <p:spPr>
          <a:xfrm>
            <a:off x="943500" y="636075"/>
            <a:ext cx="72570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L’équipe du RÉCIT MST est disponible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les mercredis matins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de 9 h à 11 h 30. 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10" name="Google Shape;710;p38">
            <a:hlinkClick r:id="rId3"/>
          </p:cNvPr>
          <p:cNvSpPr/>
          <p:nvPr/>
        </p:nvSpPr>
        <p:spPr>
          <a:xfrm>
            <a:off x="3092753" y="1988225"/>
            <a:ext cx="2958600" cy="163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11" name="Google Shape;711;p38"/>
          <p:cNvSpPr/>
          <p:nvPr/>
        </p:nvSpPr>
        <p:spPr>
          <a:xfrm>
            <a:off x="2957648" y="1877003"/>
            <a:ext cx="3228699" cy="217328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12" name="Google Shape;712;p38"/>
          <p:cNvSpPr txBox="1"/>
          <p:nvPr/>
        </p:nvSpPr>
        <p:spPr>
          <a:xfrm>
            <a:off x="2098950" y="4116175"/>
            <a:ext cx="49461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Lien vers notre salle de vidéoconférence : 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1A73E8"/>
                </a:solidFill>
                <a:highlight>
                  <a:srgbClr val="FFFFFF"/>
                </a:highlight>
                <a:latin typeface="Viga"/>
                <a:ea typeface="Viga"/>
                <a:cs typeface="Viga"/>
                <a:sym typeface="Vig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https://zoom.us/j/93849137106</a:t>
            </a:r>
            <a:endParaRPr sz="2400" b="1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13" name="Google Shape;71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2750" y="1988225"/>
            <a:ext cx="2958601" cy="163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9"/>
          <p:cNvSpPr txBox="1">
            <a:spLocks noGrp="1"/>
          </p:cNvSpPr>
          <p:nvPr>
            <p:ph type="title"/>
          </p:nvPr>
        </p:nvSpPr>
        <p:spPr>
          <a:xfrm>
            <a:off x="4992000" y="333300"/>
            <a:ext cx="36756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1"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Programmation avec Scratch en ajoutant l’extension</a:t>
            </a:r>
            <a:r>
              <a:rPr lang="en" sz="2000"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2000" u="sng">
                <a:latin typeface="Ubuntu"/>
                <a:ea typeface="Ubuntu"/>
                <a:cs typeface="Ubuntu"/>
                <a:sym typeface="Ubuntu"/>
                <a:hlinkClick r:id="rId4"/>
              </a:rPr>
              <a:t>Ressources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2000" u="sng">
                <a:latin typeface="Ubuntu"/>
                <a:ea typeface="Ubuntu"/>
                <a:cs typeface="Ubuntu"/>
                <a:sym typeface="Ubuntu"/>
              </a:rPr>
              <a:t>Avantages :</a:t>
            </a:r>
            <a:r>
              <a:rPr lang="en" sz="2000"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peu coûteux et créatif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Ubuntu"/>
              <a:buNone/>
            </a:pP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</p:txBody>
      </p:sp>
      <p:pic>
        <p:nvPicPr>
          <p:cNvPr id="719" name="Google Shape;719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8500" y="3890281"/>
            <a:ext cx="871225" cy="935075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39"/>
          <p:cNvSpPr txBox="1"/>
          <p:nvPr/>
        </p:nvSpPr>
        <p:spPr>
          <a:xfrm>
            <a:off x="543300" y="605600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Autre atelier à 14 h  </a:t>
            </a:r>
            <a:endParaRPr sz="2400" b="1"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155CC"/>
                </a:solidFill>
                <a:latin typeface="Viga"/>
                <a:ea typeface="Viga"/>
                <a:cs typeface="Viga"/>
                <a:sym typeface="Viga"/>
              </a:rPr>
              <a:t>Makey Makey</a:t>
            </a:r>
            <a:endParaRPr sz="2400" b="1">
              <a:solidFill>
                <a:srgbClr val="1155CC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21" name="Google Shape;721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2800" y="1775150"/>
            <a:ext cx="2576825" cy="19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727" name="Google Shape;727;p40"/>
          <p:cNvSpPr txBox="1">
            <a:spLocks noGrp="1"/>
          </p:cNvSpPr>
          <p:nvPr>
            <p:ph type="title" idx="4294967295"/>
          </p:nvPr>
        </p:nvSpPr>
        <p:spPr>
          <a:xfrm>
            <a:off x="1391950" y="319500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Obtenez votre 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badge de participation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28" name="Google Shape;728;p40"/>
          <p:cNvSpPr txBox="1"/>
          <p:nvPr/>
        </p:nvSpPr>
        <p:spPr>
          <a:xfrm>
            <a:off x="3500625" y="1763375"/>
            <a:ext cx="51072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Créer compte gratuit sur </a:t>
            </a:r>
            <a:r>
              <a:rPr lang="en" sz="20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 RÉCIT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Valider avec courriel, se connecter.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S’inscrire à l’autoformation </a:t>
            </a:r>
            <a:r>
              <a:rPr lang="en" sz="20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RV virtuels du RÉCIT MST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(Bouton « M’inscrire » au bas de la page).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Écrire un commentaire sur </a:t>
            </a: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cette page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24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29" name="Google Shape;729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875" y="2037125"/>
            <a:ext cx="2254200" cy="220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41"/>
          <p:cNvSpPr txBox="1">
            <a:spLocks noGrp="1"/>
          </p:cNvSpPr>
          <p:nvPr>
            <p:ph type="ctrTitle" idx="4294967295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>
                <a:latin typeface="Viga"/>
                <a:ea typeface="Viga"/>
                <a:cs typeface="Viga"/>
                <a:sym typeface="Viga"/>
              </a:rPr>
              <a:t>MERCI !</a:t>
            </a:r>
            <a:endParaRPr sz="10000" b="1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35" name="Google Shape;73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41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equipe@recitmst.qc.ca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737" name="Google Shape;737;p41"/>
          <p:cNvSpPr txBox="1"/>
          <p:nvPr/>
        </p:nvSpPr>
        <p:spPr>
          <a:xfrm>
            <a:off x="443038" y="271970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8" name="Google Shape;738;p41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sont mises à disposition, sauf exception,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39" name="Google Shape;739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7"/>
          <p:cNvSpPr txBox="1">
            <a:spLocks noGrp="1"/>
          </p:cNvSpPr>
          <p:nvPr>
            <p:ph type="body" idx="4294967295"/>
          </p:nvPr>
        </p:nvSpPr>
        <p:spPr>
          <a:xfrm>
            <a:off x="4093500" y="1425875"/>
            <a:ext cx="3452100" cy="24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latin typeface="Ubuntu"/>
                <a:ea typeface="Ubuntu"/>
                <a:cs typeface="Ubuntu"/>
                <a:sym typeface="Ubuntu"/>
              </a:rPr>
              <a:t>Sonya Fiset</a:t>
            </a:r>
            <a:endParaRPr sz="3600" b="1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latin typeface="Ubuntu"/>
                <a:ea typeface="Ubuntu"/>
                <a:cs typeface="Ubuntu"/>
                <a:sym typeface="Ubuntu"/>
              </a:rPr>
              <a:t>Luc Lagarde</a:t>
            </a:r>
            <a:endParaRPr sz="3600" b="1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9" name="Google Shape;599;p27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00" name="Google Shape;60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27"/>
          <p:cNvSpPr txBox="1"/>
          <p:nvPr/>
        </p:nvSpPr>
        <p:spPr>
          <a:xfrm>
            <a:off x="2534525" y="4100188"/>
            <a:ext cx="3981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>
                <a:latin typeface="Ubuntu"/>
                <a:ea typeface="Ubuntu"/>
                <a:cs typeface="Ubuntu"/>
                <a:sym typeface="Ubuntu"/>
              </a:rPr>
              <a:t>Pour plus de détails : </a:t>
            </a:r>
            <a:r>
              <a:rPr lang="en" sz="16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recitmst.qc.ca</a:t>
            </a:r>
            <a:endParaRPr sz="1600" b="1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2" name="Google Shape;602;p27"/>
          <p:cNvSpPr txBox="1"/>
          <p:nvPr/>
        </p:nvSpPr>
        <p:spPr>
          <a:xfrm>
            <a:off x="1586825" y="4737200"/>
            <a:ext cx="7316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Ubuntu"/>
                <a:ea typeface="Ubuntu"/>
                <a:cs typeface="Ubuntu"/>
                <a:sym typeface="Ubuntu"/>
              </a:rPr>
              <a:t>Cette présentation du </a:t>
            </a:r>
            <a:r>
              <a:rPr lang="en" sz="1000" u="sng">
                <a:latin typeface="Ubuntu"/>
                <a:ea typeface="Ubuntu"/>
                <a:cs typeface="Ubuntu"/>
                <a:sym typeface="Ubuntu"/>
                <a:hlinkClick r:id="rId5"/>
              </a:rPr>
              <a:t>RÉCIT MST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est mise à disposition, sauf exception, selon les termes de la </a:t>
            </a:r>
            <a:r>
              <a:rPr lang="en" sz="1000" u="sng">
                <a:latin typeface="Ubuntu"/>
                <a:ea typeface="Ubuntu"/>
                <a:cs typeface="Ubuntu"/>
                <a:sym typeface="Ubuntu"/>
                <a:hlinkClick r:id="rId6"/>
              </a:rPr>
              <a:t>Licence Creative Commons </a:t>
            </a:r>
            <a:endParaRPr sz="10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03" name="Google Shape;603;p27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7872" y="4819335"/>
            <a:ext cx="762650" cy="2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40925" y="1454175"/>
            <a:ext cx="2505091" cy="2404888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27"/>
          <p:cNvSpPr txBox="1"/>
          <p:nvPr/>
        </p:nvSpPr>
        <p:spPr>
          <a:xfrm rot="5400000" flipH="1">
            <a:off x="6386025" y="2096350"/>
            <a:ext cx="3995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http://bit.ly/mst29avril2021</a:t>
            </a:r>
            <a:endParaRPr sz="2400"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Description de l’atelier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11" name="Google Shape;611;p28"/>
          <p:cNvSpPr txBox="1">
            <a:spLocks noGrp="1"/>
          </p:cNvSpPr>
          <p:nvPr>
            <p:ph type="body" idx="1"/>
          </p:nvPr>
        </p:nvSpPr>
        <p:spPr>
          <a:xfrm>
            <a:off x="747925" y="1082425"/>
            <a:ext cx="6869700" cy="31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Présentation du logiciel</a:t>
            </a:r>
            <a:r>
              <a:rPr lang="en" sz="22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Scratch 3.0 </a:t>
            </a:r>
            <a:r>
              <a:rPr lang="en" sz="22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qui permet d’introduire la programmation créative dès le primaire. Visuelle, cette plateforme permet aussi la programmation créative grâce à des banques d’éléments nombreux. La programmation avec Scratch développe la</a:t>
            </a:r>
            <a:r>
              <a:rPr lang="en" sz="22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compétence numérique</a:t>
            </a:r>
            <a:r>
              <a:rPr lang="en" sz="22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des élèves en augmentant ces habiletés technologiques, en favorisant la </a:t>
            </a:r>
            <a:r>
              <a:rPr lang="en" sz="22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collaboration, l’innovation et la créativité, ainsi que la résolution de problèmes</a:t>
            </a:r>
            <a:r>
              <a:rPr lang="en" sz="22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endParaRPr sz="2200">
              <a:solidFill>
                <a:schemeClr val="accent1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3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2" name="Google Shape;612;p28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613" name="Google Shape;61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9348" y="4044669"/>
            <a:ext cx="918875" cy="887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9"/>
          <p:cNvSpPr txBox="1"/>
          <p:nvPr/>
        </p:nvSpPr>
        <p:spPr>
          <a:xfrm>
            <a:off x="6745925" y="247238"/>
            <a:ext cx="2089200" cy="44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Pourquoi ?</a:t>
            </a:r>
            <a:endParaRPr sz="2800" b="1"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Cadre de référence de la compétence numérique</a:t>
            </a:r>
            <a:endParaRPr sz="1300">
              <a:solidFill>
                <a:srgbClr val="0069B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Source : MEES - Avril 2019</a:t>
            </a:r>
            <a:endParaRPr sz="10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12 dimensions</a:t>
            </a:r>
            <a:endParaRPr sz="17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227A78"/>
                </a:solidFill>
                <a:latin typeface="Viga"/>
                <a:ea typeface="Viga"/>
                <a:cs typeface="Viga"/>
                <a:sym typeface="Vig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version interactive</a:t>
            </a:r>
            <a:endParaRPr sz="1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5"/>
              </a:rPr>
              <a:t>Continuum de développement de la compétence numérique</a:t>
            </a:r>
            <a:endParaRPr sz="17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Source : MEES - Janvier 2020</a:t>
            </a:r>
            <a:endParaRPr sz="9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19" name="Google Shape;619;p29"/>
          <p:cNvSpPr/>
          <p:nvPr/>
        </p:nvSpPr>
        <p:spPr>
          <a:xfrm>
            <a:off x="542525" y="786919"/>
            <a:ext cx="4284900" cy="3390600"/>
          </a:xfrm>
          <a:prstGeom prst="ellipse">
            <a:avLst/>
          </a:prstGeom>
          <a:solidFill>
            <a:srgbClr val="F55D4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0" name="Google Shape;620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8123" y="449419"/>
            <a:ext cx="4527134" cy="4241907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29"/>
          <p:cNvSpPr/>
          <p:nvPr/>
        </p:nvSpPr>
        <p:spPr>
          <a:xfrm>
            <a:off x="2713825" y="508756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29"/>
          <p:cNvSpPr/>
          <p:nvPr/>
        </p:nvSpPr>
        <p:spPr>
          <a:xfrm>
            <a:off x="2774775" y="939281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9"/>
          <p:cNvSpPr/>
          <p:nvPr/>
        </p:nvSpPr>
        <p:spPr>
          <a:xfrm>
            <a:off x="3897300" y="2678363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9"/>
          <p:cNvSpPr/>
          <p:nvPr/>
        </p:nvSpPr>
        <p:spPr>
          <a:xfrm>
            <a:off x="2774775" y="4273569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9"/>
          <p:cNvSpPr/>
          <p:nvPr/>
        </p:nvSpPr>
        <p:spPr>
          <a:xfrm>
            <a:off x="1289150" y="4339150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9"/>
          <p:cNvSpPr/>
          <p:nvPr/>
        </p:nvSpPr>
        <p:spPr>
          <a:xfrm>
            <a:off x="459350" y="3670256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9"/>
          <p:cNvSpPr/>
          <p:nvPr/>
        </p:nvSpPr>
        <p:spPr>
          <a:xfrm>
            <a:off x="235725" y="2602163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9"/>
          <p:cNvSpPr/>
          <p:nvPr/>
        </p:nvSpPr>
        <p:spPr>
          <a:xfrm>
            <a:off x="1443100" y="939281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9"/>
          <p:cNvSpPr/>
          <p:nvPr/>
        </p:nvSpPr>
        <p:spPr>
          <a:xfrm>
            <a:off x="6553775" y="893075"/>
            <a:ext cx="2473500" cy="2035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9"/>
          <p:cNvSpPr/>
          <p:nvPr/>
        </p:nvSpPr>
        <p:spPr>
          <a:xfrm>
            <a:off x="6594300" y="2948450"/>
            <a:ext cx="2473500" cy="1617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0"/>
          <p:cNvSpPr txBox="1">
            <a:spLocks noGrp="1"/>
          </p:cNvSpPr>
          <p:nvPr>
            <p:ph type="title"/>
          </p:nvPr>
        </p:nvSpPr>
        <p:spPr>
          <a:xfrm>
            <a:off x="464825" y="168775"/>
            <a:ext cx="64236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Viga"/>
                <a:ea typeface="Viga"/>
                <a:cs typeface="Viga"/>
                <a:sym typeface="Viga"/>
              </a:rPr>
              <a:t>L’engagement de l’élève</a:t>
            </a:r>
            <a:endParaRPr sz="24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6" name="Google Shape;636;p30"/>
          <p:cNvSpPr txBox="1">
            <a:spLocks noGrp="1"/>
          </p:cNvSpPr>
          <p:nvPr>
            <p:ph type="body" idx="1"/>
          </p:nvPr>
        </p:nvSpPr>
        <p:spPr>
          <a:xfrm>
            <a:off x="747925" y="977128"/>
            <a:ext cx="6140400" cy="27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0"/>
          <p:cNvSpPr/>
          <p:nvPr/>
        </p:nvSpPr>
        <p:spPr>
          <a:xfrm>
            <a:off x="3629575" y="1145438"/>
            <a:ext cx="136500" cy="2217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  <p:pic>
        <p:nvPicPr>
          <p:cNvPr id="638" name="Google Shape;63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879651"/>
            <a:ext cx="7364624" cy="40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9348" y="4044669"/>
            <a:ext cx="918875" cy="887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1"/>
          <p:cNvSpPr txBox="1">
            <a:spLocks noGrp="1"/>
          </p:cNvSpPr>
          <p:nvPr>
            <p:ph type="title"/>
          </p:nvPr>
        </p:nvSpPr>
        <p:spPr>
          <a:xfrm>
            <a:off x="655325" y="379950"/>
            <a:ext cx="73569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Viga"/>
                <a:ea typeface="Viga"/>
                <a:cs typeface="Viga"/>
                <a:sym typeface="Viga"/>
              </a:rPr>
              <a:t>Des outils pour s’initier à la programmation</a:t>
            </a:r>
            <a:endParaRPr sz="24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5" name="Google Shape;645;p31"/>
          <p:cNvSpPr txBox="1">
            <a:spLocks noGrp="1"/>
          </p:cNvSpPr>
          <p:nvPr>
            <p:ph type="body" idx="1"/>
          </p:nvPr>
        </p:nvSpPr>
        <p:spPr>
          <a:xfrm>
            <a:off x="270900" y="1312800"/>
            <a:ext cx="8725800" cy="3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731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2000"/>
              <a:buFont typeface="Ubuntu"/>
              <a:buAutoNum type="arabicPeriod"/>
            </a:pPr>
            <a:r>
              <a:rPr lang="en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Jeux Blockly : </a:t>
            </a:r>
            <a:r>
              <a:rPr lang="en" sz="20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http://recitmst.qc.ca/blockly/</a:t>
            </a:r>
            <a:endParaRPr sz="2000" u="sng">
              <a:solidFill>
                <a:srgbClr val="0069BF"/>
              </a:solidFill>
              <a:latin typeface="Ubuntu"/>
              <a:ea typeface="Ubuntu"/>
              <a:cs typeface="Ubuntu"/>
              <a:sym typeface="Ubuntu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Sans connexion, base de la programmation, pas à pas. </a:t>
            </a:r>
            <a:endParaRPr sz="20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73100" lvl="0" indent="-355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69BF"/>
              </a:buClr>
              <a:buSzPts val="2000"/>
              <a:buFont typeface="Ubuntu"/>
              <a:buAutoNum type="arabicPeriod"/>
            </a:pPr>
            <a:r>
              <a:rPr lang="en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Code.org : </a:t>
            </a:r>
            <a:r>
              <a:rPr lang="en" sz="20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http://code.org</a:t>
            </a:r>
            <a:endParaRPr sz="2000" u="sng">
              <a:solidFill>
                <a:srgbClr val="0069BF"/>
              </a:solidFill>
              <a:latin typeface="Ubuntu"/>
              <a:ea typeface="Ubuntu"/>
              <a:cs typeface="Ubuntu"/>
              <a:sym typeface="Ubuntu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Compte d’enseignant, on suit les élèves dans leurs défis.</a:t>
            </a:r>
            <a:endParaRPr sz="20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73100" lvl="0" indent="-355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69BF"/>
              </a:buClr>
              <a:buSzPts val="2000"/>
              <a:buFont typeface="Ubuntu"/>
              <a:buAutoNum type="arabicPeriod"/>
            </a:pPr>
            <a:r>
              <a:rPr lang="en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Scratch : </a:t>
            </a:r>
            <a:r>
              <a:rPr lang="en" sz="20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https://scratch.mit.edu/</a:t>
            </a:r>
            <a:endParaRPr sz="2000" u="sng">
              <a:solidFill>
                <a:srgbClr val="0069BF"/>
              </a:solidFill>
              <a:latin typeface="Ubuntu"/>
              <a:ea typeface="Ubuntu"/>
              <a:cs typeface="Ubuntu"/>
              <a:sym typeface="Ubuntu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Prêt à programmer...</a:t>
            </a:r>
            <a:endParaRPr sz="20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100"/>
              </a:spcBef>
              <a:spcAft>
                <a:spcPts val="60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6" name="Google Shape;646;p31"/>
          <p:cNvSpPr/>
          <p:nvPr/>
        </p:nvSpPr>
        <p:spPr>
          <a:xfrm>
            <a:off x="0" y="3205856"/>
            <a:ext cx="470700" cy="34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  <p:pic>
        <p:nvPicPr>
          <p:cNvPr id="647" name="Google Shape;647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12248" y="204576"/>
            <a:ext cx="689156" cy="66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 txBox="1">
            <a:spLocks noGrp="1"/>
          </p:cNvSpPr>
          <p:nvPr>
            <p:ph type="title"/>
          </p:nvPr>
        </p:nvSpPr>
        <p:spPr>
          <a:xfrm>
            <a:off x="655325" y="379950"/>
            <a:ext cx="73569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Viga"/>
                <a:ea typeface="Viga"/>
                <a:cs typeface="Viga"/>
                <a:sym typeface="Viga"/>
              </a:rPr>
              <a:t>S’initier à la programmation Scratch</a:t>
            </a:r>
            <a:endParaRPr sz="24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3" name="Google Shape;653;p32"/>
          <p:cNvSpPr txBox="1">
            <a:spLocks noGrp="1"/>
          </p:cNvSpPr>
          <p:nvPr>
            <p:ph type="body" idx="1"/>
          </p:nvPr>
        </p:nvSpPr>
        <p:spPr>
          <a:xfrm>
            <a:off x="270900" y="1312800"/>
            <a:ext cx="8725800" cy="3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731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2000"/>
              <a:buFont typeface="Ubuntu"/>
              <a:buAutoNum type="arabicPeriod"/>
            </a:pPr>
            <a:r>
              <a:rPr lang="en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Scratch : </a:t>
            </a:r>
            <a:r>
              <a:rPr lang="en" sz="20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https://scratch.mit.edu/</a:t>
            </a:r>
            <a:endParaRPr sz="2000" u="sng">
              <a:solidFill>
                <a:srgbClr val="0069BF"/>
              </a:solidFill>
              <a:latin typeface="Ubuntu"/>
              <a:ea typeface="Ubuntu"/>
              <a:cs typeface="Ubuntu"/>
              <a:sym typeface="Ubuntu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100"/>
              </a:spcBef>
              <a:spcAft>
                <a:spcPts val="60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54" name="Google Shape;65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2248" y="204576"/>
            <a:ext cx="689156" cy="66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2928"/>
            <a:ext cx="9144002" cy="50976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6" name="Google Shape;656;p32"/>
          <p:cNvCxnSpPr/>
          <p:nvPr/>
        </p:nvCxnSpPr>
        <p:spPr>
          <a:xfrm>
            <a:off x="7410100" y="4466750"/>
            <a:ext cx="899700" cy="42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7" name="Google Shape;657;p32"/>
          <p:cNvSpPr txBox="1"/>
          <p:nvPr/>
        </p:nvSpPr>
        <p:spPr>
          <a:xfrm>
            <a:off x="6424500" y="3990350"/>
            <a:ext cx="131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1.Choisir un lutin.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658" name="Google Shape;658;p32"/>
          <p:cNvCxnSpPr/>
          <p:nvPr/>
        </p:nvCxnSpPr>
        <p:spPr>
          <a:xfrm>
            <a:off x="8053450" y="4390550"/>
            <a:ext cx="899700" cy="42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9" name="Google Shape;659;p32"/>
          <p:cNvSpPr txBox="1"/>
          <p:nvPr/>
        </p:nvSpPr>
        <p:spPr>
          <a:xfrm>
            <a:off x="7832600" y="3950525"/>
            <a:ext cx="131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2.Choisir a-plan.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660" name="Google Shape;660;p32"/>
          <p:cNvCxnSpPr/>
          <p:nvPr/>
        </p:nvCxnSpPr>
        <p:spPr>
          <a:xfrm rot="10800000">
            <a:off x="273750" y="619950"/>
            <a:ext cx="1517400" cy="62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1" name="Google Shape;661;p32"/>
          <p:cNvSpPr txBox="1"/>
          <p:nvPr/>
        </p:nvSpPr>
        <p:spPr>
          <a:xfrm>
            <a:off x="1906800" y="1134300"/>
            <a:ext cx="258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3.Dépalcer les blocs ici.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662" name="Google Shape;662;p32"/>
          <p:cNvCxnSpPr/>
          <p:nvPr/>
        </p:nvCxnSpPr>
        <p:spPr>
          <a:xfrm rot="10800000" flipH="1">
            <a:off x="5626350" y="439800"/>
            <a:ext cx="856800" cy="46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3" name="Google Shape;663;p32"/>
          <p:cNvSpPr txBox="1"/>
          <p:nvPr/>
        </p:nvSpPr>
        <p:spPr>
          <a:xfrm>
            <a:off x="4322100" y="1007175"/>
            <a:ext cx="201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4.Démarrer le programme avec le drapeau vert.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3"/>
          <p:cNvSpPr txBox="1"/>
          <p:nvPr/>
        </p:nvSpPr>
        <p:spPr>
          <a:xfrm>
            <a:off x="373025" y="1272150"/>
            <a:ext cx="8545200" cy="3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1-Choisir un lutin (Sprite)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2-Animation avec un changement de costume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3-Choix d’un arrière-plan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4-Déplacement 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5-Écrire un dialogue 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6-Ajouter le bloc Son pour ajouter du bruit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7-Images libres de droit dans Google ou </a:t>
            </a:r>
            <a:r>
              <a:rPr lang="en" sz="2400" u="sng">
                <a:solidFill>
                  <a:schemeClr val="hlink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3"/>
              </a:rPr>
              <a:t>Pixabay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Créativité et exploration!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69" name="Google Shape;66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1250" y="295725"/>
            <a:ext cx="1949563" cy="1439326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33"/>
          <p:cNvSpPr txBox="1"/>
          <p:nvPr/>
        </p:nvSpPr>
        <p:spPr>
          <a:xfrm>
            <a:off x="905775" y="295725"/>
            <a:ext cx="55065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Défi 1</a:t>
            </a:r>
            <a:endParaRPr sz="2400" b="1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Projet Scratch : </a:t>
            </a:r>
            <a:r>
              <a:rPr lang="en" sz="12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5"/>
              </a:rPr>
              <a:t>https://scratch.mit.edu/projects/298029557</a:t>
            </a:r>
            <a:endParaRPr sz="1200"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2400">
              <a:solidFill>
                <a:srgbClr val="FF99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71" name="Google Shape;671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12248" y="4167708"/>
            <a:ext cx="689156" cy="66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4"/>
          <p:cNvSpPr txBox="1"/>
          <p:nvPr/>
        </p:nvSpPr>
        <p:spPr>
          <a:xfrm>
            <a:off x="514400" y="196591"/>
            <a:ext cx="8420700" cy="13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Jeu d’activité de programmation débranchée</a:t>
            </a:r>
            <a:endParaRPr sz="2400" b="1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Géométrie : Construction et description des figures planes</a:t>
            </a:r>
            <a:endParaRPr sz="24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feuille de plan de travail</a:t>
            </a:r>
            <a:r>
              <a:rPr lang="en" sz="24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24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et</a:t>
            </a:r>
            <a:r>
              <a:rPr lang="en" sz="24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24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programme</a:t>
            </a:r>
            <a:endParaRPr sz="24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677" name="Google Shape;67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774" y="1742950"/>
            <a:ext cx="2201399" cy="188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7374" y="1857250"/>
            <a:ext cx="2264302" cy="171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2000" y="3723450"/>
            <a:ext cx="1408500" cy="861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08375" y="3723450"/>
            <a:ext cx="1597634" cy="861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811</Words>
  <Application>Microsoft Office PowerPoint</Application>
  <PresentationFormat>Affichage à l'écran (16:9)</PresentationFormat>
  <Paragraphs>139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7" baseType="lpstr">
      <vt:lpstr>Ubuntu</vt:lpstr>
      <vt:lpstr>Bangers</vt:lpstr>
      <vt:lpstr>Sniglet</vt:lpstr>
      <vt:lpstr>Permanent Marker</vt:lpstr>
      <vt:lpstr>Roboto</vt:lpstr>
      <vt:lpstr>Arial</vt:lpstr>
      <vt:lpstr>Merriweather</vt:lpstr>
      <vt:lpstr>Dosis</vt:lpstr>
      <vt:lpstr>Viga</vt:lpstr>
      <vt:lpstr>Friar template</vt:lpstr>
      <vt:lpstr>Simple Light</vt:lpstr>
      <vt:lpstr>Programmer avec Scratch pour développer la compétence numérique http://bit.ly/mst29avril2021 </vt:lpstr>
      <vt:lpstr>Présentation PowerPoint</vt:lpstr>
      <vt:lpstr>Description de l’atelier</vt:lpstr>
      <vt:lpstr>Présentation PowerPoint</vt:lpstr>
      <vt:lpstr>L’engagement de l’élève</vt:lpstr>
      <vt:lpstr>Des outils pour s’initier à la programmation</vt:lpstr>
      <vt:lpstr>S’initier à la programmation Scratch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L’équipe du RÉCIT MST est disponible  les mercredis matins  de 9 h à 11 h 30. </vt:lpstr>
      <vt:lpstr>  -Programmation avec Scratch en ajoutant l’extension   -Ressources  -Avantages :  peu coûteux et créatif     </vt:lpstr>
      <vt:lpstr>Obtenez votre  badge de participation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Programmer avec Scratch pour développer la compétence numérique http://bit.ly/mst29avril2021 </dc:title>
  <dc:creator>Sonya Fiset</dc:creator>
  <cp:lastModifiedBy>Fiset Sonia</cp:lastModifiedBy>
  <cp:revision>1</cp:revision>
  <dcterms:modified xsi:type="dcterms:W3CDTF">2021-04-27T19:44:27Z</dcterms:modified>
</cp:coreProperties>
</file>